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6" r:id="rId2"/>
  </p:sldMasterIdLst>
  <p:notesMasterIdLst>
    <p:notesMasterId r:id="rId39"/>
  </p:notesMasterIdLst>
  <p:sldIdLst>
    <p:sldId id="268" r:id="rId3"/>
    <p:sldId id="257" r:id="rId4"/>
    <p:sldId id="258" r:id="rId5"/>
    <p:sldId id="259" r:id="rId6"/>
    <p:sldId id="278" r:id="rId7"/>
    <p:sldId id="275" r:id="rId8"/>
    <p:sldId id="276" r:id="rId9"/>
    <p:sldId id="277" r:id="rId10"/>
    <p:sldId id="279" r:id="rId11"/>
    <p:sldId id="285" r:id="rId12"/>
    <p:sldId id="284" r:id="rId13"/>
    <p:sldId id="286" r:id="rId14"/>
    <p:sldId id="287" r:id="rId15"/>
    <p:sldId id="288" r:id="rId16"/>
    <p:sldId id="283" r:id="rId17"/>
    <p:sldId id="289" r:id="rId18"/>
    <p:sldId id="290" r:id="rId19"/>
    <p:sldId id="291" r:id="rId20"/>
    <p:sldId id="292" r:id="rId21"/>
    <p:sldId id="293" r:id="rId22"/>
    <p:sldId id="295" r:id="rId23"/>
    <p:sldId id="294" r:id="rId24"/>
    <p:sldId id="297" r:id="rId25"/>
    <p:sldId id="296" r:id="rId26"/>
    <p:sldId id="298" r:id="rId27"/>
    <p:sldId id="299" r:id="rId28"/>
    <p:sldId id="300" r:id="rId29"/>
    <p:sldId id="301" r:id="rId30"/>
    <p:sldId id="303" r:id="rId31"/>
    <p:sldId id="302" r:id="rId32"/>
    <p:sldId id="305" r:id="rId33"/>
    <p:sldId id="304" r:id="rId34"/>
    <p:sldId id="306" r:id="rId35"/>
    <p:sldId id="307" r:id="rId36"/>
    <p:sldId id="280" r:id="rId37"/>
    <p:sldId id="308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7" roundtripDataSignature="AMtx7mgHsE5z+QGbqVaLqyeGvyp0VHRH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781"/>
    <a:srgbClr val="336B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7DBA23-C1DE-4FCA-8C86-6D6719BF9491}">
  <a:tblStyle styleId="{457DBA23-C1DE-4FCA-8C86-6D6719BF94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93"/>
    <p:restoredTop sz="94645"/>
  </p:normalViewPr>
  <p:slideViewPr>
    <p:cSldViewPr snapToGrid="0">
      <p:cViewPr varScale="1">
        <p:scale>
          <a:sx n="192" d="100"/>
          <a:sy n="192" d="100"/>
        </p:scale>
        <p:origin x="780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77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3D040F93-EF86-41BC-F472-3CB6A3B54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D8C16C1D-A52F-7462-3C47-2AA9DCD202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BC9AAC87-DC6F-9F34-66BC-A133DBC066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480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7E9AE2CB-3EFE-CB82-6CAA-AF6ECC957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871529B0-D027-FE67-C054-8FCADE0771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Pixel-Shot. (n.d.). School backpack on white background [Photograph]. Adobe Stock. Asset ID: 276472512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0CF11CC9-44A7-B9AC-F842-A65D9276D6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9438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E188012B-9ED0-163B-14F6-298D40512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862F080E-E6A3-3844-1D93-FC4E4DB439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87975C31-48CF-A4E7-C9B5-7FD9C50729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2474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0A4042E4-969B-F701-2DE9-1D5B3F588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721196A7-4CF0-ACBA-92F0-177A12AFB7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Pixel-Shot. (n.d.). Ripe blueberries on white background [Photograph]. Adobe Stock. Asset ID: 276472512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56A58E97-8FFC-B822-5D51-2EB54CD48E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8396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FABEC5AC-A238-DB83-90E0-181B735ED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B8EFF121-5D70-0BDE-F423-E391A44828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E30EA650-1E96-B34F-F3BA-D0845E0C02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4179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BCA00F3D-0BFD-C35C-0DCB-AB16288E1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9AED1932-FA6A-F166-B663-51E4915ED4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Hamilton. (n.d.). Spotted salamander on a lichen-covered rock (Ambystoma maculatum) [Photograph]. Adobe Stock. Asset ID: 335153727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0DE40208-8556-0410-4BAA-71EA4161C1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5009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6C895DFF-F4ED-026C-2C88-53836FC17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A39F343C-C8CD-7869-2D0B-E59BF0DDA1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A1420ABE-B736-9F15-AEB7-90B8650640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0157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4C2FE7E6-451D-B8FE-B721-FBE8F7A87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6BE72482-1993-5CDF-546F-B7B0AA4143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m.lexandrovna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. (n.d.). Round brown sunglasses isolate (AdobeStock_536803548) [Stock photograph]. Adobe Stock.</a:t>
            </a:r>
            <a:r>
              <a:rPr lang="en-US" dirty="0">
                <a:effectLst/>
              </a:rPr>
              <a:t> </a:t>
            </a:r>
            <a:endParaRPr dirty="0"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C535172B-E27F-1C07-7BB8-86CC962F19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5255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6B4C4BD3-8855-F303-5480-EED45AB33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01DA62EB-4575-DB59-BEBB-D94007B83B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448BCF39-A76E-C812-88F6-F1E46336D0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0432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FC3C9C07-CCE8-34F0-AB17-B1EC0F92A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DDAD3426-F7FB-9E2E-C6B2-E841CBA27A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Bronwyn Photo. (n.d.). Sheep in barnyard [Photograph]. Adobe Stock.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EC621778-7FF9-39D3-C53D-C8347C72BC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5660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1F019D2A-5473-A013-89E2-0B09F3619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CDCD53C6-6C7E-B4B9-DE00-01178A43E6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DE8DE085-1FB7-842C-F1A7-FDFA1A3EE0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3357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B882B542-DBD1-6F36-9D35-818C59610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26998588-A775-B706-CADB-2E96BF10CA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Peter. (n.d.). </a:t>
            </a:r>
            <a:r>
              <a:rPr lang="en-US" sz="1100" b="0" i="1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Monarch butterflies (Danaus </a:t>
            </a:r>
            <a:r>
              <a:rPr lang="en-US" sz="1100" b="0" i="1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plexippus</a:t>
            </a:r>
            <a:r>
              <a:rPr lang="en-US" sz="1100" b="0" i="1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[Stock photograph].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3E3FC171-A514-A42C-3421-3BCF5D937B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770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7F037AB7-AE1F-A21B-D8E6-E5518E8CE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E9F40008-45D8-8854-5680-7F7D2CDA96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AAC3CA2D-5B38-591E-9895-CA648FD49E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9862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0D27C9F5-9E87-A47F-306A-36BC3D4C2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D2482EAE-CE8E-876F-89D4-12105FC6B2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Bay, R. (n.d.). Oyster mushroom – 2 [Photograph]. Adobe Stock.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F6FDDAE8-6B0A-E0BF-79E5-BA98E0DAE0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3449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A045FE77-2043-601E-CD9F-8C295D37F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C46C9D21-F1BF-A057-B108-3B1B34253B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41735FD1-3659-EAEC-DBA9-67D6271087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90405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F7F9213C-94F0-2440-639D-E0E8A6254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02DABACF-8715-3ECB-490E-C87157FB8B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Hofacker, B. (n.d.). Healthy organic applesauce with cinnamon [Photograph]. Adobe Stock.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1410C079-6B0B-8BD3-7A33-A64B9FB64F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9057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6FBA5A34-AE5B-4620-4DC9-D4FC920B6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7D240F67-5D07-D6D8-FDFD-CA5B646D9C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128A7675-4C43-A92F-05E8-B33F6DAC0F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51711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7CB7E1D5-8777-0465-04F2-12EB07AFA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51EE0B3C-6A60-734E-FBFC-94EAB883BD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zozulinskyi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. (n.d.). Tranquil underwater scene 3D render [3D render]. Adobe Stock.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10DE6EA1-96E0-7757-AED2-9ED5AD040B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1376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6F1ABB29-5641-6684-4C04-E6AEBB6D0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88FB32F4-BA25-66EC-151C-5DBF460098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33764D62-F06E-1EB5-47C1-A523EBDB4C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32564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F75E4DED-C322-7300-783F-726DC59A6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C92BC1CD-5A8B-1F61-E731-2F1CEE3AC5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Erik. (n.d.). Monarch caterpillar on milkweed leaves [Photograph]. Adobe Stock.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CC0B8A71-4741-4D20-E959-2E63BF2F5B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0913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47A9AE8C-BD63-B0DE-9575-48492C10C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E7AC3004-0971-36A1-3BCC-0C58E261A4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AF2091AE-A8FA-D0F8-7B0C-393ABA82E8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25019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4FBEBADB-D186-B645-7335-8257444CB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64A77509-C278-D15E-AFFC-8CCD2E1D5D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t"/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Kraus, M. J. (n.d.). [Photograph]. Flickr. https://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www.flickr.com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/photos/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kraus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/55262863152/</a:t>
            </a:r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2AB32579-7416-E328-880B-25974EF314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60494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7EDBE9B1-6792-D5D0-D7F9-E104B4520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EED87CCC-F1E7-9650-1E92-933A8CCE40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7A496D3A-C153-8762-7DE6-EBC88249E8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83396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B79ED3C0-D476-C9F9-B668-ACE575769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9C656917-6F59-5FE1-E451-465A1B0720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nanskyblack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. (n.d.). </a:t>
            </a:r>
            <a:r>
              <a:rPr lang="en-US" sz="1100" b="0" i="1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Handshake isolated on white background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[Stock photograph].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483A0C24-4DFA-FA0D-719A-D0476559E6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49701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441E28C0-8AC9-6512-F082-8329C69ED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A0E50B86-B32E-096C-8BE0-CBD66C46A6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8378D5D9-76BB-7F5B-2024-8F54542ECF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92194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Not like the others. Strategies. </a:t>
            </a:r>
            <a:r>
              <a:rPr lang="en-US" sz="1100" b="0" i="0" u="sng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014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53D7BDEA-2632-CF9B-8FCB-80DAB63A3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>
            <a:extLst>
              <a:ext uri="{FF2B5EF4-FFF2-40B4-BE49-F238E27FC236}">
                <a16:creationId xmlns:a16="http://schemas.microsoft.com/office/drawing/2014/main" id="{9CB9A7FE-BC9F-438F-A650-EE7ABBCC7F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StoryTime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with Charlie. (2021). </a:t>
            </a:r>
            <a:r>
              <a:rPr lang="en-US" sz="1100" b="0" i="1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Once there was a bull(frog)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[Video]. YouTube. https://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www.youtube.com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watch?v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=7UM6XxCVPSM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0" name="Google Shape;110;p5:notes">
            <a:extLst>
              <a:ext uri="{FF2B5EF4-FFF2-40B4-BE49-F238E27FC236}">
                <a16:creationId xmlns:a16="http://schemas.microsoft.com/office/drawing/2014/main" id="{05A80445-4635-BBB1-CF99-423012702B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9539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Google. (2026, April 3). AI-generated drawing of snow, a man, and a snowman (Created using Gemini) [AI-generated image].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301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Google. (2026, April 3). AI-generated drawing of mail, a box, and a mailbox (Created using Gemini) [AI-generated image].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305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OpenAI. (2026, April 3). AI-generated drawing of a cow, a boy, and a cowboy (Created using ChatGPT) [AI-generated image].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11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67F03477-9258-02D1-EBBC-500E63F07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>
            <a:extLst>
              <a:ext uri="{FF2B5EF4-FFF2-40B4-BE49-F238E27FC236}">
                <a16:creationId xmlns:a16="http://schemas.microsoft.com/office/drawing/2014/main" id="{C5577322-5BF1-E2EA-C8A6-E8C998BE4C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Google. (2026, May 11). Clock showing 1:15 p.m. (Created using Gemini) [AI-generated image].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7:notes">
            <a:extLst>
              <a:ext uri="{FF2B5EF4-FFF2-40B4-BE49-F238E27FC236}">
                <a16:creationId xmlns:a16="http://schemas.microsoft.com/office/drawing/2014/main" id="{EACC5342-0A5F-8B02-8E66-8E2BBECD5C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9564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" name="Google Shape;1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6" name="Google Shape;66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" name="Google Shape;6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Cov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271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622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7" name="Google Shape;17;p19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800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8" name="Google Shape;1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2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622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4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5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" name="Google Shape;47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" name="Google Shape;54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7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83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8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3" name="Google Shape;63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F77B9785-AFC7-8FCF-DA54-6C554974E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81A0C02F-ADF3-BF69-6A64-D83FFC2AA0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90513-3F8C-AF8C-1D0D-60C3BCA9D1B9}"/>
              </a:ext>
            </a:extLst>
          </p:cNvPr>
          <p:cNvSpPr txBox="1"/>
          <p:nvPr/>
        </p:nvSpPr>
        <p:spPr>
          <a:xfrm>
            <a:off x="761659" y="1925419"/>
            <a:ext cx="760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afternoon  =  after  +  noon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B6BAD5-C5C4-CF7D-5889-024387C3C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39" y="1843608"/>
            <a:ext cx="861773" cy="80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81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CCEF7786-7A20-438D-89A8-43A1121D2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0CF799CF-4D7F-8FB5-36F5-3E533A7F71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B52767-933B-F8AF-B5C9-4D665AED4747}"/>
              </a:ext>
            </a:extLst>
          </p:cNvPr>
          <p:cNvSpPr txBox="1"/>
          <p:nvPr/>
        </p:nvSpPr>
        <p:spPr>
          <a:xfrm>
            <a:off x="761659" y="1925419"/>
            <a:ext cx="760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	backpack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B4EBCA-FE83-B5B8-855C-9AD18A410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458" y="1138549"/>
            <a:ext cx="2503770" cy="279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63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6DD67962-D8DD-3F09-A1F8-7559B4B73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E2945836-239D-D06B-CCFB-C24A9C97CE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C3DBE8-0D86-DFEB-D00F-BD7CE2992C99}"/>
              </a:ext>
            </a:extLst>
          </p:cNvPr>
          <p:cNvSpPr txBox="1"/>
          <p:nvPr/>
        </p:nvSpPr>
        <p:spPr>
          <a:xfrm>
            <a:off x="761659" y="1925419"/>
            <a:ext cx="760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	backpack  =  back  +  pack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4A1C0F-0B46-E81E-9108-18DB3D0F6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39" y="1843608"/>
            <a:ext cx="861773" cy="80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95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7E742C73-CCFF-B799-3A6E-E95F5DFA4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6147DDFF-3D6F-1BE3-BF5B-88E2F82811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CA702B-617C-D6CD-77F4-9584D151BA0B}"/>
              </a:ext>
            </a:extLst>
          </p:cNvPr>
          <p:cNvSpPr txBox="1"/>
          <p:nvPr/>
        </p:nvSpPr>
        <p:spPr>
          <a:xfrm>
            <a:off x="195129" y="1872410"/>
            <a:ext cx="386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	blueberries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3A2A9A-594D-4679-B46B-42D19E93D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914" y="1207770"/>
            <a:ext cx="4585023" cy="272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64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75735E13-43A1-1A67-C908-18CEB5EBC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1CCFA285-B607-264D-A4B8-34E4AF93B7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E1F74A-4033-CA24-39EE-1FC6EEECBF99}"/>
              </a:ext>
            </a:extLst>
          </p:cNvPr>
          <p:cNvSpPr txBox="1"/>
          <p:nvPr/>
        </p:nvSpPr>
        <p:spPr>
          <a:xfrm>
            <a:off x="761659" y="1925419"/>
            <a:ext cx="760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	blueberries  =  blue  +  berries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8F860-4184-A1C6-8355-BE85F55F4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39" y="1843608"/>
            <a:ext cx="861773" cy="80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16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7396E844-D93B-4FD2-08B9-3A597E4D9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D318D6E9-6EC5-5AA7-586F-772040340C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B213AA-A678-6149-40ED-DA64BD26083E}"/>
              </a:ext>
            </a:extLst>
          </p:cNvPr>
          <p:cNvSpPr txBox="1"/>
          <p:nvPr/>
        </p:nvSpPr>
        <p:spPr>
          <a:xfrm>
            <a:off x="235512" y="1925419"/>
            <a:ext cx="4005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salamander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9F2B25-0031-9F06-00EB-CFA4BA167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599" y="1202029"/>
            <a:ext cx="4107889" cy="273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43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F5A16435-0B70-C23A-1AC8-454D0EE06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9AB6479F-708A-7FE7-2847-AFC231CE18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DDCE93-5C0E-3901-14C0-216CEB6B8EFE}"/>
              </a:ext>
            </a:extLst>
          </p:cNvPr>
          <p:cNvSpPr txBox="1"/>
          <p:nvPr/>
        </p:nvSpPr>
        <p:spPr>
          <a:xfrm>
            <a:off x="761659" y="1925419"/>
            <a:ext cx="760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salamander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55C1D-A195-7DA3-55E1-7B648D7F1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99" y="1819528"/>
            <a:ext cx="881473" cy="83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20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814D2912-97B2-423F-2D7D-F922C9AA5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F62CC6FA-200B-94D6-B74F-4C228B1E5A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35E682-6932-328A-45B9-8DA9398D9CB7}"/>
              </a:ext>
            </a:extLst>
          </p:cNvPr>
          <p:cNvSpPr txBox="1"/>
          <p:nvPr/>
        </p:nvSpPr>
        <p:spPr>
          <a:xfrm>
            <a:off x="208381" y="1925419"/>
            <a:ext cx="3664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sunglasses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09777E-19BD-A5E4-3CFA-8A5FA1CC9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280" y="1305715"/>
            <a:ext cx="4061460" cy="223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37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CDF58804-2F02-947E-67DD-B48E0227B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B1C8D6F0-7CD5-0BF4-B4C1-592AF9F536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A2A744-F9CD-17B3-F8F6-E799AEBFAA1E}"/>
              </a:ext>
            </a:extLst>
          </p:cNvPr>
          <p:cNvSpPr txBox="1"/>
          <p:nvPr/>
        </p:nvSpPr>
        <p:spPr>
          <a:xfrm>
            <a:off x="761659" y="1925419"/>
            <a:ext cx="760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	sunglasses  =  sun  +  glasses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431055-A1A0-303F-69B0-B0C24833B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39" y="1843608"/>
            <a:ext cx="861773" cy="80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62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31D8A886-5478-258D-8811-4935077DE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7E1C9A78-141C-0FAD-D4D0-4D1AEDF12D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92B928-C985-6CB6-C2AF-EF820438E098}"/>
              </a:ext>
            </a:extLst>
          </p:cNvPr>
          <p:cNvSpPr txBox="1"/>
          <p:nvPr/>
        </p:nvSpPr>
        <p:spPr>
          <a:xfrm>
            <a:off x="152059" y="2061254"/>
            <a:ext cx="3220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	barnyard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5AACEB-5102-C907-8486-2CE6FE081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220" y="1285875"/>
            <a:ext cx="3846954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That’s a Long Word!</a:t>
            </a:r>
            <a:endParaRPr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marR="3428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Compound Words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BE9A840F-09B2-1C64-260E-DEE9BF982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06A00980-87E3-5F7A-1148-ADDCB21D22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3DB4E9-2EE3-3FD0-C91F-F3C6A6D020C2}"/>
              </a:ext>
            </a:extLst>
          </p:cNvPr>
          <p:cNvSpPr txBox="1"/>
          <p:nvPr/>
        </p:nvSpPr>
        <p:spPr>
          <a:xfrm>
            <a:off x="761659" y="1925419"/>
            <a:ext cx="760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	barnyard  =  barn  +  yard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3263A7-4F4E-7B05-EF90-6AE54A0CD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39" y="1843608"/>
            <a:ext cx="861773" cy="80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9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E7EFEE6C-5972-11F5-97DE-C5099AC19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270090B8-CD42-46B0-9F16-505F1B7C58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4380F5-CD09-D10D-8590-F554F65ADA63}"/>
              </a:ext>
            </a:extLst>
          </p:cNvPr>
          <p:cNvSpPr txBox="1"/>
          <p:nvPr/>
        </p:nvSpPr>
        <p:spPr>
          <a:xfrm>
            <a:off x="65920" y="1955236"/>
            <a:ext cx="3495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butterflies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1D57F1-DB17-B07A-6252-A50378A91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888" y="1223010"/>
            <a:ext cx="4028873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20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82208112-19E0-8D86-A9DE-CAEFA5238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1B983D27-B36F-02DF-73D8-813BF24BA5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7691C1-E4EB-DDA9-DA28-929952A586D2}"/>
              </a:ext>
            </a:extLst>
          </p:cNvPr>
          <p:cNvSpPr txBox="1"/>
          <p:nvPr/>
        </p:nvSpPr>
        <p:spPr>
          <a:xfrm>
            <a:off x="761659" y="1925419"/>
            <a:ext cx="419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butterflies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5FFF3-760C-5E3B-BCE3-F212F0386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99" y="1819528"/>
            <a:ext cx="881473" cy="83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33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CAE3E5F3-7A62-17DE-63AE-F32E52ADB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54DA1D0E-4BF9-56E8-0A3C-759811A76F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768D0D-84AF-22EF-1EDE-6E3A42EA858C}"/>
              </a:ext>
            </a:extLst>
          </p:cNvPr>
          <p:cNvSpPr txBox="1"/>
          <p:nvPr/>
        </p:nvSpPr>
        <p:spPr>
          <a:xfrm>
            <a:off x="344216" y="1943787"/>
            <a:ext cx="3641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mushroom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ACC649-3BF5-F363-C1E1-B6A2AB734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957" y="1164497"/>
            <a:ext cx="4274443" cy="28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94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2481EBC6-D271-5345-C3F1-1454BBE11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2FED2AEE-4D46-3814-FBAF-53E69BACE6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B807EA-8610-EDD4-B920-F878E2C84EDB}"/>
              </a:ext>
            </a:extLst>
          </p:cNvPr>
          <p:cNvSpPr txBox="1"/>
          <p:nvPr/>
        </p:nvSpPr>
        <p:spPr>
          <a:xfrm>
            <a:off x="761659" y="1925419"/>
            <a:ext cx="760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mushroom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2CFBE-8A92-A72C-6519-A5C9F5FB5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99" y="1819528"/>
            <a:ext cx="881473" cy="83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188F6ED3-9DB4-C1F2-C144-C2E2B76D9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B6A1D8F3-19F9-BD41-6FBD-9ACDE6B0D9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945D5B-C52D-500E-10C8-56301B6FE37B}"/>
              </a:ext>
            </a:extLst>
          </p:cNvPr>
          <p:cNvSpPr txBox="1"/>
          <p:nvPr/>
        </p:nvSpPr>
        <p:spPr>
          <a:xfrm>
            <a:off x="168624" y="1925419"/>
            <a:ext cx="3893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	applesauce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3AA25A-689F-E1B2-B691-B5C7C27C8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305" y="1184910"/>
            <a:ext cx="4160520" cy="277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64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EFDDF05C-EF91-E2FB-188A-D356C65C6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4C7474F6-0C64-5CC0-3514-C25317557F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975BDE-6D9C-616F-CF3D-9188E21DFA62}"/>
              </a:ext>
            </a:extLst>
          </p:cNvPr>
          <p:cNvSpPr txBox="1"/>
          <p:nvPr/>
        </p:nvSpPr>
        <p:spPr>
          <a:xfrm>
            <a:off x="761659" y="1925419"/>
            <a:ext cx="760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	applesauce  =  apple  +  sauce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59EFEC-17CD-ED15-D578-2519EA769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39" y="1843608"/>
            <a:ext cx="861773" cy="80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73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E12B2375-FF4E-1CE6-610C-9F2044972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AED81E87-C0B0-99E8-22EF-31A70962C5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3AECF4-FDF7-6175-4483-ABD23D72B32A}"/>
              </a:ext>
            </a:extLst>
          </p:cNvPr>
          <p:cNvSpPr txBox="1"/>
          <p:nvPr/>
        </p:nvSpPr>
        <p:spPr>
          <a:xfrm>
            <a:off x="241511" y="1925419"/>
            <a:ext cx="3979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	underwater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94048-55D5-EB0F-8DCA-59DF13B9D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598" y="1164497"/>
            <a:ext cx="4572002" cy="257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16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52C0E767-59F3-6FA1-8F80-E5FF13580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9E30E6D6-393A-8E67-6111-2F7DC11933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37CAF6-DFE2-7FCE-85EC-CA9751EC4981}"/>
              </a:ext>
            </a:extLst>
          </p:cNvPr>
          <p:cNvSpPr txBox="1"/>
          <p:nvPr/>
        </p:nvSpPr>
        <p:spPr>
          <a:xfrm>
            <a:off x="761659" y="1925419"/>
            <a:ext cx="760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	underwater  =  under  +  water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C0E27B-3683-8E1B-CCD5-786ABB4B0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39" y="1843608"/>
            <a:ext cx="861773" cy="80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32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C767DEE8-4177-6B5A-1C87-FBE9346E7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51F2F313-596C-AD46-6F0E-90261BC9B0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6A965-A016-C69A-58E7-C008FB66B05C}"/>
              </a:ext>
            </a:extLst>
          </p:cNvPr>
          <p:cNvSpPr txBox="1"/>
          <p:nvPr/>
        </p:nvSpPr>
        <p:spPr>
          <a:xfrm>
            <a:off x="72546" y="1872410"/>
            <a:ext cx="361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caterpillar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42C2A-D610-1635-567E-15FB00A23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840" y="1164497"/>
            <a:ext cx="4453454" cy="296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5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578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Essential Questions</a:t>
            </a:r>
            <a:endParaRPr dirty="0"/>
          </a:p>
        </p:txBody>
      </p:sp>
      <p:sp>
        <p:nvSpPr>
          <p:cNvPr id="101" name="Google Shape;101;p3"/>
          <p:cNvSpPr txBox="1">
            <a:spLocks noGrp="1"/>
          </p:cNvSpPr>
          <p:nvPr>
            <p:ph type="body" idx="1"/>
          </p:nvPr>
        </p:nvSpPr>
        <p:spPr>
          <a:xfrm>
            <a:off x="530352" y="2028497"/>
            <a:ext cx="8095174" cy="198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r>
              <a:rPr lang="en-US" altLang="en-US" dirty="0"/>
              <a:t>How can I read big words and know what they mean? </a:t>
            </a:r>
          </a:p>
          <a:p>
            <a:r>
              <a:rPr lang="en-US" altLang="en-US" dirty="0"/>
              <a:t>How are compound words different from other words?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BBF76688-9E9B-6065-AB4B-1442B0B27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B578F734-D4C5-F147-DCD2-D7C02BE219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DEEBFF-BADA-A88C-BEC2-590DA89560F9}"/>
              </a:ext>
            </a:extLst>
          </p:cNvPr>
          <p:cNvSpPr txBox="1"/>
          <p:nvPr/>
        </p:nvSpPr>
        <p:spPr>
          <a:xfrm>
            <a:off x="761659" y="1925419"/>
            <a:ext cx="760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caterpillar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C2BDF1-87AE-60C4-3795-C86F597E4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99" y="1819528"/>
            <a:ext cx="881473" cy="83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07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1FB5D85E-0DCD-0F27-2706-7F7051DF5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02415D80-8192-8858-A755-11F1A7A97A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4499113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770DF1-8DE9-C813-8B1F-6782E29A05C4}"/>
              </a:ext>
            </a:extLst>
          </p:cNvPr>
          <p:cNvSpPr txBox="1"/>
          <p:nvPr/>
        </p:nvSpPr>
        <p:spPr>
          <a:xfrm>
            <a:off x="284581" y="1925419"/>
            <a:ext cx="325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	sunset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01BD6F-42E2-E62F-BF2F-61B9FA2D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452" y="1244821"/>
            <a:ext cx="3759200" cy="28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4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3AE199B3-DCE8-BC32-4E5F-2B6410F5C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E752BB32-9BDA-947A-D01F-A8C6AB75EE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587402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6B9272-2DCC-EA70-2C92-C51CF0006924}"/>
              </a:ext>
            </a:extLst>
          </p:cNvPr>
          <p:cNvSpPr txBox="1"/>
          <p:nvPr/>
        </p:nvSpPr>
        <p:spPr>
          <a:xfrm>
            <a:off x="761659" y="1925419"/>
            <a:ext cx="760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	sunset  =  sun  +  set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FD007B-413E-1EA4-DFF4-FDD7E1132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39" y="1843608"/>
            <a:ext cx="861773" cy="80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02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FBC8D647-F546-8691-2E13-D343BE61E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F78B220E-9DE7-5523-432F-23B9509A9D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497A56-B099-4954-8CF5-20945C9D6AAF}"/>
              </a:ext>
            </a:extLst>
          </p:cNvPr>
          <p:cNvSpPr txBox="1"/>
          <p:nvPr/>
        </p:nvSpPr>
        <p:spPr>
          <a:xfrm>
            <a:off x="457200" y="1925419"/>
            <a:ext cx="3694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	handshake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3F0435-6B7D-6364-0261-433CC35BD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357" y="1285875"/>
            <a:ext cx="3671124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75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00C57069-E5D5-5FC9-45C9-EB67BC458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9A570904-F80C-377A-8B21-EDA99C05D8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</a:t>
            </a:r>
            <a:r>
              <a:rPr lang="en-US"/>
              <a:t>this word a compound </a:t>
            </a:r>
            <a:r>
              <a:rPr lang="en-US" dirty="0"/>
              <a:t>w</a:t>
            </a:r>
            <a:r>
              <a:rPr lang="en-US"/>
              <a:t>ord</a:t>
            </a:r>
            <a:r>
              <a:rPr lang="en-US" dirty="0"/>
              <a:t>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BF9E71-18F1-98C9-EE58-3067B02B01DF}"/>
              </a:ext>
            </a:extLst>
          </p:cNvPr>
          <p:cNvSpPr txBox="1"/>
          <p:nvPr/>
        </p:nvSpPr>
        <p:spPr>
          <a:xfrm>
            <a:off x="761659" y="1925419"/>
            <a:ext cx="760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	handshake  =  hand  +  shake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74CA2-185D-BD13-7F49-B7F5A93C8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39" y="1843608"/>
            <a:ext cx="861773" cy="80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470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E59B9-AB33-652C-7A1F-D097A5180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Like the Others!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CD3DA-E047-066C-5271-B3D62FA08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05059"/>
            <a:ext cx="7589520" cy="2726614"/>
          </a:xfrm>
        </p:spPr>
        <p:txBody>
          <a:bodyPr>
            <a:normAutofit lnSpcReduction="10000"/>
          </a:bodyPr>
          <a:lstStyle/>
          <a:p>
            <a:pPr marL="63500" lvl="0" indent="0">
              <a:buNone/>
            </a:pPr>
            <a:r>
              <a:rPr lang="en-US" dirty="0"/>
              <a:t>Which words in each set are </a:t>
            </a:r>
            <a:r>
              <a:rPr lang="en-US" b="1" dirty="0"/>
              <a:t>not</a:t>
            </a:r>
            <a:r>
              <a:rPr lang="en-US" dirty="0"/>
              <a:t> compound words? </a:t>
            </a:r>
          </a:p>
          <a:p>
            <a:pPr marL="577850" lvl="0" indent="-514350">
              <a:buFont typeface="+mj-lt"/>
              <a:buAutoNum type="arabicPeriod"/>
            </a:pPr>
            <a:r>
              <a:rPr lang="en-US" dirty="0"/>
              <a:t>toothpaste, napkin, hairbrush</a:t>
            </a:r>
          </a:p>
          <a:p>
            <a:pPr marL="577850" lvl="0" indent="-514350">
              <a:buFont typeface="+mj-lt"/>
              <a:buAutoNum type="arabicPeriod"/>
            </a:pPr>
            <a:r>
              <a:rPr lang="en-US" dirty="0"/>
              <a:t>picture, birthday, cupcake </a:t>
            </a:r>
          </a:p>
          <a:p>
            <a:pPr marL="577850" lvl="0" indent="-514350">
              <a:buFont typeface="+mj-lt"/>
              <a:buAutoNum type="arabicPeriod"/>
            </a:pPr>
            <a:r>
              <a:rPr lang="en-US" dirty="0"/>
              <a:t>backpack, problem, classroom</a:t>
            </a:r>
          </a:p>
          <a:p>
            <a:pPr marL="577850" lvl="0" indent="-514350">
              <a:buFont typeface="+mj-lt"/>
              <a:buAutoNum type="arabicPeriod"/>
            </a:pPr>
            <a:r>
              <a:rPr lang="en-US" dirty="0"/>
              <a:t>grasshopper, salamander, bullfrog, rattlesnake</a:t>
            </a:r>
          </a:p>
          <a:p>
            <a:pPr marL="577850" lvl="0" indent="-514350">
              <a:buFont typeface="+mj-lt"/>
              <a:buAutoNum type="arabicPeriod"/>
            </a:pPr>
            <a:r>
              <a:rPr lang="en-US" dirty="0"/>
              <a:t>bedroom, mailbox, carpet, doorbell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1DF92A-8405-C04E-8D7C-074FEFDC5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50" y="1574570"/>
            <a:ext cx="2178050" cy="199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42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2D9F1-7877-E5A7-1412-EFE2A2E3C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B5657-D443-09D7-D089-2607E3AC3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Like the Others!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87DE0-2A1F-B0D3-30C9-45B495E9D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05059"/>
            <a:ext cx="7589520" cy="2726614"/>
          </a:xfrm>
        </p:spPr>
        <p:txBody>
          <a:bodyPr>
            <a:normAutofit/>
          </a:bodyPr>
          <a:lstStyle/>
          <a:p>
            <a:pPr marL="577850" lvl="0" indent="-514350">
              <a:buFont typeface="+mj-lt"/>
              <a:buAutoNum type="arabicPeriod" startAt="6"/>
            </a:pPr>
            <a:r>
              <a:rPr lang="en-US" dirty="0"/>
              <a:t>hospital, airport, bookstore, library</a:t>
            </a:r>
          </a:p>
          <a:p>
            <a:pPr marL="577850" lvl="0" indent="-514350">
              <a:buFont typeface="+mj-lt"/>
              <a:buAutoNum type="arabicPeriod" startAt="6"/>
            </a:pPr>
            <a:r>
              <a:rPr lang="en-US" dirty="0"/>
              <a:t>freeze, playground, teammate, cartwheel</a:t>
            </a:r>
          </a:p>
          <a:p>
            <a:pPr marL="577850" lvl="0" indent="-514350">
              <a:buFont typeface="+mj-lt"/>
              <a:buAutoNum type="arabicPeriod" startAt="6"/>
            </a:pPr>
            <a:r>
              <a:rPr lang="en-US" dirty="0"/>
              <a:t>washcloth, bathtub, mirror, curtain</a:t>
            </a:r>
          </a:p>
          <a:p>
            <a:pPr marL="577850" lvl="0" indent="-514350">
              <a:buFont typeface="+mj-lt"/>
              <a:buAutoNum type="arabicPeriod" startAt="6"/>
            </a:pPr>
            <a:r>
              <a:rPr lang="en-US" dirty="0"/>
              <a:t>snowflake, thunder, lightning, raindrop</a:t>
            </a:r>
          </a:p>
          <a:p>
            <a:pPr marL="577850" lvl="0" indent="-514350">
              <a:buFont typeface="+mj-lt"/>
              <a:buAutoNum type="arabicPeriod" startAt="6"/>
            </a:pPr>
            <a:r>
              <a:rPr lang="en-US" dirty="0"/>
              <a:t>sunglasses, beachball, blanket, surfboard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E67DB-C96A-3A91-EAF6-297233336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543" y="300320"/>
            <a:ext cx="2194560" cy="200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53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578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/>
              <a:t>Lesson Objectives</a:t>
            </a:r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530352" y="2028497"/>
            <a:ext cx="7772400" cy="1925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lvl="0" fontAlgn="base"/>
            <a:r>
              <a:rPr lang="en-US" dirty="0"/>
              <a:t>Students will identify, build, and display grade-level compound words.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4839AA78-F377-2454-2AA3-36DF87FB5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ce There Was A Bull(frog)-360p.mp4">
            <a:hlinkClick r:id="" action="ppaction://media"/>
            <a:extLst>
              <a:ext uri="{FF2B5EF4-FFF2-40B4-BE49-F238E27FC236}">
                <a16:creationId xmlns:a16="http://schemas.microsoft.com/office/drawing/2014/main" id="{A55F0560-5E02-1864-17F8-AF349210B6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28575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1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FB1789-C335-4731-1FBA-D512A0292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64497"/>
            <a:ext cx="8229600" cy="3434098"/>
          </a:xfrm>
        </p:spPr>
        <p:txBody>
          <a:bodyPr/>
          <a:lstStyle/>
          <a:p>
            <a:pPr marL="5207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A compound word is made when two smaller words are put together to make a brand-new word. </a:t>
            </a:r>
          </a:p>
          <a:p>
            <a:pPr marL="6350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0A6428-D22D-7694-7BE3-FA4CB564A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Compound Words</a:t>
            </a:r>
          </a:p>
        </p:txBody>
      </p:sp>
      <p:pic>
        <p:nvPicPr>
          <p:cNvPr id="4" name="Picture 3" descr="A bird on a branch in a snowy landscape&#10;&#10;AI-generated content may be incorrect.">
            <a:extLst>
              <a:ext uri="{FF2B5EF4-FFF2-40B4-BE49-F238E27FC236}">
                <a16:creationId xmlns:a16="http://schemas.microsoft.com/office/drawing/2014/main" id="{01AB72ED-8233-2011-B954-6C48D907C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98" y="2229568"/>
            <a:ext cx="1749435" cy="1749435"/>
          </a:xfrm>
          <a:prstGeom prst="rect">
            <a:avLst/>
          </a:prstGeom>
        </p:spPr>
      </p:pic>
      <p:pic>
        <p:nvPicPr>
          <p:cNvPr id="5" name="Picture 4" descr="A cartoon of a child in a winter coat and hat holding a broom&#10;&#10;AI-generated content may be incorrect.">
            <a:extLst>
              <a:ext uri="{FF2B5EF4-FFF2-40B4-BE49-F238E27FC236}">
                <a16:creationId xmlns:a16="http://schemas.microsoft.com/office/drawing/2014/main" id="{60F67620-9938-0899-E09A-7BF73C1F8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956" y="2229568"/>
            <a:ext cx="1749435" cy="1749435"/>
          </a:xfrm>
          <a:prstGeom prst="rect">
            <a:avLst/>
          </a:prstGeom>
        </p:spPr>
      </p:pic>
      <p:pic>
        <p:nvPicPr>
          <p:cNvPr id="6" name="Picture 5" descr="A snowman with a hat and scarf holding a broom&#10;&#10;AI-generated content may be incorrect.">
            <a:extLst>
              <a:ext uri="{FF2B5EF4-FFF2-40B4-BE49-F238E27FC236}">
                <a16:creationId xmlns:a16="http://schemas.microsoft.com/office/drawing/2014/main" id="{9ABE1C3A-E05A-E342-D34A-F54D402C4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913" y="2229568"/>
            <a:ext cx="1749435" cy="17494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F49946-6101-EC08-8DC7-4D48F7FF4CD1}"/>
              </a:ext>
            </a:extLst>
          </p:cNvPr>
          <p:cNvSpPr txBox="1"/>
          <p:nvPr/>
        </p:nvSpPr>
        <p:spPr>
          <a:xfrm>
            <a:off x="1428560" y="3979002"/>
            <a:ext cx="848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snow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5688F-78FC-D196-5F47-BDC8E7957BF9}"/>
              </a:ext>
            </a:extLst>
          </p:cNvPr>
          <p:cNvSpPr txBox="1"/>
          <p:nvPr/>
        </p:nvSpPr>
        <p:spPr>
          <a:xfrm>
            <a:off x="4322517" y="3979002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FA92B2-ECF0-FE6E-566B-408D572BE63A}"/>
              </a:ext>
            </a:extLst>
          </p:cNvPr>
          <p:cNvSpPr txBox="1"/>
          <p:nvPr/>
        </p:nvSpPr>
        <p:spPr>
          <a:xfrm>
            <a:off x="6939156" y="3908176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snowman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8C3EB6-7C02-7CAA-2E36-B68F30961ACF}"/>
              </a:ext>
            </a:extLst>
          </p:cNvPr>
          <p:cNvSpPr txBox="1"/>
          <p:nvPr/>
        </p:nvSpPr>
        <p:spPr>
          <a:xfrm>
            <a:off x="3092746" y="2781119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C2A0D2-9E3C-7DDB-55A2-9C804794AD62}"/>
              </a:ext>
            </a:extLst>
          </p:cNvPr>
          <p:cNvSpPr txBox="1"/>
          <p:nvPr/>
        </p:nvSpPr>
        <p:spPr>
          <a:xfrm>
            <a:off x="5986704" y="2781119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488108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FCC1F-D60E-B5CE-BE43-54121211B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D025B8-AFCE-D0A2-0F16-38B4C294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Compound Words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9FC31-9842-1BD0-DD36-1A29173C0685}"/>
              </a:ext>
            </a:extLst>
          </p:cNvPr>
          <p:cNvSpPr txBox="1"/>
          <p:nvPr/>
        </p:nvSpPr>
        <p:spPr>
          <a:xfrm>
            <a:off x="1459186" y="3543110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4F720-EE53-9C3E-2DA5-78AAE9A5B09F}"/>
              </a:ext>
            </a:extLst>
          </p:cNvPr>
          <p:cNvSpPr txBox="1"/>
          <p:nvPr/>
        </p:nvSpPr>
        <p:spPr>
          <a:xfrm>
            <a:off x="4251239" y="3543109"/>
            <a:ext cx="641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CF46B9-FA73-B3A0-AC69-939D23B46C3E}"/>
              </a:ext>
            </a:extLst>
          </p:cNvPr>
          <p:cNvSpPr txBox="1"/>
          <p:nvPr/>
        </p:nvSpPr>
        <p:spPr>
          <a:xfrm>
            <a:off x="6737920" y="3543109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mailbox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264A07-101C-6F7A-1C02-9B9E3D008A0B}"/>
              </a:ext>
            </a:extLst>
          </p:cNvPr>
          <p:cNvSpPr txBox="1"/>
          <p:nvPr/>
        </p:nvSpPr>
        <p:spPr>
          <a:xfrm>
            <a:off x="2988261" y="214605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83A4D5-7CFC-41BC-61F3-8C496CC9FD26}"/>
              </a:ext>
            </a:extLst>
          </p:cNvPr>
          <p:cNvSpPr txBox="1"/>
          <p:nvPr/>
        </p:nvSpPr>
        <p:spPr>
          <a:xfrm>
            <a:off x="5741843" y="213478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pic>
        <p:nvPicPr>
          <p:cNvPr id="12" name="Picture 11" descr="A group of colorful envelopes&#10;&#10;AI-generated content may be incorrect.">
            <a:extLst>
              <a:ext uri="{FF2B5EF4-FFF2-40B4-BE49-F238E27FC236}">
                <a16:creationId xmlns:a16="http://schemas.microsoft.com/office/drawing/2014/main" id="{FC55FB45-CB7F-745A-F893-7823AA031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89" y="1510990"/>
            <a:ext cx="1916460" cy="1916460"/>
          </a:xfrm>
          <a:prstGeom prst="rect">
            <a:avLst/>
          </a:prstGeom>
        </p:spPr>
      </p:pic>
      <p:pic>
        <p:nvPicPr>
          <p:cNvPr id="15" name="Picture 14" descr="A box with a smiling face on it&#10;&#10;AI-generated content may be incorrect.">
            <a:extLst>
              <a:ext uri="{FF2B5EF4-FFF2-40B4-BE49-F238E27FC236}">
                <a16:creationId xmlns:a16="http://schemas.microsoft.com/office/drawing/2014/main" id="{AFDB335A-8063-6ED8-9933-F0B601B96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770" y="1510990"/>
            <a:ext cx="1916460" cy="1916460"/>
          </a:xfrm>
          <a:prstGeom prst="rect">
            <a:avLst/>
          </a:prstGeom>
        </p:spPr>
      </p:pic>
      <p:pic>
        <p:nvPicPr>
          <p:cNvPr id="16" name="Picture 15" descr="A cartoon of a mailbox&#10;&#10;AI-generated content may be incorrect.">
            <a:extLst>
              <a:ext uri="{FF2B5EF4-FFF2-40B4-BE49-F238E27FC236}">
                <a16:creationId xmlns:a16="http://schemas.microsoft.com/office/drawing/2014/main" id="{5AC61C07-5B2A-254A-0CF0-4B68560E8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352" y="1510990"/>
            <a:ext cx="1916459" cy="191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79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6D8DC6-A581-D6C7-82FC-0B5D5ADF2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E5A625-6E62-118A-F1FD-F27BA7AFB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929"/>
            <a:ext cx="8229600" cy="857250"/>
          </a:xfrm>
        </p:spPr>
        <p:txBody>
          <a:bodyPr/>
          <a:lstStyle/>
          <a:p>
            <a:r>
              <a:rPr lang="en-US" dirty="0"/>
              <a:t>Compound Words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6F382E-AED8-97E8-F5C7-02EF8D193F38}"/>
              </a:ext>
            </a:extLst>
          </p:cNvPr>
          <p:cNvSpPr txBox="1"/>
          <p:nvPr/>
        </p:nvSpPr>
        <p:spPr>
          <a:xfrm>
            <a:off x="1459186" y="3543110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6F98F7-C5D9-CB47-5BFE-ED1ACC7ED57C}"/>
              </a:ext>
            </a:extLst>
          </p:cNvPr>
          <p:cNvSpPr txBox="1"/>
          <p:nvPr/>
        </p:nvSpPr>
        <p:spPr>
          <a:xfrm>
            <a:off x="4251239" y="3543109"/>
            <a:ext cx="641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0E31DD-3672-3C55-3D73-08FA91A6D6FE}"/>
              </a:ext>
            </a:extLst>
          </p:cNvPr>
          <p:cNvSpPr txBox="1"/>
          <p:nvPr/>
        </p:nvSpPr>
        <p:spPr>
          <a:xfrm>
            <a:off x="6737920" y="3543109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mailbox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A921B8-BAEB-71DC-7001-DF0A98BCA0AE}"/>
              </a:ext>
            </a:extLst>
          </p:cNvPr>
          <p:cNvSpPr txBox="1"/>
          <p:nvPr/>
        </p:nvSpPr>
        <p:spPr>
          <a:xfrm>
            <a:off x="2988261" y="214605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9E9F8F-5C90-46A7-E773-AB52F851B620}"/>
              </a:ext>
            </a:extLst>
          </p:cNvPr>
          <p:cNvSpPr txBox="1"/>
          <p:nvPr/>
        </p:nvSpPr>
        <p:spPr>
          <a:xfrm>
            <a:off x="5741843" y="213478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BF23-E3EB-A9C2-AD29-8BB0CBE38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54" y="1339825"/>
            <a:ext cx="2448854" cy="26525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B40FBB-1B47-5509-DB3E-CB897AEAF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470" y="1209944"/>
            <a:ext cx="1757736" cy="29013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DFF220-A3A7-3569-076E-2E2D916B0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739" y="1078982"/>
            <a:ext cx="1944414" cy="316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2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C9DF64CF-DD12-8FFC-EAFE-832CB8D33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>
            <a:extLst>
              <a:ext uri="{FF2B5EF4-FFF2-40B4-BE49-F238E27FC236}">
                <a16:creationId xmlns:a16="http://schemas.microsoft.com/office/drawing/2014/main" id="{CC26D7DB-390E-CEF7-DD07-6E2BD88A0D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br>
              <a:rPr lang="en-US" dirty="0"/>
            </a:br>
            <a:r>
              <a:rPr lang="en-US" dirty="0"/>
              <a:t>Is this word a compound word?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548C43-6963-ACE2-373B-E95F9ED2D238}"/>
              </a:ext>
            </a:extLst>
          </p:cNvPr>
          <p:cNvSpPr txBox="1"/>
          <p:nvPr/>
        </p:nvSpPr>
        <p:spPr>
          <a:xfrm>
            <a:off x="264702" y="1925418"/>
            <a:ext cx="3621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1738" indent="-1201738">
              <a:buClr>
                <a:schemeClr val="accent6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afternoon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19C79E-5BF3-C5D6-D565-01FEA1F29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958" y="1480184"/>
            <a:ext cx="4002408" cy="218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78230"/>
      </p:ext>
    </p:extLst>
  </p:cSld>
  <p:clrMapOvr>
    <a:masterClrMapping/>
  </p:clrMapOvr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899</Words>
  <Application>Microsoft Office PowerPoint</Application>
  <PresentationFormat>On-screen Show (16:9)</PresentationFormat>
  <Paragraphs>109</Paragraphs>
  <Slides>36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Noto Sans Symbols</vt:lpstr>
      <vt:lpstr>LEARN theme</vt:lpstr>
      <vt:lpstr>LEARN theme</vt:lpstr>
      <vt:lpstr>PowerPoint Presentation</vt:lpstr>
      <vt:lpstr>That’s a Long Word!</vt:lpstr>
      <vt:lpstr>Essential Questions</vt:lpstr>
      <vt:lpstr>Lesson Objectives</vt:lpstr>
      <vt:lpstr>PowerPoint Presentation</vt:lpstr>
      <vt:lpstr>Compound Words</vt:lpstr>
      <vt:lpstr>Compound Words</vt:lpstr>
      <vt:lpstr>Compound Words</vt:lpstr>
      <vt:lpstr> Is this word a compound word? </vt:lpstr>
      <vt:lpstr> Is this word a compound word? </vt:lpstr>
      <vt:lpstr> Is this word a compound word? </vt:lpstr>
      <vt:lpstr> Is this word a compound word? </vt:lpstr>
      <vt:lpstr> Is this word a compound word? </vt:lpstr>
      <vt:lpstr> Is this word a compound word? </vt:lpstr>
      <vt:lpstr> Is this word a compound word? </vt:lpstr>
      <vt:lpstr> Is this word a compound word? </vt:lpstr>
      <vt:lpstr> Is this word a compound word? </vt:lpstr>
      <vt:lpstr> Is this word a compound word? </vt:lpstr>
      <vt:lpstr> Is this word a compound word? </vt:lpstr>
      <vt:lpstr> Is this word a compound word? </vt:lpstr>
      <vt:lpstr> Is this word a compound word? </vt:lpstr>
      <vt:lpstr> Is this word a compound word? </vt:lpstr>
      <vt:lpstr> Is this word a compound word? </vt:lpstr>
      <vt:lpstr> Is this word a compound word? </vt:lpstr>
      <vt:lpstr> Is this word a compound word? </vt:lpstr>
      <vt:lpstr> Is this word a compound word? </vt:lpstr>
      <vt:lpstr> Is this word a compound word? </vt:lpstr>
      <vt:lpstr> Is this word a compound word? </vt:lpstr>
      <vt:lpstr> Is this word a compound word? </vt:lpstr>
      <vt:lpstr> Is this word a compound word? </vt:lpstr>
      <vt:lpstr> Is this a compound word? </vt:lpstr>
      <vt:lpstr> Is this word a compound word? </vt:lpstr>
      <vt:lpstr> Is this word a compound word? </vt:lpstr>
      <vt:lpstr> Is this word a compound word? </vt:lpstr>
      <vt:lpstr>Not Like the Others!</vt:lpstr>
      <vt:lpstr>Not Like the Others!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K20 Center</dc:creator>
  <cp:lastModifiedBy>McLeod Porter, Delma</cp:lastModifiedBy>
  <cp:revision>5</cp:revision>
  <dcterms:created xsi:type="dcterms:W3CDTF">2022-06-29T20:03:09Z</dcterms:created>
  <dcterms:modified xsi:type="dcterms:W3CDTF">2026-05-18T14:04:59Z</dcterms:modified>
</cp:coreProperties>
</file>