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w.com/movies/2018/01/04/marvel-movie-club-iron-m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ddit.com/r/Spiderman/comments/17qo6tr/say_something_bad_about_tobey_maguire/?rdt=6414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all.alphacoders.com/big.php?i=63355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ear-pure-evil.fandom.com/wiki/Captain_James_Hook_(Hoo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hoto/?fbid=923240037803741&amp;set=a.44036775275764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edium.com/@alissaphillips/character-spotlight-hermione-granger-7b4c49832c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889b0a00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f889b0a00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889b0a00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f889b0a00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fc3654574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fc365457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fc3654574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fc3654574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f889b0a00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f889b0a00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f980c6e19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f980c6e1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Ask students to share their thoughts while you create a list of these ideas on the board or chart paper.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980c6e1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f980c6e1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11e395c5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11e395c5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f889b0a0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f889b0a0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https://ew.com/movies/2018/01/04/marvel-movie-club-iron-man/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https://www.reddit.com/r/Spiderman/comments/17qo6tr/say_something_bad_about_tobey_maguire/?rdt=64144</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889b0a00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f889b0a00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https://wall.alphacoders.com/big.php?i=633553</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https://near-pure-evil.fandom.com/wiki/Captain_James_Hook_(Hook)</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889b0a00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889b0a00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you’ve been through all of the characters, note in a brief discussion if any of the factors on their list came into play in their decisions. Were there factors they considered that aren’t on the list? Add those to the list.</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https://www.facebook.com/photo/?fbid=923240037803741&amp;set=a.440367752757641</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https://medium.com/@alissaphillips/character-spotlight-hermione-granger-7b4c49832c30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f889b0a00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f889b0a00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the winning group share their unscrambled words and the definition they matched it to. Every group should write down the correct terms and add them to their own matched sets.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f889b0a00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f889b0a00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5"/>
        <p:cNvGrpSpPr/>
        <p:nvPr/>
      </p:nvGrpSpPr>
      <p:grpSpPr>
        <a:xfrm>
          <a:off x="0" y="0"/>
          <a:ext cx="0" cy="0"/>
          <a:chOff x="0" y="0"/>
          <a:chExt cx="0" cy="0"/>
        </a:xfrm>
      </p:grpSpPr>
      <p:pic>
        <p:nvPicPr>
          <p:cNvPr id="46" name="Google Shape;46;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9" name="Google Shape;49;p11"/>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50"/>
        <p:cNvGrpSpPr/>
        <p:nvPr/>
      </p:nvGrpSpPr>
      <p:grpSpPr>
        <a:xfrm>
          <a:off x="0" y="0"/>
          <a:ext cx="0" cy="0"/>
          <a:chOff x="0" y="0"/>
          <a:chExt cx="0" cy="0"/>
        </a:xfrm>
      </p:grpSpPr>
      <p:sp>
        <p:nvSpPr>
          <p:cNvPr id="51" name="Google Shape;51;p12"/>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 name="Google Shape;52;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3" name="Google Shape;53;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5" name="Google Shape;55;p1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6" name="Google Shape;56;p12"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7"/>
        <p:cNvGrpSpPr/>
        <p:nvPr/>
      </p:nvGrpSpPr>
      <p:grpSpPr>
        <a:xfrm>
          <a:off x="0" y="0"/>
          <a:ext cx="0" cy="0"/>
          <a:chOff x="0" y="0"/>
          <a:chExt cx="0" cy="0"/>
        </a:xfrm>
      </p:grpSpPr>
      <p:sp>
        <p:nvSpPr>
          <p:cNvPr id="58" name="Google Shape;58;p1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9" name="Google Shape;59;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0" name="Google Shape;60;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14"/>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4" name="Google Shape;64;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5" name="Google Shape;65;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1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3"/>
        <p:cNvGrpSpPr/>
        <p:nvPr/>
      </p:nvGrpSpPr>
      <p:grpSpPr>
        <a:xfrm>
          <a:off x="0" y="0"/>
          <a:ext cx="0" cy="0"/>
          <a:chOff x="0" y="0"/>
          <a:chExt cx="0" cy="0"/>
        </a:xfrm>
      </p:grpSpPr>
      <p:pic>
        <p:nvPicPr>
          <p:cNvPr id="74" name="Google Shape;74;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9"/>
        <p:cNvGrpSpPr/>
        <p:nvPr/>
      </p:nvGrpSpPr>
      <p:grpSpPr>
        <a:xfrm>
          <a:off x="0" y="0"/>
          <a:ext cx="0" cy="0"/>
          <a:chOff x="0" y="0"/>
          <a:chExt cx="0" cy="0"/>
        </a:xfrm>
      </p:grpSpPr>
      <p:pic>
        <p:nvPicPr>
          <p:cNvPr id="80" name="Google Shape;8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83" name="Google Shape;83;p2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5"/>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15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7" name="Google Shape;27;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 name="Google Shape;28;p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3" name="Google Shape;33;p7"/>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4"/>
        <p:cNvGrpSpPr/>
        <p:nvPr/>
      </p:nvGrpSpPr>
      <p:grpSpPr>
        <a:xfrm>
          <a:off x="0" y="0"/>
          <a:ext cx="0" cy="0"/>
          <a:chOff x="0" y="0"/>
          <a:chExt cx="0" cy="0"/>
        </a:xfrm>
      </p:grpSpPr>
      <p:pic>
        <p:nvPicPr>
          <p:cNvPr id="35" name="Google Shape;35;p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9" name="Google Shape;39;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4" name="Google Shape;44;p1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LOAN CONNECTION</a:t>
            </a:r>
            <a:endParaRPr/>
          </a:p>
        </p:txBody>
      </p:sp>
      <p:sp>
        <p:nvSpPr>
          <p:cNvPr id="89" name="Google Shape;89;p21"/>
          <p:cNvSpPr txBox="1">
            <a:spLocks noGrp="1"/>
          </p:cNvSpPr>
          <p:nvPr>
            <p:ph type="subTitle" idx="1"/>
          </p:nvPr>
        </p:nvSpPr>
        <p:spPr>
          <a:xfrm>
            <a:off x="644652" y="2400300"/>
            <a:ext cx="7854600" cy="13143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Understanding Lending Practices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Triangle-Square-Circle</a:t>
            </a:r>
            <a:endParaRPr/>
          </a:p>
        </p:txBody>
      </p:sp>
      <p:sp>
        <p:nvSpPr>
          <p:cNvPr id="147" name="Google Shape;147;p30"/>
          <p:cNvSpPr txBox="1">
            <a:spLocks noGrp="1"/>
          </p:cNvSpPr>
          <p:nvPr>
            <p:ph type="body" idx="1"/>
          </p:nvPr>
        </p:nvSpPr>
        <p:spPr>
          <a:xfrm>
            <a:off x="457200" y="1451600"/>
            <a:ext cx="510420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b="1"/>
              <a:t>Triangle</a:t>
            </a:r>
            <a:r>
              <a:rPr lang="en"/>
              <a:t> - write three important points from the reading</a:t>
            </a:r>
            <a:endParaRPr/>
          </a:p>
          <a:p>
            <a:pPr marL="457200" lvl="0" indent="-311150" algn="l" rtl="0">
              <a:spcBef>
                <a:spcPts val="1000"/>
              </a:spcBef>
              <a:spcAft>
                <a:spcPts val="0"/>
              </a:spcAft>
              <a:buSzPts val="1300"/>
              <a:buChar char="●"/>
            </a:pPr>
            <a:r>
              <a:rPr lang="en" b="1"/>
              <a:t>Square</a:t>
            </a:r>
            <a:r>
              <a:rPr lang="en"/>
              <a:t> - write something that squares with your thinking</a:t>
            </a:r>
            <a:endParaRPr/>
          </a:p>
          <a:p>
            <a:pPr marL="457200" lvl="0" indent="-311150" algn="l" rtl="0">
              <a:spcBef>
                <a:spcPts val="1000"/>
              </a:spcBef>
              <a:spcAft>
                <a:spcPts val="1000"/>
              </a:spcAft>
              <a:buSzPts val="1300"/>
              <a:buChar char="●"/>
            </a:pPr>
            <a:r>
              <a:rPr lang="en" b="1"/>
              <a:t>Circle</a:t>
            </a:r>
            <a:r>
              <a:rPr lang="en"/>
              <a:t> - write any questions still circling in your mind</a:t>
            </a:r>
            <a:endParaRPr/>
          </a:p>
        </p:txBody>
      </p:sp>
      <p:pic>
        <p:nvPicPr>
          <p:cNvPr id="148" name="Google Shape;148;p30" title="Triangle-Square-Circle.png"/>
          <p:cNvPicPr preferRelativeResize="0"/>
          <p:nvPr/>
        </p:nvPicPr>
        <p:blipFill>
          <a:blip r:embed="rId3">
            <a:alphaModFix/>
          </a:blip>
          <a:stretch>
            <a:fillRect/>
          </a:stretch>
        </p:blipFill>
        <p:spPr>
          <a:xfrm>
            <a:off x="5623500" y="171500"/>
            <a:ext cx="3291900" cy="329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457200" y="2908702"/>
            <a:ext cx="8229600" cy="707400"/>
          </a:xfrm>
          <a:prstGeom prst="rect">
            <a:avLst/>
          </a:prstGeom>
        </p:spPr>
        <p:txBody>
          <a:bodyPr spcFirstLastPara="1" wrap="square" lIns="0" tIns="48750" rIns="0" bIns="0" anchor="b" anchorCtr="0">
            <a:normAutofit/>
          </a:bodyPr>
          <a:lstStyle/>
          <a:p>
            <a:pPr marL="0" lvl="0" indent="0" algn="ctr" rtl="0">
              <a:spcBef>
                <a:spcPts val="0"/>
              </a:spcBef>
              <a:spcAft>
                <a:spcPts val="0"/>
              </a:spcAft>
              <a:buNone/>
            </a:pPr>
            <a:r>
              <a:rPr lang="en"/>
              <a:t>Role-play Game</a:t>
            </a:r>
            <a:endParaRPr/>
          </a:p>
        </p:txBody>
      </p:sp>
      <p:sp>
        <p:nvSpPr>
          <p:cNvPr id="154" name="Google Shape;154;p31"/>
          <p:cNvSpPr txBox="1">
            <a:spLocks noGrp="1"/>
          </p:cNvSpPr>
          <p:nvPr>
            <p:ph type="body" idx="1"/>
          </p:nvPr>
        </p:nvSpPr>
        <p:spPr>
          <a:xfrm>
            <a:off x="457200" y="1070610"/>
            <a:ext cx="8229600" cy="3291900"/>
          </a:xfrm>
          <a:prstGeom prst="rect">
            <a:avLst/>
          </a:prstGeom>
        </p:spPr>
        <p:txBody>
          <a:bodyPr spcFirstLastPara="1" wrap="square" lIns="97525" tIns="48750" rIns="97525" bIns="4875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7200" b="1">
                <a:solidFill>
                  <a:srgbClr val="980000"/>
                </a:solidFill>
              </a:rPr>
              <a:t>L🤑AN </a:t>
            </a:r>
            <a:endParaRPr sz="7200" b="1">
              <a:solidFill>
                <a:srgbClr val="980000"/>
              </a:solidFill>
            </a:endParaRPr>
          </a:p>
          <a:p>
            <a:pPr marL="0" lvl="0" indent="0" algn="ctr" rtl="0">
              <a:lnSpc>
                <a:spcPct val="50000"/>
              </a:lnSpc>
              <a:spcBef>
                <a:spcPts val="0"/>
              </a:spcBef>
              <a:spcAft>
                <a:spcPts val="0"/>
              </a:spcAft>
              <a:buClr>
                <a:schemeClr val="dk1"/>
              </a:buClr>
              <a:buSzPts val="1100"/>
              <a:buFont typeface="Arial"/>
              <a:buNone/>
            </a:pPr>
            <a:r>
              <a:rPr lang="en" sz="7200" b="1">
                <a:solidFill>
                  <a:srgbClr val="980000"/>
                </a:solidFill>
              </a:rPr>
              <a:t>C</a:t>
            </a:r>
            <a:r>
              <a:rPr lang="en" sz="9200" b="1">
                <a:solidFill>
                  <a:srgbClr val="980000"/>
                </a:solidFill>
              </a:rPr>
              <a:t>↻</a:t>
            </a:r>
            <a:r>
              <a:rPr lang="en" sz="7200" b="1">
                <a:solidFill>
                  <a:srgbClr val="980000"/>
                </a:solidFill>
              </a:rPr>
              <a:t>NNECTI♥️N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Game Directions</a:t>
            </a:r>
            <a:endParaRPr/>
          </a:p>
        </p:txBody>
      </p:sp>
      <p:sp>
        <p:nvSpPr>
          <p:cNvPr id="160" name="Google Shape;160;p32"/>
          <p:cNvSpPr txBox="1">
            <a:spLocks noGrp="1"/>
          </p:cNvSpPr>
          <p:nvPr>
            <p:ph type="body" idx="1"/>
          </p:nvPr>
        </p:nvSpPr>
        <p:spPr>
          <a:xfrm>
            <a:off x="457200" y="1451600"/>
            <a:ext cx="7333200" cy="3291900"/>
          </a:xfrm>
          <a:prstGeom prst="rect">
            <a:avLst/>
          </a:prstGeom>
        </p:spPr>
        <p:txBody>
          <a:bodyPr spcFirstLastPara="1" wrap="square" lIns="97525" tIns="48750" rIns="97525" bIns="48750" anchor="t" anchorCtr="0">
            <a:normAutofit fontScale="92500" lnSpcReduction="20000"/>
          </a:bodyPr>
          <a:lstStyle/>
          <a:p>
            <a:pPr marL="0" lvl="0" indent="0" algn="l" rtl="0">
              <a:spcBef>
                <a:spcPts val="300"/>
              </a:spcBef>
              <a:spcAft>
                <a:spcPts val="0"/>
              </a:spcAft>
              <a:buNone/>
            </a:pPr>
            <a:r>
              <a:rPr lang="en"/>
              <a:t>Read your character sheet and follow the information on your sheet closely. </a:t>
            </a:r>
            <a:r>
              <a:rPr lang="en" b="1"/>
              <a:t>In each meeting:</a:t>
            </a:r>
            <a:endParaRPr b="1"/>
          </a:p>
          <a:p>
            <a:pPr marL="457200" lvl="0" indent="-304958" algn="l" rtl="0">
              <a:spcBef>
                <a:spcPts val="1000"/>
              </a:spcBef>
              <a:spcAft>
                <a:spcPts val="0"/>
              </a:spcAft>
              <a:buSzPct val="50000"/>
              <a:buChar char="●"/>
            </a:pPr>
            <a:r>
              <a:rPr lang="en"/>
              <a:t>Borrowers ask for a loan, present their financial situation and why they feel they need the loan</a:t>
            </a:r>
            <a:endParaRPr/>
          </a:p>
          <a:p>
            <a:pPr marL="457200" lvl="0" indent="-304958" algn="l" rtl="0">
              <a:spcBef>
                <a:spcPts val="1000"/>
              </a:spcBef>
              <a:spcAft>
                <a:spcPts val="0"/>
              </a:spcAft>
              <a:buSzPct val="50000"/>
              <a:buChar char="●"/>
            </a:pPr>
            <a:r>
              <a:rPr lang="en"/>
              <a:t>Lenders approve or deny loan requests</a:t>
            </a:r>
            <a:endParaRPr/>
          </a:p>
          <a:p>
            <a:pPr marL="457200" lvl="0" indent="-304958" algn="l" rtl="0">
              <a:spcBef>
                <a:spcPts val="1000"/>
              </a:spcBef>
              <a:spcAft>
                <a:spcPts val="1000"/>
              </a:spcAft>
              <a:buSzPct val="50000"/>
              <a:buChar char="●"/>
            </a:pPr>
            <a:r>
              <a:rPr lang="en" b="1"/>
              <a:t>Both</a:t>
            </a:r>
            <a:r>
              <a:rPr lang="en"/>
              <a:t> mark on your notes organizer whether the loan was approved or denied and why each time you meet with someone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Reflection &amp; Discussion</a:t>
            </a:r>
            <a:endParaRPr/>
          </a:p>
        </p:txBody>
      </p:sp>
      <p:sp>
        <p:nvSpPr>
          <p:cNvPr id="166" name="Google Shape;166;p33"/>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a:t>Lenders</a:t>
            </a:r>
            <a:endParaRPr/>
          </a:p>
        </p:txBody>
      </p:sp>
      <p:sp>
        <p:nvSpPr>
          <p:cNvPr id="167" name="Google Shape;167;p33"/>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
              <a:t>Borrowers</a:t>
            </a:r>
            <a:endParaRPr/>
          </a:p>
        </p:txBody>
      </p:sp>
      <p:sp>
        <p:nvSpPr>
          <p:cNvPr id="168" name="Google Shape;168;p33"/>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lnSpcReduction="20000"/>
          </a:bodyPr>
          <a:lstStyle/>
          <a:p>
            <a:pPr marL="457200" lvl="0" indent="-342900" algn="l" rtl="0">
              <a:spcBef>
                <a:spcPts val="360"/>
              </a:spcBef>
              <a:spcAft>
                <a:spcPts val="0"/>
              </a:spcAft>
              <a:buSzPts val="1800"/>
              <a:buChar char="•"/>
            </a:pPr>
            <a:r>
              <a:rPr lang="en"/>
              <a:t>If you were a character in this scenario, which lender would you prefer to approach for a loan, and why?</a:t>
            </a:r>
            <a:endParaRPr/>
          </a:p>
          <a:p>
            <a:pPr marL="457200" lvl="0" indent="-342900" algn="l" rtl="0">
              <a:spcBef>
                <a:spcPts val="1000"/>
              </a:spcBef>
              <a:spcAft>
                <a:spcPts val="0"/>
              </a:spcAft>
              <a:buSzPts val="1800"/>
              <a:buChar char="•"/>
            </a:pPr>
            <a:r>
              <a:rPr lang="en"/>
              <a:t>Were there moments where you felt conflicted about denying or approving a loan? What are the ethical responsibilities of lenders?</a:t>
            </a:r>
            <a:endParaRPr/>
          </a:p>
          <a:p>
            <a:pPr marL="457200" lvl="0" indent="-342900" algn="l" rtl="0">
              <a:spcBef>
                <a:spcPts val="1000"/>
              </a:spcBef>
              <a:spcAft>
                <a:spcPts val="1000"/>
              </a:spcAft>
              <a:buSzPts val="1800"/>
              <a:buChar char="•"/>
            </a:pPr>
            <a:r>
              <a:rPr lang="en"/>
              <a:t>What long-term effects might predatory lending practices have on borrowers? </a:t>
            </a:r>
            <a:endParaRPr/>
          </a:p>
        </p:txBody>
      </p:sp>
      <p:sp>
        <p:nvSpPr>
          <p:cNvPr id="169" name="Google Shape;169;p33"/>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lnSpcReduction="10000"/>
          </a:bodyPr>
          <a:lstStyle/>
          <a:p>
            <a:pPr marL="457200" lvl="0" indent="-342900" algn="l" rtl="0">
              <a:spcBef>
                <a:spcPts val="360"/>
              </a:spcBef>
              <a:spcAft>
                <a:spcPts val="0"/>
              </a:spcAft>
              <a:buSzPts val="1800"/>
              <a:buChar char="•"/>
            </a:pPr>
            <a:r>
              <a:rPr lang="en"/>
              <a:t>How might the characters' lives change depending on the loan terms they were offered? </a:t>
            </a:r>
            <a:endParaRPr/>
          </a:p>
          <a:p>
            <a:pPr marL="457200" lvl="0" indent="-342900" algn="l" rtl="0">
              <a:spcBef>
                <a:spcPts val="1000"/>
              </a:spcBef>
              <a:spcAft>
                <a:spcPts val="0"/>
              </a:spcAft>
              <a:buSzPts val="1800"/>
              <a:buChar char="•"/>
            </a:pPr>
            <a:r>
              <a:rPr lang="en"/>
              <a:t>What are some risks that borrowers face when dealing with different types of lenders, and how can they protect themselves?</a:t>
            </a:r>
            <a:endParaRPr/>
          </a:p>
          <a:p>
            <a:pPr marL="457200" lvl="0" indent="-342900" algn="l" rtl="0">
              <a:spcBef>
                <a:spcPts val="1000"/>
              </a:spcBef>
              <a:spcAft>
                <a:spcPts val="1000"/>
              </a:spcAft>
              <a:buSzPts val="1800"/>
              <a:buChar char="•"/>
            </a:pPr>
            <a:r>
              <a:rPr lang="en"/>
              <a:t>How do you think the decisions made in this game compare </a:t>
            </a:r>
            <a:br>
              <a:rPr lang="en"/>
            </a:br>
            <a:r>
              <a:rPr lang="en"/>
              <a:t>to what happens in real life?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Summarize your learning</a:t>
            </a:r>
            <a:endParaRPr/>
          </a:p>
        </p:txBody>
      </p:sp>
      <p:sp>
        <p:nvSpPr>
          <p:cNvPr id="175" name="Google Shape;175;p34"/>
          <p:cNvSpPr txBox="1">
            <a:spLocks noGrp="1"/>
          </p:cNvSpPr>
          <p:nvPr>
            <p:ph type="body" idx="1"/>
          </p:nvPr>
        </p:nvSpPr>
        <p:spPr>
          <a:xfrm>
            <a:off x="457200" y="1451600"/>
            <a:ext cx="754740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a:t>What </a:t>
            </a:r>
            <a:r>
              <a:rPr lang="en" b="1"/>
              <a:t>surprising</a:t>
            </a:r>
            <a:r>
              <a:rPr lang="en"/>
              <a:t> things have you learned about loans and making financial decisions?</a:t>
            </a:r>
            <a:endParaRPr/>
          </a:p>
          <a:p>
            <a:pPr marL="457200" lvl="0" indent="-311150" algn="l" rtl="0">
              <a:spcBef>
                <a:spcPts val="1000"/>
              </a:spcBef>
              <a:spcAft>
                <a:spcPts val="0"/>
              </a:spcAft>
              <a:buSzPts val="1300"/>
              <a:buChar char="●"/>
            </a:pPr>
            <a:r>
              <a:rPr lang="en"/>
              <a:t>What </a:t>
            </a:r>
            <a:r>
              <a:rPr lang="en" b="1"/>
              <a:t>interesting</a:t>
            </a:r>
            <a:r>
              <a:rPr lang="en"/>
              <a:t> things have you learned?</a:t>
            </a:r>
            <a:endParaRPr/>
          </a:p>
          <a:p>
            <a:pPr marL="457200" lvl="0" indent="-311150" algn="l" rtl="0">
              <a:spcBef>
                <a:spcPts val="1000"/>
              </a:spcBef>
              <a:spcAft>
                <a:spcPts val="1000"/>
              </a:spcAft>
              <a:buSzPts val="1300"/>
              <a:buChar char="●"/>
            </a:pPr>
            <a:r>
              <a:rPr lang="en"/>
              <a:t>What </a:t>
            </a:r>
            <a:r>
              <a:rPr lang="en" b="1"/>
              <a:t>troubling</a:t>
            </a:r>
            <a:r>
              <a:rPr lang="en"/>
              <a:t> things have you learned?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 </a:t>
            </a:r>
            <a:endParaRPr/>
          </a:p>
        </p:txBody>
      </p:sp>
      <p:sp>
        <p:nvSpPr>
          <p:cNvPr id="95" name="Google Shape;95;p22"/>
          <p:cNvSpPr txBox="1">
            <a:spLocks noGrp="1"/>
          </p:cNvSpPr>
          <p:nvPr>
            <p:ph type="body" idx="1"/>
          </p:nvPr>
        </p:nvSpPr>
        <p:spPr>
          <a:xfrm>
            <a:off x="530352" y="2028498"/>
            <a:ext cx="7772400" cy="1487434"/>
          </a:xfrm>
          <a:prstGeom prst="rect">
            <a:avLst/>
          </a:prstGeom>
        </p:spPr>
        <p:txBody>
          <a:bodyPr spcFirstLastPara="1" wrap="square" lIns="45700" tIns="45700" rIns="45700" bIns="45700" anchor="t" anchorCtr="0">
            <a:normAutofit fontScale="77500" lnSpcReduction="20000"/>
          </a:bodyPr>
          <a:lstStyle/>
          <a:p>
            <a:pPr marL="0" lvl="0" indent="0" algn="l" rtl="0">
              <a:spcBef>
                <a:spcPts val="0"/>
              </a:spcBef>
              <a:spcAft>
                <a:spcPts val="0"/>
              </a:spcAft>
              <a:buNone/>
            </a:pPr>
            <a:endParaRPr sz="1200" dirty="0">
              <a:solidFill>
                <a:schemeClr val="dk1"/>
              </a:solidFill>
            </a:endParaRPr>
          </a:p>
          <a:p>
            <a:pPr marL="457200" lvl="0" indent="-342900" algn="l" rtl="0">
              <a:spcBef>
                <a:spcPts val="800"/>
              </a:spcBef>
              <a:spcAft>
                <a:spcPts val="0"/>
              </a:spcAft>
              <a:buSzPts val="1800"/>
              <a:buChar char="•"/>
            </a:pPr>
            <a:r>
              <a:rPr lang="en" sz="3600" dirty="0"/>
              <a:t>What factors do financial institutions consider when deciding whether to approve or deny a loan, and why are these factors important?</a:t>
            </a:r>
            <a:endParaRP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Learning Objectives</a:t>
            </a:r>
            <a:endParaRPr/>
          </a:p>
        </p:txBody>
      </p:sp>
      <p:sp>
        <p:nvSpPr>
          <p:cNvPr id="101" name="Google Shape;101;p23"/>
          <p:cNvSpPr txBox="1">
            <a:spLocks noGrp="1"/>
          </p:cNvSpPr>
          <p:nvPr>
            <p:ph type="body" idx="1"/>
          </p:nvPr>
        </p:nvSpPr>
        <p:spPr>
          <a:xfrm>
            <a:off x="530352" y="2028497"/>
            <a:ext cx="7772400" cy="1918877"/>
          </a:xfrm>
          <a:prstGeom prst="rect">
            <a:avLst/>
          </a:prstGeom>
        </p:spPr>
        <p:txBody>
          <a:bodyPr spcFirstLastPara="1" wrap="square" lIns="45700" tIns="45700" rIns="45700" bIns="45700" anchor="t" anchorCtr="0">
            <a:normAutofit/>
          </a:bodyPr>
          <a:lstStyle/>
          <a:p>
            <a:pPr marL="457200" lvl="0" indent="-342900" algn="l" rtl="0">
              <a:spcBef>
                <a:spcPts val="0"/>
              </a:spcBef>
              <a:spcAft>
                <a:spcPts val="0"/>
              </a:spcAft>
              <a:buSzPts val="1800"/>
              <a:buFont typeface="Courier New"/>
              <a:buChar char="•"/>
            </a:pPr>
            <a:r>
              <a:rPr lang="en" sz="2400" dirty="0"/>
              <a:t>Explain the characteristics that make a borrower eligible for a loan</a:t>
            </a:r>
            <a:endParaRPr sz="2400" dirty="0"/>
          </a:p>
          <a:p>
            <a:pPr marL="457200" lvl="0" indent="-342900" algn="l" rtl="0">
              <a:spcBef>
                <a:spcPts val="800"/>
              </a:spcBef>
              <a:spcAft>
                <a:spcPts val="800"/>
              </a:spcAft>
              <a:buSzPts val="1800"/>
              <a:buFont typeface="Calibri"/>
              <a:buChar char="•"/>
            </a:pPr>
            <a:r>
              <a:rPr lang="en" sz="2400" dirty="0"/>
              <a:t>Distinguish between standard and predatory lending practices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Would You Rather?</a:t>
            </a:r>
            <a:endParaRPr/>
          </a:p>
        </p:txBody>
      </p:sp>
      <p:sp>
        <p:nvSpPr>
          <p:cNvPr id="107" name="Google Shape;107;p24"/>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a:t>Lend money to…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183225" y="2041450"/>
            <a:ext cx="1414800" cy="857400"/>
          </a:xfrm>
          <a:prstGeom prst="rect">
            <a:avLst/>
          </a:prstGeom>
        </p:spPr>
        <p:txBody>
          <a:bodyPr spcFirstLastPara="1" wrap="square" lIns="0" tIns="48750" rIns="0" bIns="0" anchor="b" anchorCtr="0">
            <a:normAutofit/>
          </a:bodyPr>
          <a:lstStyle/>
          <a:p>
            <a:pPr marL="0" lvl="0" indent="0" algn="ctr" rtl="0">
              <a:spcBef>
                <a:spcPts val="0"/>
              </a:spcBef>
              <a:spcAft>
                <a:spcPts val="0"/>
              </a:spcAft>
              <a:buNone/>
            </a:pPr>
            <a:r>
              <a:rPr lang="en" b="1"/>
              <a:t>OR</a:t>
            </a:r>
            <a:endParaRPr b="1"/>
          </a:p>
        </p:txBody>
      </p:sp>
      <p:pic>
        <p:nvPicPr>
          <p:cNvPr id="113" name="Google Shape;113;p25"/>
          <p:cNvPicPr preferRelativeResize="0"/>
          <p:nvPr/>
        </p:nvPicPr>
        <p:blipFill rotWithShape="1">
          <a:blip r:embed="rId4">
            <a:alphaModFix/>
          </a:blip>
          <a:srcRect l="23432" r="23432"/>
          <a:stretch/>
        </p:blipFill>
        <p:spPr>
          <a:xfrm>
            <a:off x="-1" y="0"/>
            <a:ext cx="4099451" cy="5143500"/>
          </a:xfrm>
          <a:prstGeom prst="rect">
            <a:avLst/>
          </a:prstGeom>
          <a:noFill/>
          <a:ln>
            <a:noFill/>
          </a:ln>
        </p:spPr>
      </p:pic>
      <p:pic>
        <p:nvPicPr>
          <p:cNvPr id="114" name="Google Shape;114;p25"/>
          <p:cNvPicPr preferRelativeResize="0"/>
          <p:nvPr/>
        </p:nvPicPr>
        <p:blipFill rotWithShape="1">
          <a:blip r:embed="rId5">
            <a:alphaModFix/>
          </a:blip>
          <a:srcRect l="16278" r="16285"/>
          <a:stretch/>
        </p:blipFill>
        <p:spPr>
          <a:xfrm>
            <a:off x="5681789" y="0"/>
            <a:ext cx="3462219" cy="51434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4183225" y="2041450"/>
            <a:ext cx="1414800" cy="857400"/>
          </a:xfrm>
          <a:prstGeom prst="rect">
            <a:avLst/>
          </a:prstGeom>
        </p:spPr>
        <p:txBody>
          <a:bodyPr spcFirstLastPara="1" wrap="square" lIns="0" tIns="48750" rIns="0" bIns="0" anchor="b" anchorCtr="0">
            <a:normAutofit/>
          </a:bodyPr>
          <a:lstStyle/>
          <a:p>
            <a:pPr marL="0" lvl="0" indent="0" algn="ctr" rtl="0">
              <a:spcBef>
                <a:spcPts val="0"/>
              </a:spcBef>
              <a:spcAft>
                <a:spcPts val="0"/>
              </a:spcAft>
              <a:buNone/>
            </a:pPr>
            <a:r>
              <a:rPr lang="en" b="1"/>
              <a:t>OR</a:t>
            </a:r>
            <a:endParaRPr b="1"/>
          </a:p>
        </p:txBody>
      </p:sp>
      <p:pic>
        <p:nvPicPr>
          <p:cNvPr id="120" name="Google Shape;120;p26"/>
          <p:cNvPicPr preferRelativeResize="0"/>
          <p:nvPr/>
        </p:nvPicPr>
        <p:blipFill rotWithShape="1">
          <a:blip r:embed="rId4">
            <a:alphaModFix/>
          </a:blip>
          <a:srcRect l="20114" r="20108"/>
          <a:stretch/>
        </p:blipFill>
        <p:spPr>
          <a:xfrm>
            <a:off x="-1" y="0"/>
            <a:ext cx="4099450" cy="5143500"/>
          </a:xfrm>
          <a:prstGeom prst="rect">
            <a:avLst/>
          </a:prstGeom>
          <a:noFill/>
          <a:ln>
            <a:noFill/>
          </a:ln>
        </p:spPr>
      </p:pic>
      <p:pic>
        <p:nvPicPr>
          <p:cNvPr id="121" name="Google Shape;121;p26"/>
          <p:cNvPicPr preferRelativeResize="0"/>
          <p:nvPr/>
        </p:nvPicPr>
        <p:blipFill>
          <a:blip r:embed="rId5">
            <a:alphaModFix/>
          </a:blip>
          <a:stretch>
            <a:fillRect/>
          </a:stretch>
        </p:blipFill>
        <p:spPr>
          <a:xfrm>
            <a:off x="5681789" y="0"/>
            <a:ext cx="3462221"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4183225" y="2041450"/>
            <a:ext cx="1414800" cy="857400"/>
          </a:xfrm>
          <a:prstGeom prst="rect">
            <a:avLst/>
          </a:prstGeom>
        </p:spPr>
        <p:txBody>
          <a:bodyPr spcFirstLastPara="1" wrap="square" lIns="0" tIns="48750" rIns="0" bIns="0" anchor="b" anchorCtr="0">
            <a:normAutofit/>
          </a:bodyPr>
          <a:lstStyle/>
          <a:p>
            <a:pPr marL="0" lvl="0" indent="0" algn="ctr" rtl="0">
              <a:spcBef>
                <a:spcPts val="0"/>
              </a:spcBef>
              <a:spcAft>
                <a:spcPts val="0"/>
              </a:spcAft>
              <a:buNone/>
            </a:pPr>
            <a:r>
              <a:rPr lang="en" b="1"/>
              <a:t>OR</a:t>
            </a:r>
            <a:endParaRPr b="1"/>
          </a:p>
        </p:txBody>
      </p:sp>
      <p:pic>
        <p:nvPicPr>
          <p:cNvPr id="127" name="Google Shape;127;p27"/>
          <p:cNvPicPr preferRelativeResize="0"/>
          <p:nvPr/>
        </p:nvPicPr>
        <p:blipFill rotWithShape="1">
          <a:blip r:embed="rId4">
            <a:alphaModFix/>
          </a:blip>
          <a:srcRect t="140" b="17262"/>
          <a:stretch/>
        </p:blipFill>
        <p:spPr>
          <a:xfrm>
            <a:off x="-1" y="0"/>
            <a:ext cx="4099451" cy="5143500"/>
          </a:xfrm>
          <a:prstGeom prst="rect">
            <a:avLst/>
          </a:prstGeom>
          <a:noFill/>
          <a:ln>
            <a:noFill/>
          </a:ln>
        </p:spPr>
      </p:pic>
      <p:pic>
        <p:nvPicPr>
          <p:cNvPr id="128" name="Google Shape;128;p27"/>
          <p:cNvPicPr preferRelativeResize="0"/>
          <p:nvPr/>
        </p:nvPicPr>
        <p:blipFill rotWithShape="1">
          <a:blip r:embed="rId5">
            <a:alphaModFix/>
          </a:blip>
          <a:srcRect l="5052" r="5052"/>
          <a:stretch/>
        </p:blipFill>
        <p:spPr>
          <a:xfrm>
            <a:off x="5681789" y="0"/>
            <a:ext cx="3462221"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World Scramble</a:t>
            </a:r>
            <a:endParaRPr/>
          </a:p>
        </p:txBody>
      </p:sp>
      <p:sp>
        <p:nvSpPr>
          <p:cNvPr id="134" name="Google Shape;134;p28"/>
          <p:cNvSpPr txBox="1">
            <a:spLocks noGrp="1"/>
          </p:cNvSpPr>
          <p:nvPr>
            <p:ph type="body" idx="1"/>
          </p:nvPr>
        </p:nvSpPr>
        <p:spPr>
          <a:xfrm>
            <a:off x="457200" y="1451600"/>
            <a:ext cx="6650100" cy="3291900"/>
          </a:xfrm>
          <a:prstGeom prst="rect">
            <a:avLst/>
          </a:prstGeom>
        </p:spPr>
        <p:txBody>
          <a:bodyPr spcFirstLastPara="1" wrap="square" lIns="97525" tIns="48750" rIns="97525" bIns="48750" anchor="t" anchorCtr="0">
            <a:normAutofit lnSpcReduction="20000"/>
          </a:bodyPr>
          <a:lstStyle/>
          <a:p>
            <a:pPr marL="457200" lvl="0" indent="-311150" algn="l" rtl="0">
              <a:spcBef>
                <a:spcPts val="300"/>
              </a:spcBef>
              <a:spcAft>
                <a:spcPts val="0"/>
              </a:spcAft>
              <a:buSzPts val="1300"/>
              <a:buChar char="●"/>
            </a:pPr>
            <a:r>
              <a:rPr lang="en"/>
              <a:t>Match the scrambled words to their definitions.</a:t>
            </a:r>
            <a:endParaRPr/>
          </a:p>
          <a:p>
            <a:pPr marL="457200" lvl="0" indent="-311150" algn="l" rtl="0">
              <a:spcBef>
                <a:spcPts val="1000"/>
              </a:spcBef>
              <a:spcAft>
                <a:spcPts val="0"/>
              </a:spcAft>
              <a:buSzPts val="1300"/>
              <a:buChar char="●"/>
            </a:pPr>
            <a:r>
              <a:rPr lang="en"/>
              <a:t>Unscramble the words by writing the correct word spelling on a sticky note.</a:t>
            </a:r>
            <a:endParaRPr/>
          </a:p>
          <a:p>
            <a:pPr marL="457200" lvl="0" indent="-311150" algn="l" rtl="0">
              <a:spcBef>
                <a:spcPts val="1000"/>
              </a:spcBef>
              <a:spcAft>
                <a:spcPts val="0"/>
              </a:spcAft>
              <a:buSzPts val="1300"/>
              <a:buChar char="●"/>
            </a:pPr>
            <a:r>
              <a:rPr lang="en"/>
              <a:t>First team to match and unscramble all of the words wins!</a:t>
            </a:r>
            <a:endParaRPr/>
          </a:p>
          <a:p>
            <a:pPr marL="0" lvl="0" indent="0" algn="l" rtl="0">
              <a:spcBef>
                <a:spcPts val="1000"/>
              </a:spcBef>
              <a:spcAft>
                <a:spcPts val="1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Mind Map</a:t>
            </a:r>
            <a:endParaRPr/>
          </a:p>
        </p:txBody>
      </p:sp>
      <p:sp>
        <p:nvSpPr>
          <p:cNvPr id="140" name="Google Shape;140;p29"/>
          <p:cNvSpPr txBox="1">
            <a:spLocks noGrp="1"/>
          </p:cNvSpPr>
          <p:nvPr>
            <p:ph type="body" idx="1"/>
          </p:nvPr>
        </p:nvSpPr>
        <p:spPr>
          <a:xfrm>
            <a:off x="457200" y="1451600"/>
            <a:ext cx="5771100" cy="3291900"/>
          </a:xfrm>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dirty="0"/>
              <a:t>Using your sticky note words, chart paper, and markers, create a map of how the terms relate to each other.</a:t>
            </a:r>
            <a:endParaRPr dirty="0"/>
          </a:p>
        </p:txBody>
      </p:sp>
      <p:pic>
        <p:nvPicPr>
          <p:cNvPr id="141" name="Google Shape;141;p29" title="Mind Map.png"/>
          <p:cNvPicPr preferRelativeResize="0"/>
          <p:nvPr/>
        </p:nvPicPr>
        <p:blipFill>
          <a:blip r:embed="rId3">
            <a:alphaModFix/>
          </a:blip>
          <a:stretch>
            <a:fillRect/>
          </a:stretch>
        </p:blipFill>
        <p:spPr>
          <a:xfrm>
            <a:off x="5973500" y="777066"/>
            <a:ext cx="2610898" cy="2610898"/>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On-screen Show (16:9)</PresentationFormat>
  <Paragraphs>59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Noto Sans Symbols</vt:lpstr>
      <vt:lpstr>LEARN theme</vt:lpstr>
      <vt:lpstr>LOAN CONNECTION</vt:lpstr>
      <vt:lpstr>Essential Question: </vt:lpstr>
      <vt:lpstr>Learning Objectives</vt:lpstr>
      <vt:lpstr>Would You Rather?</vt:lpstr>
      <vt:lpstr>OR</vt:lpstr>
      <vt:lpstr>OR</vt:lpstr>
      <vt:lpstr>OR</vt:lpstr>
      <vt:lpstr>World Scramble</vt:lpstr>
      <vt:lpstr>Mind Map</vt:lpstr>
      <vt:lpstr>Triangle-Square-Circle</vt:lpstr>
      <vt:lpstr>Role-play Game</vt:lpstr>
      <vt:lpstr>Game Directions</vt:lpstr>
      <vt:lpstr>Reflection &amp; Discussion</vt:lpstr>
      <vt:lpstr>Summarize your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Bracken, Pam</cp:lastModifiedBy>
  <cp:revision>1</cp:revision>
  <dcterms:modified xsi:type="dcterms:W3CDTF">2024-12-02T20:25:02Z</dcterms:modified>
</cp:coreProperties>
</file>