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97" r:id="rId6"/>
    <p:sldId id="261" r:id="rId7"/>
    <p:sldId id="262" r:id="rId8"/>
    <p:sldId id="268" r:id="rId9"/>
    <p:sldId id="263" r:id="rId10"/>
    <p:sldId id="264" r:id="rId11"/>
    <p:sldId id="271" r:id="rId12"/>
    <p:sldId id="273" r:id="rId13"/>
    <p:sldId id="275" r:id="rId14"/>
    <p:sldId id="276" r:id="rId15"/>
    <p:sldId id="277" r:id="rId16"/>
    <p:sldId id="278" r:id="rId17"/>
    <p:sldId id="282" r:id="rId18"/>
    <p:sldId id="299" r:id="rId19"/>
    <p:sldId id="300" r:id="rId20"/>
    <p:sldId id="304" r:id="rId21"/>
    <p:sldId id="290" r:id="rId22"/>
    <p:sldId id="291" r:id="rId23"/>
    <p:sldId id="293" r:id="rId24"/>
    <p:sldId id="306" r:id="rId25"/>
    <p:sldId id="309" r:id="rId26"/>
    <p:sldId id="295" r:id="rId27"/>
    <p:sldId id="305" r:id="rId28"/>
    <p:sldId id="267" r:id="rId29"/>
    <p:sldId id="284" r:id="rId30"/>
    <p:sldId id="270" r:id="rId31"/>
    <p:sldId id="294" r:id="rId32"/>
    <p:sldId id="308" r:id="rId33"/>
    <p:sldId id="286" r:id="rId34"/>
    <p:sldId id="310" r:id="rId35"/>
    <p:sldId id="311" r:id="rId36"/>
    <p:sldId id="312" r:id="rId37"/>
    <p:sldId id="307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jNZ5SF4fB6CireW7C8jhL81U6gO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45AC9B-6C1F-1199-5283-CA8F68AE3CFC}" name="Shaffery, Heather M." initials="HS" userId="S::hshaffery@ou.edu::35a1ac31-1d6f-4f01-af9b-1286eafacd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C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D14FA4-93A1-3643-B30A-D4DA1D58143E}" v="22" dt="2025-06-30T15:44:38.456"/>
  </p1510:revLst>
</p1510:revInfo>
</file>

<file path=ppt/tableStyles.xml><?xml version="1.0" encoding="utf-8"?>
<a:tblStyleLst xmlns:a="http://schemas.openxmlformats.org/drawingml/2006/main" def="{EA0DBA72-7059-4B5B-88DF-12238BA4922A}">
  <a:tblStyle styleId="{EA0DBA72-7059-4B5B-88DF-12238BA492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38"/>
    <p:restoredTop sz="85616" autoAdjust="0"/>
  </p:normalViewPr>
  <p:slideViewPr>
    <p:cSldViewPr snapToGrid="0">
      <p:cViewPr varScale="1">
        <p:scale>
          <a:sx n="144" d="100"/>
          <a:sy n="144" d="100"/>
        </p:scale>
        <p:origin x="7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customschemas.google.com/relationships/presentationmetadata" Target="meta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rram, Jehanne" userId="85e21374-e6a7-4794-bfaa-d28b9d520c64" providerId="ADAL" clId="{D4D14FA4-93A1-3643-B30A-D4DA1D58143E}"/>
    <pc:docChg chg="custSel addSld delSld modSld">
      <pc:chgData name="Moharram, Jehanne" userId="85e21374-e6a7-4794-bfaa-d28b9d520c64" providerId="ADAL" clId="{D4D14FA4-93A1-3643-B30A-D4DA1D58143E}" dt="2025-06-30T15:44:38.456" v="67" actId="11"/>
      <pc:docMkLst>
        <pc:docMk/>
      </pc:docMkLst>
      <pc:sldChg chg="modSp mod">
        <pc:chgData name="Moharram, Jehanne" userId="85e21374-e6a7-4794-bfaa-d28b9d520c64" providerId="ADAL" clId="{D4D14FA4-93A1-3643-B30A-D4DA1D58143E}" dt="2025-06-30T14:25:11.136" v="8" actId="20577"/>
        <pc:sldMkLst>
          <pc:docMk/>
          <pc:sldMk cId="0" sldId="258"/>
        </pc:sldMkLst>
        <pc:spChg chg="mod">
          <ac:chgData name="Moharram, Jehanne" userId="85e21374-e6a7-4794-bfaa-d28b9d520c64" providerId="ADAL" clId="{D4D14FA4-93A1-3643-B30A-D4DA1D58143E}" dt="2025-06-30T14:25:11.136" v="8" actId="20577"/>
          <ac:spMkLst>
            <pc:docMk/>
            <pc:sldMk cId="0" sldId="258"/>
            <ac:spMk id="2" creationId="{921CBD73-1CF9-3FB7-47F0-CFD10E9E108F}"/>
          </ac:spMkLst>
        </pc:spChg>
      </pc:sldChg>
      <pc:sldChg chg="modSp mod modAnim">
        <pc:chgData name="Moharram, Jehanne" userId="85e21374-e6a7-4794-bfaa-d28b9d520c64" providerId="ADAL" clId="{D4D14FA4-93A1-3643-B30A-D4DA1D58143E}" dt="2025-06-30T15:43:31.984" v="51" actId="11"/>
        <pc:sldMkLst>
          <pc:docMk/>
          <pc:sldMk cId="1191638915" sldId="286"/>
        </pc:sldMkLst>
        <pc:spChg chg="mod">
          <ac:chgData name="Moharram, Jehanne" userId="85e21374-e6a7-4794-bfaa-d28b9d520c64" providerId="ADAL" clId="{D4D14FA4-93A1-3643-B30A-D4DA1D58143E}" dt="2025-06-30T15:43:31.984" v="51" actId="11"/>
          <ac:spMkLst>
            <pc:docMk/>
            <pc:sldMk cId="1191638915" sldId="286"/>
            <ac:spMk id="3" creationId="{55FE0DBF-149A-A978-004D-5BC239BBBE2F}"/>
          </ac:spMkLst>
        </pc:spChg>
      </pc:sldChg>
      <pc:sldChg chg="modSp mod">
        <pc:chgData name="Moharram, Jehanne" userId="85e21374-e6a7-4794-bfaa-d28b9d520c64" providerId="ADAL" clId="{D4D14FA4-93A1-3643-B30A-D4DA1D58143E}" dt="2025-06-30T15:39:02.506" v="44" actId="20577"/>
        <pc:sldMkLst>
          <pc:docMk/>
          <pc:sldMk cId="0" sldId="290"/>
        </pc:sldMkLst>
        <pc:spChg chg="mod">
          <ac:chgData name="Moharram, Jehanne" userId="85e21374-e6a7-4794-bfaa-d28b9d520c64" providerId="ADAL" clId="{D4D14FA4-93A1-3643-B30A-D4DA1D58143E}" dt="2025-06-30T15:39:02.506" v="44" actId="20577"/>
          <ac:spMkLst>
            <pc:docMk/>
            <pc:sldMk cId="0" sldId="290"/>
            <ac:spMk id="3" creationId="{00000000-0000-0000-0000-000000000000}"/>
          </ac:spMkLst>
        </pc:spChg>
      </pc:sldChg>
      <pc:sldChg chg="modSp mod">
        <pc:chgData name="Moharram, Jehanne" userId="85e21374-e6a7-4794-bfaa-d28b9d520c64" providerId="ADAL" clId="{D4D14FA4-93A1-3643-B30A-D4DA1D58143E}" dt="2025-06-30T15:38:37.344" v="27" actId="20577"/>
        <pc:sldMkLst>
          <pc:docMk/>
          <pc:sldMk cId="0" sldId="293"/>
        </pc:sldMkLst>
        <pc:spChg chg="mod">
          <ac:chgData name="Moharram, Jehanne" userId="85e21374-e6a7-4794-bfaa-d28b9d520c64" providerId="ADAL" clId="{D4D14FA4-93A1-3643-B30A-D4DA1D58143E}" dt="2025-06-30T15:38:37.344" v="27" actId="20577"/>
          <ac:spMkLst>
            <pc:docMk/>
            <pc:sldMk cId="0" sldId="293"/>
            <ac:spMk id="2" creationId="{00000000-0000-0000-0000-000000000000}"/>
          </ac:spMkLst>
        </pc:spChg>
      </pc:sldChg>
      <pc:sldChg chg="modSp add mod modAnim">
        <pc:chgData name="Moharram, Jehanne" userId="85e21374-e6a7-4794-bfaa-d28b9d520c64" providerId="ADAL" clId="{D4D14FA4-93A1-3643-B30A-D4DA1D58143E}" dt="2025-06-30T15:44:03.145" v="57" actId="11"/>
        <pc:sldMkLst>
          <pc:docMk/>
          <pc:sldMk cId="3765687041" sldId="310"/>
        </pc:sldMkLst>
        <pc:spChg chg="mod">
          <ac:chgData name="Moharram, Jehanne" userId="85e21374-e6a7-4794-bfaa-d28b9d520c64" providerId="ADAL" clId="{D4D14FA4-93A1-3643-B30A-D4DA1D58143E}" dt="2025-06-30T15:44:03.145" v="57" actId="11"/>
          <ac:spMkLst>
            <pc:docMk/>
            <pc:sldMk cId="3765687041" sldId="310"/>
            <ac:spMk id="3" creationId="{5E61D650-C5F0-CFBE-A596-5B60B1109C85}"/>
          </ac:spMkLst>
        </pc:spChg>
      </pc:sldChg>
      <pc:sldChg chg="modSp add mod modAnim">
        <pc:chgData name="Moharram, Jehanne" userId="85e21374-e6a7-4794-bfaa-d28b9d520c64" providerId="ADAL" clId="{D4D14FA4-93A1-3643-B30A-D4DA1D58143E}" dt="2025-06-30T15:44:20.441" v="62" actId="11"/>
        <pc:sldMkLst>
          <pc:docMk/>
          <pc:sldMk cId="1893529768" sldId="311"/>
        </pc:sldMkLst>
        <pc:spChg chg="mod">
          <ac:chgData name="Moharram, Jehanne" userId="85e21374-e6a7-4794-bfaa-d28b9d520c64" providerId="ADAL" clId="{D4D14FA4-93A1-3643-B30A-D4DA1D58143E}" dt="2025-06-30T15:44:20.441" v="62" actId="11"/>
          <ac:spMkLst>
            <pc:docMk/>
            <pc:sldMk cId="1893529768" sldId="311"/>
            <ac:spMk id="3" creationId="{028E7750-3DF4-81CE-5350-C9512C1F9C15}"/>
          </ac:spMkLst>
        </pc:spChg>
      </pc:sldChg>
      <pc:sldChg chg="modSp add mod modAnim">
        <pc:chgData name="Moharram, Jehanne" userId="85e21374-e6a7-4794-bfaa-d28b9d520c64" providerId="ADAL" clId="{D4D14FA4-93A1-3643-B30A-D4DA1D58143E}" dt="2025-06-30T15:44:38.456" v="67" actId="11"/>
        <pc:sldMkLst>
          <pc:docMk/>
          <pc:sldMk cId="3622630624" sldId="312"/>
        </pc:sldMkLst>
        <pc:spChg chg="mod">
          <ac:chgData name="Moharram, Jehanne" userId="85e21374-e6a7-4794-bfaa-d28b9d520c64" providerId="ADAL" clId="{D4D14FA4-93A1-3643-B30A-D4DA1D58143E}" dt="2025-06-30T15:44:38.456" v="67" actId="11"/>
          <ac:spMkLst>
            <pc:docMk/>
            <pc:sldMk cId="3622630624" sldId="312"/>
            <ac:spMk id="3" creationId="{1D4C94E8-1A6F-34D7-6256-691353641D5C}"/>
          </ac:spMkLst>
        </pc:spChg>
      </pc:sldChg>
      <pc:sldChg chg="add del">
        <pc:chgData name="Moharram, Jehanne" userId="85e21374-e6a7-4794-bfaa-d28b9d520c64" providerId="ADAL" clId="{D4D14FA4-93A1-3643-B30A-D4DA1D58143E}" dt="2025-06-30T15:44:25.581" v="63" actId="2696"/>
        <pc:sldMkLst>
          <pc:docMk/>
          <pc:sldMk cId="4094406275" sldId="31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a-close-up-of-a-tire-tLEUi4OaQmQ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2207987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Shoeprint_dusty.jpg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60363918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ime-scene-investigator.net/csp-evidence-photography-at-the-crime-scene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nsplash.com/photos/black-and-white-nike-sneakers-sA5wcAu4CBA" TargetMode="External"/><Relationship Id="rId4" Type="http://schemas.openxmlformats.org/officeDocument/2006/relationships/hyperlink" Target="https://unsplash.com/photos/grayscale-photo-of-car-wheel-kqhF9kF6J0A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black-metal-frame-on-brown-sand-lKl1QESpy7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92996378@N00/316773377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person-stepping-on-grass-field-Kmq7cFPlmao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Yvette S. (2022, July 8). A close up of a tire [Photograph].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Unsplash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https://unsplash.com/photos/a-close-up-of-a-tire-tLEUi4OaQmQ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26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Photos should be taken with and without scale</a:t>
            </a:r>
          </a:p>
          <a:p>
            <a:pPr marL="0" indent="0"/>
            <a:r>
              <a:rPr lang="en-US" dirty="0"/>
              <a:t>Measurements should be triangulated from two fixed points</a:t>
            </a:r>
          </a:p>
        </p:txBody>
      </p:sp>
    </p:spTree>
    <p:extLst>
      <p:ext uri="{BB962C8B-B14F-4D97-AF65-F5344CB8AC3E}">
        <p14:creationId xmlns:p14="http://schemas.microsoft.com/office/powerpoint/2010/main" val="519153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Wegmann, I. (2021, September 2). </a:t>
            </a:r>
            <a:r>
              <a:rPr lang="en-US" i="0" dirty="0"/>
              <a:t>Green grass on gray soil </a:t>
            </a:r>
            <a:r>
              <a:rPr lang="en-US" dirty="0"/>
              <a:t>[Photograph]. </a:t>
            </a:r>
            <a:r>
              <a:rPr lang="en-US" dirty="0" err="1"/>
              <a:t>Unsplash</a:t>
            </a:r>
            <a:r>
              <a:rPr lang="en-US" dirty="0"/>
              <a:t>. https://</a:t>
            </a:r>
            <a:r>
              <a:rPr lang="en-US" dirty="0" err="1"/>
              <a:t>unsplash.com</a:t>
            </a:r>
            <a:r>
              <a:rPr lang="en-US" dirty="0"/>
              <a:t>/photos/green-grass-on-gray-soil-PKKkFDCYir8</a:t>
            </a:r>
          </a:p>
        </p:txBody>
      </p:sp>
    </p:spTree>
    <p:extLst>
      <p:ext uri="{BB962C8B-B14F-4D97-AF65-F5344CB8AC3E}">
        <p14:creationId xmlns:p14="http://schemas.microsoft.com/office/powerpoint/2010/main" val="130320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Pete. (2014, October 18). </a:t>
            </a:r>
            <a:r>
              <a:rPr lang="en-US" i="0" dirty="0"/>
              <a:t>Finding footprints </a:t>
            </a:r>
            <a:r>
              <a:rPr lang="en-US" dirty="0"/>
              <a:t>[Photograph]. Flickr.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comedynose</a:t>
            </a:r>
            <a:r>
              <a:rPr lang="en-US" dirty="0"/>
              <a:t>/15369033609 </a:t>
            </a:r>
          </a:p>
        </p:txBody>
      </p:sp>
    </p:spTree>
    <p:extLst>
      <p:ext uri="{BB962C8B-B14F-4D97-AF65-F5344CB8AC3E}">
        <p14:creationId xmlns:p14="http://schemas.microsoft.com/office/powerpoint/2010/main" val="1790242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28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D3F7A-A75D-6A69-2730-BE2F42578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126B5-4673-A75D-E5AE-4DF945168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DE32A3-DB30-EB8B-9588-58E759F7A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56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Zalman992. (2015, January 1). </a:t>
            </a:r>
            <a:r>
              <a:rPr lang="en-US" i="0" dirty="0"/>
              <a:t>Comparison of crime scene print Q1 with suspect’s shoes K1 left shoe with labels </a:t>
            </a:r>
            <a:r>
              <a:rPr lang="en-US" dirty="0"/>
              <a:t>[Photograph]. Wikimedia Commons.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=39660318 </a:t>
            </a:r>
          </a:p>
        </p:txBody>
      </p:sp>
    </p:spTree>
    <p:extLst>
      <p:ext uri="{BB962C8B-B14F-4D97-AF65-F5344CB8AC3E}">
        <p14:creationId xmlns:p14="http://schemas.microsoft.com/office/powerpoint/2010/main" val="59486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Domino Studio. (2019, January 29). </a:t>
            </a:r>
            <a:r>
              <a:rPr lang="en-US" i="0" dirty="0"/>
              <a:t>White, black, and red shoe sole </a:t>
            </a:r>
            <a:r>
              <a:rPr lang="en-US" dirty="0"/>
              <a:t>[Photograph]. </a:t>
            </a:r>
            <a:r>
              <a:rPr lang="en-US" dirty="0" err="1"/>
              <a:t>Unsplash</a:t>
            </a:r>
            <a:r>
              <a:rPr lang="en-US" dirty="0"/>
              <a:t>. https://</a:t>
            </a:r>
            <a:r>
              <a:rPr lang="en-US" dirty="0" err="1"/>
              <a:t>unsplash.com</a:t>
            </a:r>
            <a:r>
              <a:rPr lang="en-US" dirty="0"/>
              <a:t>/photos/white-black-and-red-shoe-sole-j7zu2kpTnwY</a:t>
            </a:r>
          </a:p>
        </p:txBody>
      </p:sp>
    </p:spTree>
    <p:extLst>
      <p:ext uri="{BB962C8B-B14F-4D97-AF65-F5344CB8AC3E}">
        <p14:creationId xmlns:p14="http://schemas.microsoft.com/office/powerpoint/2010/main" val="1748615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Stechondanet</a:t>
            </a:r>
            <a:r>
              <a:rPr lang="en-US" dirty="0"/>
              <a:t>. (2007, August 23). Shoeprint (forensic) [Photograph]. Wikimedia Commons.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=2605986 </a:t>
            </a:r>
          </a:p>
        </p:txBody>
      </p:sp>
    </p:spTree>
    <p:extLst>
      <p:ext uri="{BB962C8B-B14F-4D97-AF65-F5344CB8AC3E}">
        <p14:creationId xmlns:p14="http://schemas.microsoft.com/office/powerpoint/2010/main" val="1113704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86ED2-5CDE-6450-DA8D-68CD48D53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9DD15-7B86-9C28-ED8A-A1396CE4F3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F84A75-783A-EF29-D410-601E90AA7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Mentink, K. (2022, January 26). </a:t>
            </a:r>
            <a:r>
              <a:rPr lang="en-US" i="0" dirty="0"/>
              <a:t>Photo of green and brown boots with spurs </a:t>
            </a:r>
            <a:r>
              <a:rPr lang="en-US" dirty="0"/>
              <a:t>[Photograph]. </a:t>
            </a:r>
            <a:r>
              <a:rPr lang="en-US" dirty="0" err="1"/>
              <a:t>Unsplash</a:t>
            </a:r>
            <a:r>
              <a:rPr lang="en-US" dirty="0"/>
              <a:t>. https://</a:t>
            </a:r>
            <a:r>
              <a:rPr lang="en-US" dirty="0" err="1"/>
              <a:t>unsplash.com</a:t>
            </a:r>
            <a:r>
              <a:rPr lang="en-US" dirty="0"/>
              <a:t>/photos/_om4w4O_Rqs </a:t>
            </a:r>
          </a:p>
        </p:txBody>
      </p:sp>
    </p:spTree>
    <p:extLst>
      <p:ext uri="{BB962C8B-B14F-4D97-AF65-F5344CB8AC3E}">
        <p14:creationId xmlns:p14="http://schemas.microsoft.com/office/powerpoint/2010/main" val="2983566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7-12 are individual characteristics of this shoe: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7, 10, and 11 show places where part of the sole is damaged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8 &amp; 9 show damage to class characteristics (missing pieces of the sole changing the shape of the Nike swoosh &amp; 5.0 label)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12 shows wear to a class characteristic (N in “NIKE” worn down and absent)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Stechondanet</a:t>
            </a:r>
            <a:r>
              <a:rPr lang="en-US" dirty="0"/>
              <a:t>. (2007, August 23). Shoeprint (forensic) [Photograph]. Wikimedia Commons.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=2605986 </a:t>
            </a:r>
          </a:p>
        </p:txBody>
      </p:sp>
    </p:spTree>
    <p:extLst>
      <p:ext uri="{BB962C8B-B14F-4D97-AF65-F5344CB8AC3E}">
        <p14:creationId xmlns:p14="http://schemas.microsoft.com/office/powerpoint/2010/main" val="3936646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JohnRambo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PL. </a:t>
            </a:r>
            <a:r>
              <a:rPr lang="en-US" dirty="0"/>
              <a:t>(2008, January 21).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BucikUV</a:t>
            </a:r>
            <a:r>
              <a:rPr lang="en-US" sz="1100" b="0" i="1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[Photograph]. Wikimedia Commons. 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https://commons.wikimedia.org/w/index.php?curid=12207987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endParaRPr lang="en-US" sz="11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Zalman992. (2009, July 1). Shoeprint dusty [Photograph]. Wikimedia Commons. </a:t>
            </a:r>
            <a:r>
              <a:rPr lang="en-US" dirty="0">
                <a:hlinkClick r:id="rId4"/>
              </a:rPr>
              <a:t>https://commons.wikimedia.org/wiki/File:Shoeprint_dusty.jpg</a:t>
            </a:r>
            <a:endParaRPr lang="en-US" dirty="0"/>
          </a:p>
          <a:p>
            <a:endParaRPr lang="en-US" sz="11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187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Zalman992. (2016, September 26). Footwear impression </a:t>
            </a:r>
            <a:r>
              <a:rPr lang="en-US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detection light 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[Photograph]. Wikimedia Commons. 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https://commons.wikimedia.org/w/index.php?curid=60363918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40951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F073F-7633-D88E-E463-E2929BAE6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A11F9D-BA80-DDCF-2CA1-EB2207994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6A3819-3217-BFE3-8F1D-52F0E3800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340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34ADF-771B-197F-EFAF-D4052C68F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EE5D2C-0C17-582D-EAFD-1AA21F954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800EB7-0FBB-D913-56E6-71E2FB61B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10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320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5621E-EE45-8C8D-8FD3-8357DEF81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0E672C-CD78-AFA6-27A8-3DAD4354B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D792A7-A17E-16DB-1EC0-51DF49A05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12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8A8D7-CB95-31CD-4222-29B9FFAA1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35C23C-FAB7-5695-03DE-8823798956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1E197D-870A-8201-4973-91925A7CA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704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1F7DD-A0E4-2E7C-A9A8-69B707AB5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BDECF-4C5F-C77F-5E3B-19E2D6E8E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538E87-D66D-AD46-EEA9-F949F7517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12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65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72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Staggs, S. (2014, September 22). Evidence photography at the crime scene. Crime Scene Investigator Network. </a:t>
            </a:r>
            <a:r>
              <a:rPr lang="en-US" dirty="0">
                <a:hlinkClick r:id="rId3"/>
              </a:rPr>
              <a:t>https://www.crime-scene-investigator.net/csp-evidence-photography-at-the-crime-scene.html</a:t>
            </a:r>
            <a:r>
              <a:rPr lang="en-US" dirty="0"/>
              <a:t> </a:t>
            </a:r>
          </a:p>
          <a:p>
            <a:pPr rtl="0"/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Foster, D. (n.d.). Grayscale photo of car wheel [Photograph].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Unsplash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https://unsplash.com/photos/grayscale-photo-of-car-wheel-kqhF9kF6J0A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b="0" dirty="0">
              <a:effectLst/>
            </a:endParaRPr>
          </a:p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Hochgesang, J. (n.d.). Black and white Nike [</a:t>
            </a:r>
            <a:r>
              <a:rPr lang="en-US" sz="1100" b="0" i="1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sic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] sneakers [Photograph].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Unsplash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https://unsplash.com/photos/black-and-white-nike-sneakers-sA5wcAu4CBA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360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Haupt, M. (2020, August 3.). Black metal frame on brown sand [Photograph].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Unsplash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https://unsplash.com/photos/black-metal-frame-on-brown-sand-lKl1QESpy7E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Weeks, B. (2008, December 22). Shoeprint [Photograph]. Flickr. </a:t>
            </a:r>
            <a:r>
              <a:rPr lang="en-US" sz="11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https://www.flickr.com/photos/92996378@N00/3167733779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69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Seeber, S. (2018, March 15). Person stepping on grass field [Photograph]. </a:t>
            </a:r>
            <a:r>
              <a:rPr lang="en-US" sz="11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Unsplash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1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https://unsplash.com/photos/person-stepping-on-grass-field-Kmq7cFPlmao</a:t>
            </a:r>
            <a:r>
              <a:rPr lang="en-US" sz="11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98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1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2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3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/Presenters/Quote" type="secHead">
  <p:cSld name="Objective/Presenters/Quote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16894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Char char="●"/>
              <a:defRPr sz="5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/>
          </p:nvPr>
        </p:nvSpPr>
        <p:spPr>
          <a:xfrm>
            <a:off x="311700" y="26122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Char char="●"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373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6F3C-A1D7-4C54-B298-5CD9442F8CAC}" type="datetimeFigureOut">
              <a:rPr lang="en-US" smtClean="0"/>
              <a:pPr/>
              <a:t>6/30/25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46BF-3954-47BD-87AB-9F05966F7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5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6F3C-A1D7-4C54-B298-5CD9442F8CAC}" type="datetimeFigureOut">
              <a:rPr lang="en-US" smtClean="0"/>
              <a:pPr/>
              <a:t>6/30/25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346BF-3954-47BD-87AB-9F05966F7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9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" name="Google Shape;12;p1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1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2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2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2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4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6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D9DFF-4EDF-310E-8955-7B6763776B6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/>
              <a:t>The portion of the tire that comes into contact with the road and is exposed to wear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</p:spPr>
        <p:txBody>
          <a:bodyPr/>
          <a:lstStyle/>
          <a:p>
            <a:r>
              <a:rPr lang="en-US" dirty="0"/>
              <a:t>Tires: Tread</a:t>
            </a:r>
          </a:p>
        </p:txBody>
      </p:sp>
      <p:pic>
        <p:nvPicPr>
          <p:cNvPr id="6" name="Picture 5" descr="Close-up of a tire tread&#10;&#10;Description automatically generated">
            <a:extLst>
              <a:ext uri="{FF2B5EF4-FFF2-40B4-BE49-F238E27FC236}">
                <a16:creationId xmlns:a16="http://schemas.microsoft.com/office/drawing/2014/main" id="{F1B5C16E-7BC5-D72E-7C75-63E48BE3D4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063" y="1163168"/>
            <a:ext cx="5069737" cy="3379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41790" y="1164497"/>
            <a:ext cx="8229600" cy="3735614"/>
          </a:xfrm>
        </p:spPr>
        <p:txBody>
          <a:bodyPr>
            <a:noAutofit/>
          </a:bodyPr>
          <a:lstStyle/>
          <a:p>
            <a:pPr marL="63500" indent="0">
              <a:buNone/>
            </a:pPr>
            <a:r>
              <a:rPr lang="en-US" b="1" dirty="0"/>
              <a:t>Photographs</a:t>
            </a:r>
          </a:p>
          <a:p>
            <a:r>
              <a:rPr lang="en-US" sz="2200" dirty="0"/>
              <a:t>Overall crime scene photos document the location of the impressions in relation to the rest of the scene</a:t>
            </a:r>
          </a:p>
          <a:p>
            <a:r>
              <a:rPr lang="en-US" sz="2200" dirty="0"/>
              <a:t>High-quality photos of the impression from different distances (mid-range, close-up) and different flash angles </a:t>
            </a:r>
          </a:p>
          <a:p>
            <a:r>
              <a:rPr lang="en-US" sz="2200" dirty="0"/>
              <a:t>Taken both with and without scale</a:t>
            </a:r>
          </a:p>
          <a:p>
            <a:pPr marL="63500" indent="0">
              <a:buNone/>
            </a:pPr>
            <a:r>
              <a:rPr lang="en-US" b="1" dirty="0"/>
              <a:t>Measurements</a:t>
            </a:r>
          </a:p>
          <a:p>
            <a:r>
              <a:rPr lang="en-US" sz="2200" dirty="0"/>
              <a:t>Taken to document the exact location and directionality of the impression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Documenting Evidence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tape measure next to dirt with tire tracks&#10;&#10;Description automatically generated">
            <a:extLst>
              <a:ext uri="{FF2B5EF4-FFF2-40B4-BE49-F238E27FC236}">
                <a16:creationId xmlns:a16="http://schemas.microsoft.com/office/drawing/2014/main" id="{7524F887-9185-7097-7B93-D78A969FFF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548" y="1416818"/>
            <a:ext cx="4635711" cy="308225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AD96CB9-076B-59B8-254D-092D311DD74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0849" y="1330012"/>
            <a:ext cx="3837982" cy="325755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SzPct val="100000"/>
            </a:pPr>
            <a:r>
              <a:rPr lang="en-US" sz="2600" dirty="0"/>
              <a:t>Done with and without scale (e.g., ruler)</a:t>
            </a:r>
          </a:p>
          <a:p>
            <a:pPr>
              <a:spcAft>
                <a:spcPts val="1200"/>
              </a:spcAft>
              <a:buSzPct val="100000"/>
            </a:pPr>
            <a:r>
              <a:rPr lang="en-US" sz="2600" dirty="0"/>
              <a:t>Taken at a 90° angle</a:t>
            </a:r>
          </a:p>
          <a:p>
            <a:pPr>
              <a:buSzPct val="100000"/>
            </a:pPr>
            <a:r>
              <a:rPr lang="en-US" sz="2600" dirty="0"/>
              <a:t>Take pictures with multiple flash angles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8B2E19-5010-CE19-DA07-E3DFD4C7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Close-Up Photography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10800000">
            <a:off x="1143000" y="282200"/>
            <a:ext cx="6858000" cy="457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10800000">
            <a:off x="1143000" y="282200"/>
            <a:ext cx="6858000" cy="457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43000" y="282204"/>
            <a:ext cx="6858000" cy="457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43000" y="282289"/>
            <a:ext cx="6858000" cy="457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</p:spPr>
        <p:txBody>
          <a:bodyPr anchor="t">
            <a:normAutofit/>
          </a:bodyPr>
          <a:lstStyle/>
          <a:p>
            <a:r>
              <a:rPr lang="en-US" dirty="0"/>
              <a:t>Collecting Impressions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76C2F-9563-6DF0-4133-2CB8B9C4A9A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48200" y="1160204"/>
            <a:ext cx="4038600" cy="3680342"/>
          </a:xfrm>
        </p:spPr>
        <p:txBody>
          <a:bodyPr>
            <a:normAutofit/>
          </a:bodyPr>
          <a:lstStyle/>
          <a:p>
            <a:r>
              <a:rPr lang="en-US" dirty="0"/>
              <a:t>Three-dimensional impressions can be cast utilizing dental stone.</a:t>
            </a:r>
          </a:p>
          <a:p>
            <a:pPr marL="76200" indent="0">
              <a:buNone/>
            </a:pPr>
            <a:endParaRPr lang="en-US" sz="1050" dirty="0"/>
          </a:p>
          <a:p>
            <a:r>
              <a:rPr lang="en-US" dirty="0"/>
              <a:t>Dental stone contains gypsum which allows for a harder and more durable cast than other casting materials.</a:t>
            </a:r>
          </a:p>
        </p:txBody>
      </p:sp>
      <p:pic>
        <p:nvPicPr>
          <p:cNvPr id="5" name="Picture 4" descr="A white paint in a frame&#10;&#10;Description automatically generated">
            <a:extLst>
              <a:ext uri="{FF2B5EF4-FFF2-40B4-BE49-F238E27FC236}">
                <a16:creationId xmlns:a16="http://schemas.microsoft.com/office/drawing/2014/main" id="{549A4A25-4D14-36D0-4C3C-2D83297B7F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90" y="1604061"/>
            <a:ext cx="4316711" cy="2876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F76033-54BB-8A11-F0A7-1A5ACFC57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503920" cy="3829050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15000"/>
              </a:lnSpc>
              <a:buSzPct val="90000"/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Photograph the shoe impression with different flash angles. </a:t>
            </a:r>
          </a:p>
          <a:p>
            <a:pPr marL="342900" marR="0" lvl="0" indent="-342900">
              <a:lnSpc>
                <a:spcPct val="115000"/>
              </a:lnSpc>
              <a:buSzPct val="90000"/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Weigh dental stone into a plastic bag. </a:t>
            </a:r>
          </a:p>
          <a:p>
            <a:pPr marL="342900" marR="0" lvl="0" indent="-342900">
              <a:lnSpc>
                <a:spcPct val="115000"/>
              </a:lnSpc>
              <a:buSzPct val="90000"/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water to the bag containing the dental stone. </a:t>
            </a:r>
          </a:p>
          <a:p>
            <a:pPr marL="342900" marR="0" lvl="0" indent="-342900">
              <a:lnSpc>
                <a:spcPct val="115000"/>
              </a:lnSpc>
              <a:buSzPct val="90000"/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Seal the bag and mix until it is evenly blended and without clumps. </a:t>
            </a:r>
          </a:p>
          <a:p>
            <a:pPr marL="342900" marR="0" lvl="0" indent="-342900">
              <a:lnSpc>
                <a:spcPct val="115000"/>
              </a:lnSpc>
              <a:buSzPct val="90000"/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the dental stone into the impression and allow it to sit until cured.</a:t>
            </a:r>
          </a:p>
          <a:p>
            <a:pPr marL="342900" marR="0" lvl="0" indent="-342900">
              <a:lnSpc>
                <a:spcPct val="115000"/>
              </a:lnSpc>
              <a:buSzPct val="90000"/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the dental stone has hardened, gently remove and clean the casting. </a:t>
            </a:r>
          </a:p>
          <a:p>
            <a:pPr marL="342900" marR="0" lvl="0" indent="-342900">
              <a:lnSpc>
                <a:spcPct val="115000"/>
              </a:lnSpc>
              <a:buSzPct val="90000"/>
              <a:buFont typeface="+mj-lt"/>
              <a:buAutoNum type="arabicPeriod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Photograph the casting.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9F7781-72E8-D53F-3375-62E13380C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607153"/>
          </a:xfrm>
        </p:spPr>
        <p:txBody>
          <a:bodyPr/>
          <a:lstStyle/>
          <a:p>
            <a:r>
              <a:rPr lang="en-US" dirty="0"/>
              <a:t>Collecting Impressions</a:t>
            </a:r>
          </a:p>
        </p:txBody>
      </p:sp>
    </p:spTree>
    <p:extLst>
      <p:ext uri="{BB962C8B-B14F-4D97-AF65-F5344CB8AC3E}">
        <p14:creationId xmlns:p14="http://schemas.microsoft.com/office/powerpoint/2010/main" val="147786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74689-5302-311B-0840-6F98720E9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BF088C-172B-3306-D4C8-A086D4CEE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Insert investigation procedures for your class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EFB57A-0361-8B8B-96CF-033B9507A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Impressions</a:t>
            </a:r>
          </a:p>
        </p:txBody>
      </p:sp>
    </p:spTree>
    <p:extLst>
      <p:ext uri="{BB962C8B-B14F-4D97-AF65-F5344CB8AC3E}">
        <p14:creationId xmlns:p14="http://schemas.microsoft.com/office/powerpoint/2010/main" val="6785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3064-79BD-48DC-BECE-597AFFFDCD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If the Shoe Fits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039BD-4153-C8FE-B355-BCFE4313F9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Analyzing Forensic Impression Evidence</a:t>
            </a:r>
          </a:p>
          <a:p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A7787E-F5FD-9FD9-58BB-006D4EAE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F0C35E-49C3-68C8-4840-9F22D34FE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17938"/>
            <a:ext cx="3637128" cy="3448256"/>
          </a:xfrm>
        </p:spPr>
        <p:txBody>
          <a:bodyPr>
            <a:normAutofit/>
          </a:bodyPr>
          <a:lstStyle/>
          <a:p>
            <a:pPr marL="76200" indent="0">
              <a:buNone/>
            </a:pPr>
            <a:r>
              <a:rPr lang="en-US" sz="2600" dirty="0"/>
              <a:t>What are things you could look for to tell whether a shoeprint left at a crime scene matched a known shoe?</a:t>
            </a:r>
          </a:p>
        </p:txBody>
      </p:sp>
      <p:pic>
        <p:nvPicPr>
          <p:cNvPr id="3" name="Picture 2" descr="A collage of a shoe imprint&#10;&#10;Description automatically generated">
            <a:extLst>
              <a:ext uri="{FF2B5EF4-FFF2-40B4-BE49-F238E27FC236}">
                <a16:creationId xmlns:a16="http://schemas.microsoft.com/office/drawing/2014/main" id="{34B1FAA8-34A0-8699-0C63-76F54B0DD1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227" y="1326892"/>
            <a:ext cx="3645411" cy="2489716"/>
          </a:xfrm>
          <a:prstGeom prst="rect">
            <a:avLst/>
          </a:prstGeom>
        </p:spPr>
      </p:pic>
      <p:pic>
        <p:nvPicPr>
          <p:cNvPr id="4" name="Picture 3" descr="A blue and white clouds&#10;&#10;AI-generated content may be incorrect.">
            <a:extLst>
              <a:ext uri="{FF2B5EF4-FFF2-40B4-BE49-F238E27FC236}">
                <a16:creationId xmlns:a16="http://schemas.microsoft.com/office/drawing/2014/main" id="{F05219EC-0ABD-4DAE-DC0B-520712BF8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261" y="3252145"/>
            <a:ext cx="1514049" cy="151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making comparisons, the examiner should consider:</a:t>
            </a:r>
          </a:p>
          <a:p>
            <a:pPr lvl="1"/>
            <a:r>
              <a:rPr lang="en-US" sz="2400" dirty="0"/>
              <a:t>the design, including any manufacturing characteristics (e.g., brand logo)</a:t>
            </a:r>
          </a:p>
          <a:p>
            <a:pPr lvl="1"/>
            <a:r>
              <a:rPr lang="en-US" sz="2400" dirty="0"/>
              <a:t>the physical shape and size</a:t>
            </a:r>
          </a:p>
          <a:p>
            <a:pPr lvl="1"/>
            <a:r>
              <a:rPr lang="en-US" sz="2400"/>
              <a:t>specific identifiable </a:t>
            </a:r>
            <a:r>
              <a:rPr lang="en-US" sz="2400" dirty="0"/>
              <a:t>characteristics</a:t>
            </a:r>
          </a:p>
          <a:p>
            <a:pPr lvl="1"/>
            <a:r>
              <a:rPr lang="en-US" sz="2400" dirty="0"/>
              <a:t>wear characteristics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Examination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309352"/>
            <a:ext cx="6474542" cy="3434098"/>
          </a:xfrm>
        </p:spPr>
        <p:txBody>
          <a:bodyPr>
            <a:normAutofit/>
          </a:bodyPr>
          <a:lstStyle/>
          <a:p>
            <a:r>
              <a:rPr lang="en-US" dirty="0"/>
              <a:t>Class: a group of things that may share characteristics </a:t>
            </a:r>
          </a:p>
          <a:p>
            <a:pPr marL="63500" indent="0">
              <a:buNone/>
            </a:pPr>
            <a:r>
              <a:rPr lang="en-US" dirty="0"/>
              <a:t>	(shoes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athletic shoes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Nike)</a:t>
            </a:r>
          </a:p>
          <a:p>
            <a:pPr marL="63500" indent="0">
              <a:buNone/>
            </a:pPr>
            <a:endParaRPr lang="en-US" sz="1400" dirty="0"/>
          </a:p>
          <a:p>
            <a:r>
              <a:rPr lang="en-US" dirty="0"/>
              <a:t>Features created during manufacturing, shared by all other shoes/tires in the class</a:t>
            </a:r>
          </a:p>
          <a:p>
            <a:pPr marL="63500" indent="0">
              <a:buNone/>
            </a:pPr>
            <a:r>
              <a:rPr lang="en-US" dirty="0"/>
              <a:t>	(tread pattern, brand logo, shoe size)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</p:spPr>
        <p:txBody>
          <a:bodyPr/>
          <a:lstStyle/>
          <a:p>
            <a:r>
              <a:rPr lang="en-US" dirty="0"/>
              <a:t>Examination: Class Characteristics</a:t>
            </a:r>
          </a:p>
        </p:txBody>
      </p:sp>
      <p:pic>
        <p:nvPicPr>
          <p:cNvPr id="4" name="Picture 3" descr="A sole of a shoe&#10;&#10;Description automatically generated">
            <a:extLst>
              <a:ext uri="{FF2B5EF4-FFF2-40B4-BE49-F238E27FC236}">
                <a16:creationId xmlns:a16="http://schemas.microsoft.com/office/drawing/2014/main" id="{C9ECBD73-642B-F45D-125A-7C91526A39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69476" y="2250403"/>
            <a:ext cx="3510604" cy="1551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9735EF-D987-B4AA-5019-A97BFDF1A78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0850" y="1330011"/>
            <a:ext cx="4825688" cy="372916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 characteristic specific to a single shoe or tire</a:t>
            </a:r>
          </a:p>
          <a:p>
            <a:r>
              <a:rPr lang="en-US" sz="2400" dirty="0"/>
              <a:t>Created by something randomly added or removed from the shoe outsole or tire tread</a:t>
            </a:r>
          </a:p>
          <a:p>
            <a:r>
              <a:rPr lang="en-US" sz="2400" dirty="0"/>
              <a:t>Causes the outsole or tread to be unique (e.g., tear/cut, chunk missing, wear, etc.) </a:t>
            </a:r>
          </a:p>
          <a:p>
            <a:r>
              <a:rPr lang="en-US" sz="2400" dirty="0"/>
              <a:t>Individual characteristics are used to identify an exact shoe.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</p:spPr>
        <p:txBody>
          <a:bodyPr/>
          <a:lstStyle/>
          <a:p>
            <a:r>
              <a:rPr lang="en-US" dirty="0"/>
              <a:t>Examination: Individual Characteristics</a:t>
            </a:r>
          </a:p>
        </p:txBody>
      </p:sp>
      <p:pic>
        <p:nvPicPr>
          <p:cNvPr id="4" name="Picture 3" descr="A close-up of a shoe&#10;&#10;Description automatically generated">
            <a:extLst>
              <a:ext uri="{FF2B5EF4-FFF2-40B4-BE49-F238E27FC236}">
                <a16:creationId xmlns:a16="http://schemas.microsoft.com/office/drawing/2014/main" id="{35F0C38C-166B-B649-0BB7-E4E7C04593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440" y="1164496"/>
            <a:ext cx="3714560" cy="3979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C4B28-7ED0-455E-A9CF-5E6640B9A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121947B-292E-678B-57DD-F69ADBC7C23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0850" y="1330012"/>
            <a:ext cx="4121150" cy="325755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/>
              <a:t>The erosion of the outsole of a shoe or tire tread that happens due to rubbing between the outsole/tread and the ground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38B51-6D0E-7C43-01F7-D1D44E87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</p:spPr>
        <p:txBody>
          <a:bodyPr/>
          <a:lstStyle/>
          <a:p>
            <a:r>
              <a:rPr lang="en-US" dirty="0"/>
              <a:t>Examination: Wear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CFE8D6-E6E8-BDAB-3EA3-F8EA30872AB6}"/>
              </a:ext>
            </a:extLst>
          </p:cNvPr>
          <p:cNvGrpSpPr/>
          <p:nvPr/>
        </p:nvGrpSpPr>
        <p:grpSpPr>
          <a:xfrm>
            <a:off x="4655589" y="1321785"/>
            <a:ext cx="4121151" cy="2499929"/>
            <a:chOff x="4655589" y="1321785"/>
            <a:chExt cx="4121151" cy="2499929"/>
          </a:xfrm>
        </p:grpSpPr>
        <p:pic>
          <p:nvPicPr>
            <p:cNvPr id="5" name="Picture 4" descr="Close-up of a pair of cowboy boots&#10;&#10;AI-generated content may be incorrect.">
              <a:extLst>
                <a:ext uri="{FF2B5EF4-FFF2-40B4-BE49-F238E27FC236}">
                  <a16:creationId xmlns:a16="http://schemas.microsoft.com/office/drawing/2014/main" id="{E6FC054D-0A32-84ED-CAB2-41DF0EEA8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5589" y="1321785"/>
              <a:ext cx="4121151" cy="2499929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6E78460-DADE-A368-EAC8-7293BC478B35}"/>
                </a:ext>
              </a:extLst>
            </p:cNvPr>
            <p:cNvSpPr/>
            <p:nvPr/>
          </p:nvSpPr>
          <p:spPr>
            <a:xfrm>
              <a:off x="6787376" y="3025698"/>
              <a:ext cx="1330712" cy="43861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450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hoe&#10;&#10;Description automatically generated">
            <a:extLst>
              <a:ext uri="{FF2B5EF4-FFF2-40B4-BE49-F238E27FC236}">
                <a16:creationId xmlns:a16="http://schemas.microsoft.com/office/drawing/2014/main" id="{99F42904-445F-F590-72EB-FAB0CB36E1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923"/>
            <a:ext cx="9147227" cy="421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Three conclusions</a:t>
            </a:r>
            <a:r>
              <a:rPr lang="en-US" dirty="0"/>
              <a:t>: identification, inconclusive, elimination </a:t>
            </a:r>
          </a:p>
          <a:p>
            <a:r>
              <a:rPr lang="en-US" dirty="0"/>
              <a:t>Identifications are based on random, individual characteristics.</a:t>
            </a:r>
          </a:p>
          <a:p>
            <a:r>
              <a:rPr lang="en-US" dirty="0"/>
              <a:t>No set number of individual characteristics is required.</a:t>
            </a:r>
          </a:p>
          <a:p>
            <a:r>
              <a:rPr lang="en-US" dirty="0"/>
              <a:t>A positive identification can be made if the impression and the known shoe/tire have enough individual characteristics in common.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</p:spPr>
        <p:txBody>
          <a:bodyPr/>
          <a:lstStyle/>
          <a:p>
            <a:r>
              <a:rPr lang="en-US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5431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2DDD74-8342-5B08-A74C-BC401FD0A5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4679" y="316852"/>
            <a:ext cx="3888419" cy="857250"/>
          </a:xfrm>
        </p:spPr>
        <p:txBody>
          <a:bodyPr/>
          <a:lstStyle/>
          <a:p>
            <a:r>
              <a:rPr lang="en-US" dirty="0"/>
              <a:t>Analysis instructions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F8BB14-0032-2DAC-9796-992ED7ECF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016203"/>
              </p:ext>
            </p:extLst>
          </p:nvPr>
        </p:nvGraphicFramePr>
        <p:xfrm>
          <a:off x="194679" y="1321904"/>
          <a:ext cx="8754643" cy="2797334"/>
        </p:xfrm>
        <a:graphic>
          <a:graphicData uri="http://schemas.openxmlformats.org/drawingml/2006/table">
            <a:tbl>
              <a:tblPr firstRow="1" bandRow="1">
                <a:tableStyleId>{EA0DBA72-7059-4B5B-88DF-12238BA4922A}</a:tableStyleId>
              </a:tblPr>
              <a:tblGrid>
                <a:gridCol w="1929089">
                  <a:extLst>
                    <a:ext uri="{9D8B030D-6E8A-4147-A177-3AD203B41FA5}">
                      <a16:colId xmlns:a16="http://schemas.microsoft.com/office/drawing/2014/main" val="2503234382"/>
                    </a:ext>
                  </a:extLst>
                </a:gridCol>
                <a:gridCol w="2005781">
                  <a:extLst>
                    <a:ext uri="{9D8B030D-6E8A-4147-A177-3AD203B41FA5}">
                      <a16:colId xmlns:a16="http://schemas.microsoft.com/office/drawing/2014/main" val="4288417763"/>
                    </a:ext>
                  </a:extLst>
                </a:gridCol>
                <a:gridCol w="4819773">
                  <a:extLst>
                    <a:ext uri="{9D8B030D-6E8A-4147-A177-3AD203B41FA5}">
                      <a16:colId xmlns:a16="http://schemas.microsoft.com/office/drawing/2014/main" val="1783778562"/>
                    </a:ext>
                  </a:extLst>
                </a:gridCol>
              </a:tblGrid>
              <a:tr h="371211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Individual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Drawing w/ Measurements and Individual Characteristic Labels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195830"/>
                  </a:ext>
                </a:extLst>
              </a:tr>
              <a:tr h="2426123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943251"/>
                  </a:ext>
                </a:extLst>
              </a:tr>
            </a:tbl>
          </a:graphicData>
        </a:graphic>
      </p:graphicFrame>
      <p:pic>
        <p:nvPicPr>
          <p:cNvPr id="4" name="Picture 3" descr="A drawing of a shoe&#10;&#10;AI-generated content may be incorrect.">
            <a:extLst>
              <a:ext uri="{FF2B5EF4-FFF2-40B4-BE49-F238E27FC236}">
                <a16:creationId xmlns:a16="http://schemas.microsoft.com/office/drawing/2014/main" id="{E79CD609-3C20-04B1-F9C2-52F964626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658" y="1733680"/>
            <a:ext cx="2352381" cy="2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6BE31C5-92F5-755C-8A84-3AA7520D536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0849" y="1164497"/>
            <a:ext cx="5544794" cy="3743766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An impression that has dimensions of length and width, but not significant depth</a:t>
            </a:r>
          </a:p>
          <a:p>
            <a:r>
              <a:rPr lang="en-US" sz="2400" dirty="0"/>
              <a:t>Can be left by adding or removing something from a surface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Adding: Shoe leaves blood on a tiled floor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Removing: Shoes pick up dust on a floor and leave clean spots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</p:spPr>
        <p:txBody>
          <a:bodyPr anchor="t"/>
          <a:lstStyle/>
          <a:p>
            <a:r>
              <a:rPr lang="en-US" dirty="0"/>
              <a:t>Two-Dimensional Impressions</a:t>
            </a:r>
          </a:p>
        </p:txBody>
      </p:sp>
      <p:pic>
        <p:nvPicPr>
          <p:cNvPr id="6" name="Picture 5" descr="A close-up of a shoe print&#10;&#10;Description automatically generated">
            <a:extLst>
              <a:ext uri="{FF2B5EF4-FFF2-40B4-BE49-F238E27FC236}">
                <a16:creationId xmlns:a16="http://schemas.microsoft.com/office/drawing/2014/main" id="{8AE8467A-F5BD-EFF3-3C08-5C17CA086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08519" y="2507675"/>
            <a:ext cx="1964544" cy="2691156"/>
          </a:xfrm>
          <a:prstGeom prst="rect">
            <a:avLst/>
          </a:prstGeom>
        </p:spPr>
      </p:pic>
      <p:pic>
        <p:nvPicPr>
          <p:cNvPr id="8" name="Picture 7" descr="A blue light on the floor&#10;&#10;Description automatically generated with medium confidence">
            <a:extLst>
              <a:ext uri="{FF2B5EF4-FFF2-40B4-BE49-F238E27FC236}">
                <a16:creationId xmlns:a16="http://schemas.microsoft.com/office/drawing/2014/main" id="{028F16D3-5238-052E-B6B8-9AE574E70C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214" y="1018095"/>
            <a:ext cx="2691156" cy="17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9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</p:spPr>
        <p:txBody>
          <a:bodyPr/>
          <a:lstStyle/>
          <a:p>
            <a:r>
              <a:rPr lang="en-US" dirty="0"/>
              <a:t>Hard floor surfaces should be checked using oblique lighting to search for any impressions that are not readily visible.</a:t>
            </a:r>
          </a:p>
          <a:p>
            <a:pPr marL="63500" indent="0">
              <a:buNone/>
            </a:pPr>
            <a:endParaRPr lang="en-US" dirty="0"/>
          </a:p>
          <a:p>
            <a:r>
              <a:rPr lang="en-US" dirty="0"/>
              <a:t>Oblique lighting is shining a light source at a very low angle on the surface you are observing.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Documentation and Collection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1CBD73-1CF9-3FB7-47F0-CFD10E9E1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 indent="0">
              <a:buNone/>
            </a:pPr>
            <a:r>
              <a:rPr lang="en-US" dirty="0"/>
              <a:t>How is forensic impression evidence collected and analyzed?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ight on the floor&#10;&#10;Description automatically generated">
            <a:extLst>
              <a:ext uri="{FF2B5EF4-FFF2-40B4-BE49-F238E27FC236}">
                <a16:creationId xmlns:a16="http://schemas.microsoft.com/office/drawing/2014/main" id="{3E692E12-D6AB-A964-73D7-FE30A4B8DA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41" y="0"/>
            <a:ext cx="7733518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AE6CF-02D4-A82D-B025-D3BB482E6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DC151-C50A-833F-033E-B1A7F8EB1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Impressions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D119-F5F7-B95D-26AA-676A0D553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7850" indent="-514350">
              <a:buFont typeface="+mj-lt"/>
              <a:buAutoNum type="arabicPeriod"/>
            </a:pPr>
            <a:r>
              <a:rPr lang="en-US" dirty="0"/>
              <a:t>Roll black ink onto the sole of the shoe.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Place your hand inside the shoe and press it onto paper in a motion that mimics how you would walk (i.e., heel to toe).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Photograph the inked shoe print. </a:t>
            </a:r>
          </a:p>
          <a:p>
            <a:pPr marL="577850" indent="-514350">
              <a:buFont typeface="+mj-lt"/>
              <a:buAutoNum type="arabicPeriod"/>
            </a:pPr>
            <a:r>
              <a:rPr lang="en-US" dirty="0"/>
              <a:t>Document any observed individual or class characteristics.</a:t>
            </a:r>
          </a:p>
        </p:txBody>
      </p:sp>
    </p:spTree>
    <p:extLst>
      <p:ext uri="{BB962C8B-B14F-4D97-AF65-F5344CB8AC3E}">
        <p14:creationId xmlns:p14="http://schemas.microsoft.com/office/powerpoint/2010/main" val="2049730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C415D-14A8-D9AF-BDFF-31FFD6FAD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CBAE6E-66C3-8191-47FC-7D07B0BEA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Insert investigation procedures for your class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48F909-C910-7D33-6DC3-99E4B88B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Impressions and Shoes</a:t>
            </a:r>
          </a:p>
        </p:txBody>
      </p:sp>
    </p:spTree>
    <p:extLst>
      <p:ext uri="{BB962C8B-B14F-4D97-AF65-F5344CB8AC3E}">
        <p14:creationId xmlns:p14="http://schemas.microsoft.com/office/powerpoint/2010/main" val="26189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AEBF2-C91D-163A-7BFC-933649EB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Conclusions from Impressions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E0DBF-149A-A978-004D-5BC239BBB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7850" indent="-51435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How did you use evidence to match your 3D and 2D impressions to known shoes?</a:t>
            </a:r>
          </a:p>
        </p:txBody>
      </p:sp>
    </p:spTree>
    <p:extLst>
      <p:ext uri="{BB962C8B-B14F-4D97-AF65-F5344CB8AC3E}">
        <p14:creationId xmlns:p14="http://schemas.microsoft.com/office/powerpoint/2010/main" val="119163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6E952-6293-9FCA-69CD-F50943D61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44CD0-D8D2-57D0-E401-B7168E0B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Conclusions from Impressions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1D650-C5F0-CFBE-A596-5B60B1109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7850" indent="-514350">
              <a:spcAft>
                <a:spcPts val="1200"/>
              </a:spcAft>
              <a:buFont typeface="+mj-lt"/>
              <a:buAutoNum type="arabicPeriod" startAt="2"/>
            </a:pPr>
            <a:r>
              <a:rPr lang="en-US" dirty="0"/>
              <a:t>How effective was the dental stone technique for recovering characteristics of a three-dimensional impression? </a:t>
            </a:r>
          </a:p>
        </p:txBody>
      </p:sp>
    </p:spTree>
    <p:extLst>
      <p:ext uri="{BB962C8B-B14F-4D97-AF65-F5344CB8AC3E}">
        <p14:creationId xmlns:p14="http://schemas.microsoft.com/office/powerpoint/2010/main" val="376568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969D9-CBF4-53E8-1BAA-E1BE84AFF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DB1F8-DD79-39A6-9534-DAD5456A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Conclusions from Impressions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E7750-3DF4-81CE-5350-C9512C1F9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7850" indent="-514350">
              <a:spcAft>
                <a:spcPts val="1200"/>
              </a:spcAft>
              <a:buFont typeface="+mj-lt"/>
              <a:buAutoNum type="arabicPeriod" startAt="3"/>
            </a:pPr>
            <a:r>
              <a:rPr lang="en-US" dirty="0"/>
              <a:t>How effective was the inking technique for recovering characteristics of a two-dimensional impression? </a:t>
            </a:r>
          </a:p>
        </p:txBody>
      </p:sp>
    </p:spTree>
    <p:extLst>
      <p:ext uri="{BB962C8B-B14F-4D97-AF65-F5344CB8AC3E}">
        <p14:creationId xmlns:p14="http://schemas.microsoft.com/office/powerpoint/2010/main" val="189352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09371-7DAC-4637-84C5-DA49D01ED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50DE2-A5B2-9D72-9AA0-7C6565A1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Drawing Conclusions from Impressions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94E8-1A6F-34D7-6256-691353641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7850" indent="-514350">
              <a:buFont typeface="+mj-lt"/>
              <a:buAutoNum type="arabicPeriod" startAt="4"/>
            </a:pPr>
            <a:r>
              <a:rPr lang="en-US" dirty="0"/>
              <a:t>Which technique was more effective for collecting characteristic evidence, in your opinion? Why?</a:t>
            </a:r>
          </a:p>
        </p:txBody>
      </p:sp>
    </p:spTree>
    <p:extLst>
      <p:ext uri="{BB962C8B-B14F-4D97-AF65-F5344CB8AC3E}">
        <p14:creationId xmlns:p14="http://schemas.microsoft.com/office/powerpoint/2010/main" val="362263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415E-C2E3-8197-A6B6-302FC75F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Reflecting on Your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B8886-BBC2-7293-E3BF-76B23670D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51610"/>
            <a:ext cx="5219323" cy="3291840"/>
          </a:xfrm>
        </p:spPr>
        <p:txBody>
          <a:bodyPr/>
          <a:lstStyle/>
          <a:p>
            <a:pPr marL="63500" indent="0">
              <a:buNone/>
            </a:pPr>
            <a:r>
              <a:rPr lang="en-US" dirty="0"/>
              <a:t>Complete the following reflection based on what you’ve learned about forensic impression evidence:</a:t>
            </a:r>
          </a:p>
          <a:p>
            <a:r>
              <a:rPr lang="en-US" dirty="0"/>
              <a:t>I used to think…</a:t>
            </a:r>
          </a:p>
          <a:p>
            <a:r>
              <a:rPr lang="en-US" dirty="0"/>
              <a:t>But now I know…</a:t>
            </a:r>
          </a:p>
        </p:txBody>
      </p:sp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7A470DC-8234-1BB0-D27C-B104FFE84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523" y="1451610"/>
            <a:ext cx="2842788" cy="284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24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Learning Objectives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209FE7-154A-3711-BBDB-862DF61BE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028497"/>
            <a:ext cx="7772400" cy="1977445"/>
          </a:xfrm>
        </p:spPr>
        <p:txBody>
          <a:bodyPr/>
          <a:lstStyle/>
          <a:p>
            <a:r>
              <a:rPr lang="en-US" dirty="0"/>
              <a:t>Plan and carry out an investigation to collect two- and three-dimensional impression evidence.</a:t>
            </a:r>
          </a:p>
          <a:p>
            <a:r>
              <a:rPr lang="en-US" dirty="0"/>
              <a:t>Analyze distinctive features of footwear and shoe print impression evidence.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8B508-98CA-933B-B6AF-B0F893071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0" indent="0">
              <a:buNone/>
            </a:pPr>
            <a:r>
              <a:rPr lang="en-US" dirty="0"/>
              <a:t>A suspect’s shoe and a series of shoeprints have been found in the mud at a crime scene. </a:t>
            </a:r>
          </a:p>
          <a:p>
            <a:pPr marL="63500" indent="0">
              <a:buNone/>
            </a:pPr>
            <a:r>
              <a:rPr lang="en-US" dirty="0"/>
              <a:t>Your team must recover these impressions using dental stone. </a:t>
            </a:r>
          </a:p>
          <a:p>
            <a:pPr marL="63500" indent="0">
              <a:buNone/>
            </a:pPr>
            <a:r>
              <a:rPr lang="en-US" dirty="0"/>
              <a:t>Then you and your team will document and analyze any observable characteristics to determine if the suspect’s shoe matches any of the prints.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E2EE27-8EB6-C47B-1544-770320193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Crime Scene</a:t>
            </a:r>
          </a:p>
        </p:txBody>
      </p:sp>
    </p:spTree>
    <p:extLst>
      <p:ext uri="{BB962C8B-B14F-4D97-AF65-F5344CB8AC3E}">
        <p14:creationId xmlns:p14="http://schemas.microsoft.com/office/powerpoint/2010/main" val="28585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D126EF-85DB-997A-8E08-9AA54CAE9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Objects or materials that have retained characteristics of other objects or materials that have been impressed against them.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Impression Evidence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309352"/>
            <a:ext cx="8229600" cy="3834148"/>
          </a:xfrm>
        </p:spPr>
        <p:txBody>
          <a:bodyPr>
            <a:normAutofit/>
          </a:bodyPr>
          <a:lstStyle/>
          <a:p>
            <a:r>
              <a:rPr lang="en-US" dirty="0"/>
              <a:t>Footprints/Shoe prints</a:t>
            </a:r>
          </a:p>
          <a:p>
            <a:r>
              <a:rPr lang="en-US" dirty="0"/>
              <a:t>Tire tracks </a:t>
            </a:r>
          </a:p>
          <a:p>
            <a:r>
              <a:rPr lang="en-US" dirty="0"/>
              <a:t>Tool marks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Types of Impression Evidence</a:t>
            </a:r>
          </a:p>
        </p:txBody>
      </p:sp>
      <p:pic>
        <p:nvPicPr>
          <p:cNvPr id="23" name="Picture 22" descr="A pair of feet and a pair of shoes&#10;&#10;Description automatically generated">
            <a:extLst>
              <a:ext uri="{FF2B5EF4-FFF2-40B4-BE49-F238E27FC236}">
                <a16:creationId xmlns:a16="http://schemas.microsoft.com/office/drawing/2014/main" id="{55920DC4-F679-70B4-CE9D-EE4F4FA5C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230354"/>
            <a:ext cx="2792181" cy="1861454"/>
          </a:xfrm>
          <a:prstGeom prst="rect">
            <a:avLst/>
          </a:prstGeom>
        </p:spPr>
      </p:pic>
      <p:pic>
        <p:nvPicPr>
          <p:cNvPr id="5" name="Picture 4" descr="A close-up of a tire on a snowy road&#10;&#10;AI-generated content may be incorrect.">
            <a:extLst>
              <a:ext uri="{FF2B5EF4-FFF2-40B4-BE49-F238E27FC236}">
                <a16:creationId xmlns:a16="http://schemas.microsoft.com/office/drawing/2014/main" id="{17F4E034-DAB7-8419-1047-9A36C0FDB8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193" y="3252236"/>
            <a:ext cx="2723574" cy="1817689"/>
          </a:xfrm>
          <a:prstGeom prst="rect">
            <a:avLst/>
          </a:prstGeom>
        </p:spPr>
      </p:pic>
      <p:pic>
        <p:nvPicPr>
          <p:cNvPr id="7" name="Picture 6" descr="A close-up of a door lock&#10;&#10;AI-generated content may be incorrect.">
            <a:extLst>
              <a:ext uri="{FF2B5EF4-FFF2-40B4-BE49-F238E27FC236}">
                <a16:creationId xmlns:a16="http://schemas.microsoft.com/office/drawing/2014/main" id="{20861A69-2687-55F4-8B64-E11FCBFF4F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579" y="2952092"/>
            <a:ext cx="2224221" cy="2117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hoe print in the snow&#10;&#10;Description automatically generated">
            <a:extLst>
              <a:ext uri="{FF2B5EF4-FFF2-40B4-BE49-F238E27FC236}">
                <a16:creationId xmlns:a16="http://schemas.microsoft.com/office/drawing/2014/main" id="{0222C2D7-880E-74A3-4869-CE057860B4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262" y="1290225"/>
            <a:ext cx="2936545" cy="196381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B4F90-F8D0-D78F-D1CD-A3ADD59D5D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</p:spPr>
        <p:txBody>
          <a:bodyPr>
            <a:normAutofit/>
          </a:bodyPr>
          <a:lstStyle/>
          <a:p>
            <a:pPr>
              <a:buSzPct val="100000"/>
            </a:pPr>
            <a:r>
              <a:rPr lang="en-US" sz="2800" dirty="0"/>
              <a:t>An impression with length, width, and depth</a:t>
            </a:r>
          </a:p>
          <a:p>
            <a:pPr>
              <a:buSzPct val="100000"/>
            </a:pPr>
            <a:r>
              <a:rPr lang="en-US" sz="2800" dirty="0"/>
              <a:t>Made in soft material, like mud or snow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Types of Impressions: Three-Dimensional</a:t>
            </a:r>
          </a:p>
        </p:txBody>
      </p:sp>
      <p:pic>
        <p:nvPicPr>
          <p:cNvPr id="5" name="Picture 4" descr="A close-up of a tire tracks&#10;&#10;Description automatically generated">
            <a:extLst>
              <a:ext uri="{FF2B5EF4-FFF2-40B4-BE49-F238E27FC236}">
                <a16:creationId xmlns:a16="http://schemas.microsoft.com/office/drawing/2014/main" id="{A47BCF9A-DC68-13A8-DB7C-60CA1F1ACC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702" y="3063525"/>
            <a:ext cx="2843761" cy="1911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7E533C-6D34-6B33-A764-22799AD7A1F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/>
              <a:t>The portion of the shoe that contacts the ground and is exposed to wear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</p:spPr>
        <p:txBody>
          <a:bodyPr/>
          <a:lstStyle/>
          <a:p>
            <a:r>
              <a:rPr lang="en-US" dirty="0"/>
              <a:t>Shoes: Outsole</a:t>
            </a:r>
          </a:p>
        </p:txBody>
      </p:sp>
      <p:pic>
        <p:nvPicPr>
          <p:cNvPr id="11" name="Picture 10" descr="A close up of a shoe&#10;&#10;Description automatically generated">
            <a:extLst>
              <a:ext uri="{FF2B5EF4-FFF2-40B4-BE49-F238E27FC236}">
                <a16:creationId xmlns:a16="http://schemas.microsoft.com/office/drawing/2014/main" id="{0F6C0ED1-9DB9-C3C9-2A51-A6CA2599E3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0" y="0"/>
            <a:ext cx="3429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25268</TotalTime>
  <Words>1542</Words>
  <Application>Microsoft Macintosh PowerPoint</Application>
  <PresentationFormat>On-screen Show (16:9)</PresentationFormat>
  <Paragraphs>134</Paragraphs>
  <Slides>37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Noto Sans Symbols</vt:lpstr>
      <vt:lpstr>Wingdings</vt:lpstr>
      <vt:lpstr>LEARN theme</vt:lpstr>
      <vt:lpstr>PowerPoint Presentation</vt:lpstr>
      <vt:lpstr>If the Shoe Fits</vt:lpstr>
      <vt:lpstr>Essential Question</vt:lpstr>
      <vt:lpstr>Learning Objectives</vt:lpstr>
      <vt:lpstr>The Crime Scene</vt:lpstr>
      <vt:lpstr>Impression Evidence</vt:lpstr>
      <vt:lpstr>Types of Impression Evidence</vt:lpstr>
      <vt:lpstr>Types of Impressions: Three-Dimensional</vt:lpstr>
      <vt:lpstr>Shoes: Outsole</vt:lpstr>
      <vt:lpstr>Tires: Tread</vt:lpstr>
      <vt:lpstr>Documenting Evidence</vt:lpstr>
      <vt:lpstr>Close-Up Photography</vt:lpstr>
      <vt:lpstr>PowerPoint Presentation</vt:lpstr>
      <vt:lpstr>PowerPoint Presentation</vt:lpstr>
      <vt:lpstr>PowerPoint Presentation</vt:lpstr>
      <vt:lpstr>PowerPoint Presentation</vt:lpstr>
      <vt:lpstr>Collecting Impressions</vt:lpstr>
      <vt:lpstr>Collecting Impressions</vt:lpstr>
      <vt:lpstr>Collecting Impressions</vt:lpstr>
      <vt:lpstr>Examination</vt:lpstr>
      <vt:lpstr>Examination</vt:lpstr>
      <vt:lpstr>Examination: Class Characteristics</vt:lpstr>
      <vt:lpstr>Examination: Individual Characteristics</vt:lpstr>
      <vt:lpstr>Examination: Wear</vt:lpstr>
      <vt:lpstr>PowerPoint Presentation</vt:lpstr>
      <vt:lpstr>Analysis</vt:lpstr>
      <vt:lpstr>Analysis instructions</vt:lpstr>
      <vt:lpstr>Two-Dimensional Impressions</vt:lpstr>
      <vt:lpstr>Documentation and Collection</vt:lpstr>
      <vt:lpstr>PowerPoint Presentation</vt:lpstr>
      <vt:lpstr>2D Impressions</vt:lpstr>
      <vt:lpstr>Matching Impressions and Shoes</vt:lpstr>
      <vt:lpstr>Drawing Conclusions from Impressions</vt:lpstr>
      <vt:lpstr>Drawing Conclusions from Impressions</vt:lpstr>
      <vt:lpstr>Drawing Conclusions from Impressions</vt:lpstr>
      <vt:lpstr>Drawing Conclusions from Impressions</vt:lpstr>
      <vt:lpstr>Reflecting on Your Learning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the Shoe Fits</dc:title>
  <dc:subject/>
  <dc:creator>K20 Center</dc:creator>
  <cp:keywords/>
  <dc:description/>
  <cp:lastModifiedBy>Moharram, Jehanne</cp:lastModifiedBy>
  <cp:revision>85</cp:revision>
  <dcterms:created xsi:type="dcterms:W3CDTF">2020-10-14T20:24:40Z</dcterms:created>
  <dcterms:modified xsi:type="dcterms:W3CDTF">2025-06-30T15:44:48Z</dcterms:modified>
  <cp:category/>
</cp:coreProperties>
</file>