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40"/>
  </p:notesMasterIdLst>
  <p:sldIdLst>
    <p:sldId id="256" r:id="rId3"/>
    <p:sldId id="270" r:id="rId4"/>
    <p:sldId id="263" r:id="rId5"/>
    <p:sldId id="272" r:id="rId6"/>
    <p:sldId id="260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8" r:id="rId16"/>
    <p:sldId id="289" r:id="rId17"/>
    <p:sldId id="290" r:id="rId18"/>
    <p:sldId id="281" r:id="rId19"/>
    <p:sldId id="282" r:id="rId20"/>
    <p:sldId id="283" r:id="rId21"/>
    <p:sldId id="284" r:id="rId22"/>
    <p:sldId id="291" r:id="rId23"/>
    <p:sldId id="292" r:id="rId24"/>
    <p:sldId id="293" r:id="rId25"/>
    <p:sldId id="294" r:id="rId26"/>
    <p:sldId id="285" r:id="rId27"/>
    <p:sldId id="286" r:id="rId28"/>
    <p:sldId id="287" r:id="rId29"/>
    <p:sldId id="295" r:id="rId30"/>
    <p:sldId id="296" r:id="rId31"/>
    <p:sldId id="297" r:id="rId32"/>
    <p:sldId id="300" r:id="rId33"/>
    <p:sldId id="301" r:id="rId34"/>
    <p:sldId id="298" r:id="rId35"/>
    <p:sldId id="304" r:id="rId36"/>
    <p:sldId id="305" r:id="rId37"/>
    <p:sldId id="306" r:id="rId38"/>
    <p:sldId id="302" r:id="rId3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315"/>
  </p:normalViewPr>
  <p:slideViewPr>
    <p:cSldViewPr snapToGrid="0">
      <p:cViewPr varScale="1">
        <p:scale>
          <a:sx n="160" d="100"/>
          <a:sy n="160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2207987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Shoeprint_dusty.jpg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60363918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black-metal-frame-on-brown-sand-lKl1QESpy7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lickr.com/photos/92996378@N00/316773377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stepping-on-grass-field-Kmq7cFPlmao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a-close-up-of-a-tire-tLEUi4OaQmQ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Domino Studio. (2019, January 29). </a:t>
            </a:r>
            <a:r>
              <a:rPr lang="en-US" i="0" dirty="0"/>
              <a:t>White, black, and red shoe sole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https://unsplash.com/photos/white-black-and-red-shoe-sole-j7zu2kpTnwY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661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Stechondanet</a:t>
            </a:r>
            <a:r>
              <a:rPr lang="en-US" dirty="0"/>
              <a:t>. (2007, August 23). Shoeprint (forensic) [Photograph]. Wikimedia Commons. https://commons.wikimedia.org/w/index.php?curid=2605986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61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Mentink, K. (2022, January 26). </a:t>
            </a:r>
            <a:r>
              <a:rPr lang="en-US" i="0" dirty="0"/>
              <a:t>Photo of green and brown boots with spurs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https://unsplash.com/photos/_om4w4O_Rqs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708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7-12 are individual characteristics of this shoe: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7, 10, and 11 show places where part of the sole is damaged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8 &amp; 9 show damage to class characteristics (missing pieces of the sole changing the shape of the Nike swoosh &amp; 5.0 label)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12 shows wear to a class characteristic (N in “NIKE” worn down and absent)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Stechondanet</a:t>
            </a:r>
            <a:r>
              <a:rPr lang="en-US" dirty="0"/>
              <a:t>. (2007, August 23). Shoeprint (forensic) [Photograph]. Wikimedia Commons. https://commons.wikimedia.org/w/index.php?curid=2605986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82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JohnRambo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PL. </a:t>
            </a:r>
            <a:r>
              <a:rPr lang="en-US" dirty="0"/>
              <a:t>(2008, January 21).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BucikUV</a:t>
            </a:r>
            <a:r>
              <a:rPr lang="en-US" sz="1400" b="0" i="1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[Photograph]. Wikimedia Commons. 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https://commons.wikimedia.org/w/index.php?curid=12207987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endParaRPr lang="en-US" sz="14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Zalman992. (2009, July 1). Shoeprint dusty [Photograph]. Wikimedia Commons. </a:t>
            </a:r>
            <a:r>
              <a:rPr lang="en-US" dirty="0">
                <a:hlinkClick r:id="rId4"/>
              </a:rPr>
              <a:t>https://commons.wikimedia.org/wiki/File:Shoeprint_dusty.jpg</a:t>
            </a:r>
            <a:endParaRPr lang="en-US" dirty="0"/>
          </a:p>
          <a:p>
            <a:endParaRPr lang="en-US" sz="14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686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Zalman992. (2016, September 26). Footwear impression detection light [Photograph]. Wikimedia Commons. 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https://commons.wikimedia.org/w/index.php?curid=60363918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241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56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29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Haupt, M. (2020, August 3.). Black metal frame on brown sand [Photograph].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https://unsplash.com/photos/black-metal-frame-on-brown-sand-lKl1QESpy7E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Weeks, B. (2008, December 22). Shoeprint [Photograph]. Flickr.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https://www.flickr.com/photos/92996378@N00/3167733779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39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Seeber, S. (2018, March 15). Person stepping on grass field [Photograph].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https://unsplash.com/photos/person-stepping-on-grass-field-Kmq7cFPlmao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Yvette S. (2022, July 8). A close up of a tire [Photograph].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Unsplash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400" b="0" i="0" u="sng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https://unsplash.com/photos/a-close-up-of-a-tire-tLEUi4OaQmQ</a:t>
            </a:r>
            <a:r>
              <a:rPr lang="en-US" sz="14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93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Photos should be taken with and without scale</a:t>
            </a:r>
          </a:p>
          <a:p>
            <a:pPr marL="0" indent="0"/>
            <a:r>
              <a:rPr lang="en-US" dirty="0"/>
              <a:t>Measurements should be triangulated from two fixed 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37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Wegmann, I. (2021, September 2). </a:t>
            </a:r>
            <a:r>
              <a:rPr lang="en-US" i="0" dirty="0"/>
              <a:t>Green grass on gray soil </a:t>
            </a:r>
            <a:r>
              <a:rPr lang="en-US" dirty="0"/>
              <a:t>[Photograph]. </a:t>
            </a:r>
            <a:r>
              <a:rPr lang="en-US" dirty="0" err="1"/>
              <a:t>Unsplash</a:t>
            </a:r>
            <a:r>
              <a:rPr lang="en-US" dirty="0"/>
              <a:t>. https://unsplash.com/photos/green-grass-on-gray-soil-PKKkFDCYir8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596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Pete. (2014, October 18). </a:t>
            </a:r>
            <a:r>
              <a:rPr lang="en-US" i="0" dirty="0"/>
              <a:t>Finding footprints </a:t>
            </a:r>
            <a:r>
              <a:rPr lang="en-US" dirty="0"/>
              <a:t>[Photograph]. Flickr. https://www.flickr.com/photos/comedynose/15369033609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9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Zalman992. (2015, January 1). </a:t>
            </a:r>
            <a:r>
              <a:rPr lang="en-US" i="0" dirty="0"/>
              <a:t>Comparison of crime scene print Q1 with suspect’s shoes K1 left shoe with labels </a:t>
            </a:r>
            <a:r>
              <a:rPr lang="en-US" dirty="0"/>
              <a:t>[Photograph]. Wikimedia Commons. https://commons.wikimedia.org/w/index.php?curid=39660318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1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02CDE-0616-F053-5964-BC00F2DA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8C19-3CBD-6E04-8B62-FEC33892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Tires: Tread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DCB4DFD-092B-8E46-ADAD-4D461CE1BDE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726603" cy="3262312"/>
          </a:xfrm>
        </p:spPr>
        <p:txBody>
          <a:bodyPr/>
          <a:lstStyle/>
          <a:p>
            <a:r>
              <a:rPr lang="en-US" altLang="en-US" dirty="0"/>
              <a:t>The portion of the tire that comes into contact with the road and is exposed to wear</a:t>
            </a:r>
          </a:p>
        </p:txBody>
      </p:sp>
      <p:pic>
        <p:nvPicPr>
          <p:cNvPr id="3" name="Picture 2" descr="Close-up of a tire tread&#10;&#10;Description automatically generated">
            <a:extLst>
              <a:ext uri="{FF2B5EF4-FFF2-40B4-BE49-F238E27FC236}">
                <a16:creationId xmlns:a16="http://schemas.microsoft.com/office/drawing/2014/main" id="{1F009886-3456-CB0A-9E30-5B37CDABD8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161" y="1144093"/>
            <a:ext cx="4064901" cy="27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2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Documenting Evidence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sz="2400" b="1" dirty="0"/>
              <a:t>Photographs</a:t>
            </a:r>
          </a:p>
          <a:p>
            <a:r>
              <a:rPr lang="en-US" altLang="en-US" sz="2000" dirty="0"/>
              <a:t>Overall crime scene photos document the location of the impressions in relation to the rest of the scene</a:t>
            </a:r>
          </a:p>
          <a:p>
            <a:r>
              <a:rPr lang="en-US" altLang="en-US" sz="2000" dirty="0"/>
              <a:t>High-quality photos of the impression from different distances (mid-range, close-up) and different flash angles </a:t>
            </a:r>
          </a:p>
          <a:p>
            <a:r>
              <a:rPr lang="en-US" altLang="en-US" sz="2000" dirty="0"/>
              <a:t>Taken both with and without scale</a:t>
            </a:r>
          </a:p>
          <a:p>
            <a:pPr marL="64008" indent="0">
              <a:buNone/>
            </a:pPr>
            <a:r>
              <a:rPr lang="en-US" altLang="en-US" sz="2400" b="1" dirty="0"/>
              <a:t>Measurements</a:t>
            </a:r>
          </a:p>
          <a:p>
            <a:r>
              <a:rPr lang="en-US" altLang="en-US" sz="2000" dirty="0"/>
              <a:t>Taken to document the exact location and directionality of the impression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Close-Up Photography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914270" cy="3262312"/>
          </a:xfrm>
        </p:spPr>
        <p:txBody>
          <a:bodyPr/>
          <a:lstStyle/>
          <a:p>
            <a:r>
              <a:rPr lang="en-US" altLang="en-US" dirty="0"/>
              <a:t>Done with and without scale (e.g., ruler)</a:t>
            </a:r>
          </a:p>
          <a:p>
            <a:r>
              <a:rPr lang="en-US" altLang="en-US" dirty="0"/>
              <a:t>Taken at a 90° angle</a:t>
            </a:r>
          </a:p>
          <a:p>
            <a:r>
              <a:rPr lang="en-US" altLang="en-US" dirty="0"/>
              <a:t>Take pictures with multiple flash angles</a:t>
            </a:r>
          </a:p>
        </p:txBody>
      </p:sp>
      <p:pic>
        <p:nvPicPr>
          <p:cNvPr id="3" name="Picture 2" descr="A yellow tape measure next to dirt with tire tracks&#10;&#10;Description automatically generated">
            <a:extLst>
              <a:ext uri="{FF2B5EF4-FFF2-40B4-BE49-F238E27FC236}">
                <a16:creationId xmlns:a16="http://schemas.microsoft.com/office/drawing/2014/main" id="{450E9259-48C4-15CA-60C4-FE196ED6FD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70013"/>
            <a:ext cx="3767435" cy="25049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C2660-2E33-A1E8-4882-091BA8B92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E058C1A-5D40-D1DB-2AAB-8A27650C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10800000">
            <a:off x="1143000" y="282200"/>
            <a:ext cx="6858000" cy="457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095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936DB-C536-A5C1-A6B7-D0437F06D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5AB7750-B830-4859-B3C8-CB7B0C47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 rot="10800000">
            <a:off x="1142999" y="282201"/>
            <a:ext cx="6858000" cy="457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25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D4FA1-452D-E21C-7F6A-CBED99003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7C673E-B020-6820-3842-B16CED0FD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282209"/>
            <a:ext cx="6858000" cy="45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7285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9C879-CBB6-E157-87CD-7FBB550BD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BAF1B-753E-D384-6C4B-A8F30A1A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143000" y="282289"/>
            <a:ext cx="6858000" cy="457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328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0AE24-FD50-A4EB-DF47-DD80A790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1AC4-E30B-1864-6E0B-D8703554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6EB6394-096B-1982-FEB6-2388ED12587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071399" cy="3262312"/>
          </a:xfrm>
        </p:spPr>
        <p:txBody>
          <a:bodyPr/>
          <a:lstStyle/>
          <a:p>
            <a:r>
              <a:rPr lang="en-US" altLang="en-US" dirty="0"/>
              <a:t>Three-dimensional impressions can be cast utilizing dental stone.</a:t>
            </a:r>
          </a:p>
          <a:p>
            <a:r>
              <a:rPr lang="en-US" altLang="en-US" dirty="0"/>
              <a:t>Dental stone contains gypsum which allows for a harder and more durable cast than other casting materials.</a:t>
            </a:r>
          </a:p>
        </p:txBody>
      </p:sp>
      <p:pic>
        <p:nvPicPr>
          <p:cNvPr id="3" name="Picture 2" descr="A white paint in a frame&#10;&#10;Description automatically generated">
            <a:extLst>
              <a:ext uri="{FF2B5EF4-FFF2-40B4-BE49-F238E27FC236}">
                <a16:creationId xmlns:a16="http://schemas.microsoft.com/office/drawing/2014/main" id="{27B755F6-0DB2-CDF9-04C3-5BE265CF40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049" y="1630377"/>
            <a:ext cx="3734049" cy="24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9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02B5-B0A4-E9DF-6BB1-3505738B2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A65F-26B6-E46B-A155-86E6E2A6A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DD8CB1A-71F9-A5D8-C991-1B86510C13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Photograph the shoe impression with different flash angles.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Weigh dental stone into a plastic bag.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Add water to the bag containing the dental stone.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Seal the bag and mix until it is evenly blended and without clumps.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Pour the dental stone into the impression and allow it to sit until cured.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Once the dental stone has hardened, gently remove and clean the casting.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sz="2000" dirty="0"/>
              <a:t>Photograph the casting. </a:t>
            </a:r>
          </a:p>
        </p:txBody>
      </p:sp>
    </p:spTree>
    <p:extLst>
      <p:ext uri="{BB962C8B-B14F-4D97-AF65-F5344CB8AC3E}">
        <p14:creationId xmlns:p14="http://schemas.microsoft.com/office/powerpoint/2010/main" val="3027961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C2BF0-B64D-52FD-775C-12116D22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8538-C54B-E855-13AC-7D3C3EEF1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Collecting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045809B-8DD6-293C-3A4A-E0E559920B1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highlight>
                  <a:srgbClr val="FFFF00"/>
                </a:highlight>
              </a:rPr>
              <a:t>Insert investigation procedures for your class here</a:t>
            </a:r>
          </a:p>
        </p:txBody>
      </p:sp>
    </p:spTree>
    <p:extLst>
      <p:ext uri="{BB962C8B-B14F-4D97-AF65-F5344CB8AC3E}">
        <p14:creationId xmlns:p14="http://schemas.microsoft.com/office/powerpoint/2010/main" val="1765486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the Shoe 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024001" cy="1397000"/>
          </a:xfrm>
        </p:spPr>
        <p:txBody>
          <a:bodyPr/>
          <a:lstStyle/>
          <a:p>
            <a:r>
              <a:rPr lang="en-US" dirty="0"/>
              <a:t>Analyzing Forensic Impression Evidence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</a:extLst>
          </p:cNvPr>
          <p:cNvSpPr/>
          <p:nvPr/>
        </p:nvSpPr>
        <p:spPr>
          <a:xfrm>
            <a:off x="647355" y="1312133"/>
            <a:ext cx="2922311" cy="2519234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EC764-5966-8A05-1E6C-A84C4517D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F7CF-C9A0-1177-15D5-DAC575AB5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03AC2EE-216E-93ED-ACAF-8B9F197067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384370" cy="3262312"/>
          </a:xfrm>
        </p:spPr>
        <p:txBody>
          <a:bodyPr/>
          <a:lstStyle/>
          <a:p>
            <a:r>
              <a:rPr lang="en-US" altLang="en-US" dirty="0"/>
              <a:t>What are things you could look for to tell whether a shoeprint left at a crime scene matched a known shoe?</a:t>
            </a:r>
          </a:p>
        </p:txBody>
      </p:sp>
      <p:pic>
        <p:nvPicPr>
          <p:cNvPr id="3" name="Picture 2" descr="A collage of a shoe imprint&#10;&#10;Description automatically generated">
            <a:extLst>
              <a:ext uri="{FF2B5EF4-FFF2-40B4-BE49-F238E27FC236}">
                <a16:creationId xmlns:a16="http://schemas.microsoft.com/office/drawing/2014/main" id="{C00DA1EB-0A1E-5B5A-887F-1E00A158D8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143" y="1426940"/>
            <a:ext cx="3645411" cy="2489716"/>
          </a:xfrm>
          <a:prstGeom prst="rect">
            <a:avLst/>
          </a:prstGeom>
        </p:spPr>
      </p:pic>
      <p:pic>
        <p:nvPicPr>
          <p:cNvPr id="4" name="Picture 3" descr="A blue and white clouds&#10;&#10;AI-generated content may be incorrect.">
            <a:extLst>
              <a:ext uri="{FF2B5EF4-FFF2-40B4-BE49-F238E27FC236}">
                <a16:creationId xmlns:a16="http://schemas.microsoft.com/office/drawing/2014/main" id="{B027051E-E34E-ECC0-3B86-BAE7142F9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408" y="-87109"/>
            <a:ext cx="1514049" cy="151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80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401C6-5628-0351-BEB7-6577F97B2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594C-7DDC-32C8-3F73-B70CC794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B692A5F-2F82-7A5B-D983-8AF82FDF7D3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When making comparisons, the examiner should consider:</a:t>
            </a:r>
          </a:p>
          <a:p>
            <a:pPr lvl="1"/>
            <a:r>
              <a:rPr lang="en-US" altLang="en-US" dirty="0"/>
              <a:t>the design, including any manufacturing characteristics (e.g., brand logo)</a:t>
            </a:r>
          </a:p>
          <a:p>
            <a:pPr lvl="1"/>
            <a:r>
              <a:rPr lang="en-US" altLang="en-US" dirty="0"/>
              <a:t>the physical shape and size</a:t>
            </a:r>
          </a:p>
          <a:p>
            <a:pPr lvl="1"/>
            <a:r>
              <a:rPr lang="en-US" altLang="en-US" dirty="0"/>
              <a:t>specific identifiable characteristics</a:t>
            </a:r>
          </a:p>
          <a:p>
            <a:pPr lvl="1"/>
            <a:r>
              <a:rPr lang="en-US" altLang="en-US" dirty="0"/>
              <a:t>wear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943946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ACFB4-32AF-F3E4-6B02-3085D41CD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F999-4579-2371-9F20-D78EB46E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Examination: Class Characteristics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19056A4-4873-60B8-B774-85113CB775D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6314974" cy="3262312"/>
          </a:xfrm>
        </p:spPr>
        <p:txBody>
          <a:bodyPr/>
          <a:lstStyle/>
          <a:p>
            <a:r>
              <a:rPr lang="en-US" altLang="en-US" dirty="0"/>
              <a:t>Class: a group of things that may share characteristics </a:t>
            </a:r>
            <a:br>
              <a:rPr lang="en-US" altLang="en-US" dirty="0"/>
            </a:br>
            <a:r>
              <a:rPr lang="en-US" dirty="0"/>
              <a:t>(shoes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athletic shoes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Nike)</a:t>
            </a:r>
            <a:endParaRPr lang="en-US" altLang="en-US" dirty="0"/>
          </a:p>
          <a:p>
            <a:r>
              <a:rPr lang="en-US" dirty="0"/>
              <a:t>Features created during manufacturing, shared by all other shoes/tires in the class</a:t>
            </a:r>
            <a:br>
              <a:rPr lang="en-US" dirty="0"/>
            </a:br>
            <a:r>
              <a:rPr lang="en-US" dirty="0"/>
              <a:t>(tread pattern, brand logo, shoe size)</a:t>
            </a:r>
          </a:p>
        </p:txBody>
      </p:sp>
      <p:pic>
        <p:nvPicPr>
          <p:cNvPr id="3" name="Picture 2" descr="A sole of a shoe&#10;&#10;Description automatically generated">
            <a:extLst>
              <a:ext uri="{FF2B5EF4-FFF2-40B4-BE49-F238E27FC236}">
                <a16:creationId xmlns:a16="http://schemas.microsoft.com/office/drawing/2014/main" id="{F4ACF716-8272-F5AF-1DD3-1B08196B19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39927" y="2110851"/>
            <a:ext cx="2458835" cy="108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2F293-59E9-4820-5FA3-7FFFE2780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0B08-1ACA-3907-8D6B-B23CF4B6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Examination: Individual Characteristics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2287B75-E7A8-DDCC-EB83-F94981D078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310103" cy="3262312"/>
          </a:xfrm>
        </p:spPr>
        <p:txBody>
          <a:bodyPr/>
          <a:lstStyle/>
          <a:p>
            <a:r>
              <a:rPr lang="en-US" altLang="en-US" sz="2200" dirty="0"/>
              <a:t>A characteristic specific to a single shoe or tire</a:t>
            </a:r>
          </a:p>
          <a:p>
            <a:r>
              <a:rPr lang="en-US" altLang="en-US" sz="2200" dirty="0"/>
              <a:t>Created by something randomly added or removed from the shoe outsole or tire tread</a:t>
            </a:r>
          </a:p>
          <a:p>
            <a:r>
              <a:rPr lang="en-US" altLang="en-US" sz="2200" dirty="0"/>
              <a:t>Causes the outsole or tread to be unique (e.g., tear/cut, chunk missing, wear, etc.) </a:t>
            </a:r>
          </a:p>
          <a:p>
            <a:r>
              <a:rPr lang="en-US" altLang="en-US" sz="2200" dirty="0"/>
              <a:t>Individual characteristics are used to identify an exact shoe.</a:t>
            </a:r>
          </a:p>
        </p:txBody>
      </p:sp>
      <p:pic>
        <p:nvPicPr>
          <p:cNvPr id="3" name="Picture 2" descr="A close-up of a shoe&#10;&#10;Description automatically generated">
            <a:extLst>
              <a:ext uri="{FF2B5EF4-FFF2-40B4-BE49-F238E27FC236}">
                <a16:creationId xmlns:a16="http://schemas.microsoft.com/office/drawing/2014/main" id="{32AF206A-24F2-857D-1E1A-2308479B2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753" y="1442720"/>
            <a:ext cx="2664221" cy="28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67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8BD95-975E-6DB7-3C81-AF52A71C7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F89BE-163A-07F8-2603-B86B5D149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Examination: Wear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778FA9A-6D5C-C5CF-19C4-2D7A2B14D6D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389241" cy="3262312"/>
          </a:xfrm>
        </p:spPr>
        <p:txBody>
          <a:bodyPr/>
          <a:lstStyle/>
          <a:p>
            <a:r>
              <a:rPr lang="en-US" altLang="en-US" dirty="0"/>
              <a:t>The erosion of the outsole of a shoe or tire tread that happens due to rubbing between the outsole/tread and the ground.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AD0CD8-EC27-4A70-1411-9BFA6B00E955}"/>
              </a:ext>
            </a:extLst>
          </p:cNvPr>
          <p:cNvGrpSpPr/>
          <p:nvPr/>
        </p:nvGrpSpPr>
        <p:grpSpPr>
          <a:xfrm>
            <a:off x="5017891" y="1424579"/>
            <a:ext cx="3617234" cy="2194248"/>
            <a:chOff x="4655589" y="1321785"/>
            <a:chExt cx="4121151" cy="2499929"/>
          </a:xfrm>
        </p:grpSpPr>
        <p:pic>
          <p:nvPicPr>
            <p:cNvPr id="4" name="Picture 3" descr="Close-up of a pair of cowboy boots&#10;&#10;AI-generated content may be incorrect.">
              <a:extLst>
                <a:ext uri="{FF2B5EF4-FFF2-40B4-BE49-F238E27FC236}">
                  <a16:creationId xmlns:a16="http://schemas.microsoft.com/office/drawing/2014/main" id="{C837CE07-F835-93BA-1862-51D1C126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5589" y="1321785"/>
              <a:ext cx="4121151" cy="2499929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E25F71-8CFE-51A0-1D4D-AAA591C81267}"/>
                </a:ext>
              </a:extLst>
            </p:cNvPr>
            <p:cNvSpPr/>
            <p:nvPr/>
          </p:nvSpPr>
          <p:spPr>
            <a:xfrm>
              <a:off x="6787376" y="3025698"/>
              <a:ext cx="1330712" cy="438614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227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4BD4-01D6-3B4F-E27A-1BECD55CE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hoe&#10;&#10;Description automatically generated">
            <a:extLst>
              <a:ext uri="{FF2B5EF4-FFF2-40B4-BE49-F238E27FC236}">
                <a16:creationId xmlns:a16="http://schemas.microsoft.com/office/drawing/2014/main" id="{03538168-496A-7193-0C8E-738FE912D2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81" y="259364"/>
            <a:ext cx="8898437" cy="41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5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A8E7C-BDBE-D629-9D26-5C8DD9DC3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1AC2-48F3-8E13-C975-391FDC04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Analysis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2E03254-005F-F96F-B63B-4498FE7B0EB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sz="2400" i="1" dirty="0"/>
              <a:t>Three conclusions: </a:t>
            </a:r>
            <a:r>
              <a:rPr lang="en-US" altLang="en-US" sz="2400" dirty="0"/>
              <a:t>identification, inconclusive, elimination </a:t>
            </a:r>
          </a:p>
          <a:p>
            <a:r>
              <a:rPr lang="en-US" altLang="en-US" sz="2400" dirty="0"/>
              <a:t>Identifications are based on random, individual characteristics.</a:t>
            </a:r>
          </a:p>
          <a:p>
            <a:r>
              <a:rPr lang="en-US" altLang="en-US" sz="2400" dirty="0"/>
              <a:t>No set number of individual characteristics is required.</a:t>
            </a:r>
          </a:p>
          <a:p>
            <a:r>
              <a:rPr lang="en-US" altLang="en-US" sz="2400" dirty="0"/>
              <a:t>A positive identification can be made if the impression and the known shoe/tire have enough individual characteristics in common.</a:t>
            </a:r>
          </a:p>
        </p:txBody>
      </p:sp>
    </p:spTree>
    <p:extLst>
      <p:ext uri="{BB962C8B-B14F-4D97-AF65-F5344CB8AC3E}">
        <p14:creationId xmlns:p14="http://schemas.microsoft.com/office/powerpoint/2010/main" val="1186122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E7C3-9FFA-C1B1-2AF8-641790847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5523F-1A54-85A4-230A-2896D52BB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Analysis Instructions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8AC56B-FD85-9570-641A-F7ADE7DAE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146566"/>
              </p:ext>
            </p:extLst>
          </p:nvPr>
        </p:nvGraphicFramePr>
        <p:xfrm>
          <a:off x="572717" y="1321904"/>
          <a:ext cx="7782896" cy="3066203"/>
        </p:xfrm>
        <a:graphic>
          <a:graphicData uri="http://schemas.openxmlformats.org/drawingml/2006/table">
            <a:tbl>
              <a:tblPr firstRow="1" bandRow="1"/>
              <a:tblGrid>
                <a:gridCol w="1751987">
                  <a:extLst>
                    <a:ext uri="{9D8B030D-6E8A-4147-A177-3AD203B41FA5}">
                      <a16:colId xmlns:a16="http://schemas.microsoft.com/office/drawing/2014/main" val="2503234382"/>
                    </a:ext>
                  </a:extLst>
                </a:gridCol>
                <a:gridCol w="1821638">
                  <a:extLst>
                    <a:ext uri="{9D8B030D-6E8A-4147-A177-3AD203B41FA5}">
                      <a16:colId xmlns:a16="http://schemas.microsoft.com/office/drawing/2014/main" val="4288417763"/>
                    </a:ext>
                  </a:extLst>
                </a:gridCol>
                <a:gridCol w="4209271">
                  <a:extLst>
                    <a:ext uri="{9D8B030D-6E8A-4147-A177-3AD203B41FA5}">
                      <a16:colId xmlns:a16="http://schemas.microsoft.com/office/drawing/2014/main" val="1783778562"/>
                    </a:ext>
                  </a:extLst>
                </a:gridCol>
              </a:tblGrid>
              <a:tr h="371211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Class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Individual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Drawing w/ Measurements and Individual Characteristic 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195830"/>
                  </a:ext>
                </a:extLst>
              </a:tr>
              <a:tr h="2426123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4943251"/>
                  </a:ext>
                </a:extLst>
              </a:tr>
            </a:tbl>
          </a:graphicData>
        </a:graphic>
      </p:graphicFrame>
      <p:pic>
        <p:nvPicPr>
          <p:cNvPr id="4" name="Picture 3" descr="A drawing of a shoe&#10;&#10;AI-generated content may be incorrect.">
            <a:extLst>
              <a:ext uri="{FF2B5EF4-FFF2-40B4-BE49-F238E27FC236}">
                <a16:creationId xmlns:a16="http://schemas.microsoft.com/office/drawing/2014/main" id="{37FD483D-5F86-C335-FD0E-7AF8BA26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98" y="2045283"/>
            <a:ext cx="2244335" cy="22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4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44F5E-573E-7599-9161-3FCD91D0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2810D-C9E7-5E8C-88A7-839C4288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Two-Dimensional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2E1F84A-165C-E936-A32B-134F3D11041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028998" cy="3262312"/>
          </a:xfrm>
        </p:spPr>
        <p:txBody>
          <a:bodyPr/>
          <a:lstStyle/>
          <a:p>
            <a:r>
              <a:rPr lang="en-US" altLang="en-US" sz="2400" dirty="0"/>
              <a:t>An impression that has dimensions of length and width, but not significant depth</a:t>
            </a:r>
          </a:p>
          <a:p>
            <a:r>
              <a:rPr lang="en-US" altLang="en-US" sz="2400" dirty="0"/>
              <a:t>Can be left by adding or removing something from a surface</a:t>
            </a:r>
          </a:p>
          <a:p>
            <a:pPr lvl="1"/>
            <a:r>
              <a:rPr lang="en-US" altLang="en-US" sz="2200" dirty="0"/>
              <a:t>Adding: Shoe leaves blood on a tiled floor</a:t>
            </a:r>
          </a:p>
          <a:p>
            <a:pPr lvl="1"/>
            <a:r>
              <a:rPr lang="en-US" altLang="en-US" sz="2200" dirty="0"/>
              <a:t>Removing: Shoes pick up dust on a floor and leave clean spots</a:t>
            </a:r>
          </a:p>
        </p:txBody>
      </p:sp>
      <p:pic>
        <p:nvPicPr>
          <p:cNvPr id="3" name="Picture 2" descr="A close-up of a shoe print&#10;&#10;Description automatically generated">
            <a:extLst>
              <a:ext uri="{FF2B5EF4-FFF2-40B4-BE49-F238E27FC236}">
                <a16:creationId xmlns:a16="http://schemas.microsoft.com/office/drawing/2014/main" id="{B8838061-34D2-F5C0-C1C2-466BC7B7F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30606" y="2616699"/>
            <a:ext cx="1782314" cy="2441525"/>
          </a:xfrm>
          <a:prstGeom prst="rect">
            <a:avLst/>
          </a:prstGeom>
        </p:spPr>
      </p:pic>
      <p:pic>
        <p:nvPicPr>
          <p:cNvPr id="4" name="Picture 3" descr="A blue light on the floor&#10;&#10;Description automatically generated with medium confidence">
            <a:extLst>
              <a:ext uri="{FF2B5EF4-FFF2-40B4-BE49-F238E27FC236}">
                <a16:creationId xmlns:a16="http://schemas.microsoft.com/office/drawing/2014/main" id="{04D8DB4D-F64C-CCF0-2747-A41B6E5A8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003" y="1268414"/>
            <a:ext cx="2441523" cy="16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96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4DC3B-40C1-CB24-C2FE-7DA23189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33CA-3D19-D425-10A6-8B036B5C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Documentation and Collection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C5D4C94-ED54-6C72-3679-5EB8F2A5E52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Hard floor surfaces should be checked using oblique lighting to search for any impressions that are not readily visible.</a:t>
            </a:r>
          </a:p>
          <a:p>
            <a:r>
              <a:rPr lang="en-US" altLang="en-US" dirty="0"/>
              <a:t>Oblique lighting is shining a light source at a very low angle on the surface you are observing.</a:t>
            </a:r>
          </a:p>
        </p:txBody>
      </p:sp>
    </p:spTree>
    <p:extLst>
      <p:ext uri="{BB962C8B-B14F-4D97-AF65-F5344CB8AC3E}">
        <p14:creationId xmlns:p14="http://schemas.microsoft.com/office/powerpoint/2010/main" val="2338798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285745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533645"/>
            <a:ext cx="7885112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altLang="en-US" dirty="0"/>
              <a:t>How is forensic impression evidence collected and analyzed? </a:t>
            </a:r>
          </a:p>
          <a:p>
            <a:pPr marL="64008" indent="0" fontAlgn="auto">
              <a:spcAft>
                <a:spcPts val="0"/>
              </a:spcAft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3BAEA-498F-9FE5-94B5-D3DBB64E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ght on the floor&#10;&#10;Description automatically generated">
            <a:extLst>
              <a:ext uri="{FF2B5EF4-FFF2-40B4-BE49-F238E27FC236}">
                <a16:creationId xmlns:a16="http://schemas.microsoft.com/office/drawing/2014/main" id="{EFD8EA3E-E097-6725-0F8B-0C5F9EE802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13" y="356870"/>
            <a:ext cx="6660373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80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4C7DA-11BE-7442-255B-B92C6C4A5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6EC5-14B7-3753-FBD8-B0053CBD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2D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C326B1D-42C2-CC4C-6172-C0BD48C6094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Roll black ink onto the sole of the shoe.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Place your hand inside the shoe and press it onto paper in a motion that mimics how you would walk (i.e., heel to toe).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Photograph the inked shoe print. 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Document any observed individual or class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65385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14AB6-8AA5-9D22-AFDE-C390E823D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1C1D-B0FA-376A-C02D-48A4EC5F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Matching Impressions and Shoes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EE2DE6F-FE3B-AC93-2917-A7FCADE1857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b="1" dirty="0">
                <a:highlight>
                  <a:srgbClr val="FFFF00"/>
                </a:highlight>
              </a:rPr>
              <a:t>Insert investigation procedures for your class here</a:t>
            </a:r>
          </a:p>
        </p:txBody>
      </p:sp>
    </p:spTree>
    <p:extLst>
      <p:ext uri="{BB962C8B-B14F-4D97-AF65-F5344CB8AC3E}">
        <p14:creationId xmlns:p14="http://schemas.microsoft.com/office/powerpoint/2010/main" val="1586179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C8E20-B600-3A94-12F3-42473CEF5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6130-78D5-ACB0-9C8B-7E52DD13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3A41F36-A9D4-B969-541C-448506B6B07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How did you use evidence to match your 3D and 2D impressions to known shoes?</a:t>
            </a:r>
          </a:p>
        </p:txBody>
      </p:sp>
    </p:spTree>
    <p:extLst>
      <p:ext uri="{BB962C8B-B14F-4D97-AF65-F5344CB8AC3E}">
        <p14:creationId xmlns:p14="http://schemas.microsoft.com/office/powerpoint/2010/main" val="3852701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8CCFD-F1B1-2BFE-C49F-9D40280B3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DCCB-145B-BF66-64E4-0CFE3605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3FA70C5-844E-F63A-3AA6-84805336DD8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 startAt="2"/>
            </a:pPr>
            <a:r>
              <a:rPr lang="en-US" altLang="en-US" dirty="0"/>
              <a:t>How effective was the dental stone technique for recovering characteristics of a three-dimensional impression? </a:t>
            </a:r>
          </a:p>
        </p:txBody>
      </p:sp>
    </p:spTree>
    <p:extLst>
      <p:ext uri="{BB962C8B-B14F-4D97-AF65-F5344CB8AC3E}">
        <p14:creationId xmlns:p14="http://schemas.microsoft.com/office/powerpoint/2010/main" val="15618531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1D594-B48B-F883-F169-786297A68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A4703-AC66-F503-900D-044A42FA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4364C4F-205C-4FB2-523F-3826F9F45A1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 startAt="3"/>
            </a:pPr>
            <a:r>
              <a:rPr lang="en-US" altLang="en-US" dirty="0"/>
              <a:t>How effective was the inking technique for recovering characteristics of a two-dimensional impression? </a:t>
            </a:r>
          </a:p>
        </p:txBody>
      </p:sp>
    </p:spTree>
    <p:extLst>
      <p:ext uri="{BB962C8B-B14F-4D97-AF65-F5344CB8AC3E}">
        <p14:creationId xmlns:p14="http://schemas.microsoft.com/office/powerpoint/2010/main" val="1952854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B87A1-CA48-51CE-1503-8ECB985F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5DFD2-C386-D669-D83E-CC68805D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Drawing Conclusions from Impressions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02D5716-BAA8-930E-2299-2E372015342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578358" indent="-514350">
              <a:buFont typeface="+mj-lt"/>
              <a:buAutoNum type="arabicPeriod" startAt="4"/>
            </a:pPr>
            <a:r>
              <a:rPr lang="en-US" altLang="en-US" dirty="0"/>
              <a:t>Which technique was more effective for collecting characteristic evidence, in your opinion? Why?</a:t>
            </a:r>
          </a:p>
        </p:txBody>
      </p:sp>
    </p:spTree>
    <p:extLst>
      <p:ext uri="{BB962C8B-B14F-4D97-AF65-F5344CB8AC3E}">
        <p14:creationId xmlns:p14="http://schemas.microsoft.com/office/powerpoint/2010/main" val="422268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93CD-E32A-177B-5CBA-FBA5239B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96DA-E7D1-09D3-21D9-DA433181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Reflecting on Your Learning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F269182A-17BB-4FF1-F3EC-C73B9A74D5A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198607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Complete the following reflection based on what you’ve learned about forensic impression evidence:</a:t>
            </a:r>
          </a:p>
          <a:p>
            <a:r>
              <a:rPr lang="en-US" altLang="en-US" dirty="0"/>
              <a:t>I used to think…</a:t>
            </a:r>
          </a:p>
          <a:p>
            <a:r>
              <a:rPr lang="en-US" altLang="en-US" dirty="0"/>
              <a:t>But now I know…</a:t>
            </a:r>
          </a:p>
        </p:txBody>
      </p:sp>
      <p:pic>
        <p:nvPicPr>
          <p:cNvPr id="3" name="Picture 2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D393C028-D4A8-AD63-F812-8AC9B880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53147"/>
            <a:ext cx="3637205" cy="36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1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EE360-B193-4138-8117-35DAFDA8A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2C31576-B9DA-AD56-DD8E-B7C9B6FCF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285745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E690F1-EAA1-F130-E42E-C29F9ADE74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533645"/>
            <a:ext cx="7885112" cy="1397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Plan and carry out an investigation to collect two- and three-dimensional impression evidence.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Analyze distinctive features of footwear and shoe print impression evidence.</a:t>
            </a:r>
          </a:p>
        </p:txBody>
      </p:sp>
    </p:spTree>
    <p:extLst>
      <p:ext uri="{BB962C8B-B14F-4D97-AF65-F5344CB8AC3E}">
        <p14:creationId xmlns:p14="http://schemas.microsoft.com/office/powerpoint/2010/main" val="2726591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Crime Scene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A suspect’s shoe and a series of shoeprints have been found in the mud at a crime scene.</a:t>
            </a:r>
          </a:p>
          <a:p>
            <a:r>
              <a:rPr lang="en-US" altLang="en-US" dirty="0"/>
              <a:t>Your team must recover these impressions using dental stone. </a:t>
            </a:r>
          </a:p>
          <a:p>
            <a:r>
              <a:rPr lang="en-US" altLang="en-US" dirty="0"/>
              <a:t>Then you and your team will document and analyze any observable characteristics to determine if the suspect’s shoe matches any of the prints.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46906-AC14-6B7C-E1D8-6F95F850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37A1-5F90-3598-D259-6D346CF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Impression Evidence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A729ACB-3E4F-A1CF-6B6F-1FD77990490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Objects or materials that have retained characteristics of other objects or materials that have been impressed against them.</a:t>
            </a:r>
          </a:p>
        </p:txBody>
      </p:sp>
    </p:spTree>
    <p:extLst>
      <p:ext uri="{BB962C8B-B14F-4D97-AF65-F5344CB8AC3E}">
        <p14:creationId xmlns:p14="http://schemas.microsoft.com/office/powerpoint/2010/main" val="49550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D3E97-7DD0-D6C3-CBDB-1DA5B46CD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1333-EE8E-392B-E781-B7E49B65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Types of Impression Evidence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0227F8B-C551-D818-42EE-850B2DAFFA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1431347"/>
          </a:xfrm>
        </p:spPr>
        <p:txBody>
          <a:bodyPr/>
          <a:lstStyle/>
          <a:p>
            <a:r>
              <a:rPr lang="en-US" altLang="en-US" dirty="0"/>
              <a:t>Footprint/Shoe prints</a:t>
            </a:r>
          </a:p>
          <a:p>
            <a:r>
              <a:rPr lang="en-US" altLang="en-US" dirty="0"/>
              <a:t>Tire tracks</a:t>
            </a:r>
          </a:p>
          <a:p>
            <a:r>
              <a:rPr lang="en-US" altLang="en-US" dirty="0"/>
              <a:t>Tool marks</a:t>
            </a:r>
          </a:p>
        </p:txBody>
      </p:sp>
      <p:pic>
        <p:nvPicPr>
          <p:cNvPr id="3" name="Picture 2" descr="A pair of feet and a pair of shoes&#10;&#10;Description automatically generated">
            <a:extLst>
              <a:ext uri="{FF2B5EF4-FFF2-40B4-BE49-F238E27FC236}">
                <a16:creationId xmlns:a16="http://schemas.microsoft.com/office/drawing/2014/main" id="{EE613D60-B6C1-7789-E708-68791C9B93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67" y="2860840"/>
            <a:ext cx="2660636" cy="1773758"/>
          </a:xfrm>
          <a:prstGeom prst="rect">
            <a:avLst/>
          </a:prstGeom>
        </p:spPr>
      </p:pic>
      <p:pic>
        <p:nvPicPr>
          <p:cNvPr id="4" name="Picture 3" descr="A close-up of a tire on a snowy road&#10;&#10;AI-generated content may be incorrect.">
            <a:extLst>
              <a:ext uri="{FF2B5EF4-FFF2-40B4-BE49-F238E27FC236}">
                <a16:creationId xmlns:a16="http://schemas.microsoft.com/office/drawing/2014/main" id="{D529F44A-7139-C01F-3169-053E82F6AD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954" y="2881691"/>
            <a:ext cx="2595262" cy="1732055"/>
          </a:xfrm>
          <a:prstGeom prst="rect">
            <a:avLst/>
          </a:prstGeom>
        </p:spPr>
      </p:pic>
      <p:pic>
        <p:nvPicPr>
          <p:cNvPr id="5" name="Picture 4" descr="A close-up of a door lock&#10;&#10;AI-generated content may be incorrect.">
            <a:extLst>
              <a:ext uri="{FF2B5EF4-FFF2-40B4-BE49-F238E27FC236}">
                <a16:creationId xmlns:a16="http://schemas.microsoft.com/office/drawing/2014/main" id="{F384920B-5AC0-8BE6-2225-1F835E411E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7067" y="2602515"/>
            <a:ext cx="2119434" cy="201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4E8D0-2788-549D-C7CE-91D52D817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8256-CD14-BBBA-BA9F-03297668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Types of Impression: Three-Dimensional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05E0E5-DFA5-E6B7-1FA3-F16DE8F37A4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886700" cy="959607"/>
          </a:xfrm>
        </p:spPr>
        <p:txBody>
          <a:bodyPr/>
          <a:lstStyle/>
          <a:p>
            <a:r>
              <a:rPr lang="en-US" altLang="en-US" dirty="0"/>
              <a:t>An impression with length, width, and depth</a:t>
            </a:r>
          </a:p>
          <a:p>
            <a:r>
              <a:rPr lang="en-US" altLang="en-US" dirty="0"/>
              <a:t>Made in soft material, like mud or snow</a:t>
            </a:r>
          </a:p>
        </p:txBody>
      </p:sp>
      <p:pic>
        <p:nvPicPr>
          <p:cNvPr id="3" name="Picture 2" descr="A shoe print in the snow&#10;&#10;Description automatically generated">
            <a:extLst>
              <a:ext uri="{FF2B5EF4-FFF2-40B4-BE49-F238E27FC236}">
                <a16:creationId xmlns:a16="http://schemas.microsoft.com/office/drawing/2014/main" id="{CFB37B36-5F6D-72F7-A131-F1C9AEDF07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685" y="2463112"/>
            <a:ext cx="2936545" cy="1963815"/>
          </a:xfrm>
          <a:prstGeom prst="rect">
            <a:avLst/>
          </a:prstGeom>
        </p:spPr>
      </p:pic>
      <p:pic>
        <p:nvPicPr>
          <p:cNvPr id="4" name="Picture 3" descr="A close-up of a tire tracks&#10;&#10;Description automatically generated">
            <a:extLst>
              <a:ext uri="{FF2B5EF4-FFF2-40B4-BE49-F238E27FC236}">
                <a16:creationId xmlns:a16="http://schemas.microsoft.com/office/drawing/2014/main" id="{E21F44EE-0AB5-A8DB-B0B1-B64DB39B5E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463112"/>
            <a:ext cx="2922274" cy="19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6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42671-B079-540D-E6CD-1DCE21EE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1C96-72C9-982C-57A2-CDC51DFB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Shoes: Outsole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C5D39F9-348C-C6B8-469F-F3B1686E28A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2"/>
            <a:ext cx="4376843" cy="2782041"/>
          </a:xfrm>
        </p:spPr>
        <p:txBody>
          <a:bodyPr/>
          <a:lstStyle/>
          <a:p>
            <a:r>
              <a:rPr lang="en-US" altLang="en-US" dirty="0"/>
              <a:t>The portion of the shoe that contacts the ground and is exposed to wear</a:t>
            </a:r>
          </a:p>
        </p:txBody>
      </p:sp>
      <p:pic>
        <p:nvPicPr>
          <p:cNvPr id="3" name="Picture 2" descr="A close up of a shoe&#10;&#10;Description automatically generated">
            <a:extLst>
              <a:ext uri="{FF2B5EF4-FFF2-40B4-BE49-F238E27FC236}">
                <a16:creationId xmlns:a16="http://schemas.microsoft.com/office/drawing/2014/main" id="{1EFBAFE6-A63A-78BF-EFF5-B83428EAF1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77" y="877148"/>
            <a:ext cx="2433320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86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CD69D3D-9E24-4AE7-A6A6-95472C009F98}" vid="{02DC2DEC-ED14-46D2-92D2-CE7973B77C9B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CD69D3D-9E24-4AE7-A6A6-95472C009F98}" vid="{92F950AD-31EE-4ABC-AB96-5F978758D64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44</TotalTime>
  <Words>1450</Words>
  <Application>Microsoft Macintosh PowerPoint</Application>
  <PresentationFormat>On-screen Show (16:9)</PresentationFormat>
  <Paragraphs>125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If the Shoe Fits</vt:lpstr>
      <vt:lpstr>Essential Question </vt:lpstr>
      <vt:lpstr>Learning Objectives</vt:lpstr>
      <vt:lpstr>The Crime Scene</vt:lpstr>
      <vt:lpstr>Impression Evidence</vt:lpstr>
      <vt:lpstr>Types of Impression Evidence</vt:lpstr>
      <vt:lpstr>Types of Impression: Three-Dimensional</vt:lpstr>
      <vt:lpstr>Shoes: Outsole</vt:lpstr>
      <vt:lpstr>Tires: Tread</vt:lpstr>
      <vt:lpstr>Documenting Evidence</vt:lpstr>
      <vt:lpstr>Close-Up Photography</vt:lpstr>
      <vt:lpstr>PowerPoint Presentation</vt:lpstr>
      <vt:lpstr>PowerPoint Presentation</vt:lpstr>
      <vt:lpstr>PowerPoint Presentation</vt:lpstr>
      <vt:lpstr>PowerPoint Presentation</vt:lpstr>
      <vt:lpstr>Collecting Impressions</vt:lpstr>
      <vt:lpstr>Collecting Impressions</vt:lpstr>
      <vt:lpstr>Collecting Impressions</vt:lpstr>
      <vt:lpstr>Examination</vt:lpstr>
      <vt:lpstr>Examination</vt:lpstr>
      <vt:lpstr>Examination: Class Characteristics</vt:lpstr>
      <vt:lpstr>Examination: Individual Characteristics</vt:lpstr>
      <vt:lpstr>Examination: Wear</vt:lpstr>
      <vt:lpstr>PowerPoint Presentation</vt:lpstr>
      <vt:lpstr>Analysis</vt:lpstr>
      <vt:lpstr>Analysis Instructions</vt:lpstr>
      <vt:lpstr>Two-Dimensional Impressions</vt:lpstr>
      <vt:lpstr>Documentation and Collection</vt:lpstr>
      <vt:lpstr>PowerPoint Presentation</vt:lpstr>
      <vt:lpstr>2D Impressions</vt:lpstr>
      <vt:lpstr>Matching Impressions and Shoes</vt:lpstr>
      <vt:lpstr>Drawing Conclusions from Impressions</vt:lpstr>
      <vt:lpstr>Drawing Conclusions from Impressions</vt:lpstr>
      <vt:lpstr>Drawing Conclusions from Impressions</vt:lpstr>
      <vt:lpstr>Drawing Conclusions from Impressions</vt:lpstr>
      <vt:lpstr>Reflecting on Your Learning</vt:lpstr>
    </vt:vector>
  </TitlesOfParts>
  <Manager/>
  <Company>University of Oklahoma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Lieu, Mary</dc:creator>
  <cp:keywords/>
  <dc:description/>
  <cp:lastModifiedBy>Franklin, Sherry</cp:lastModifiedBy>
  <cp:revision>2</cp:revision>
  <dcterms:created xsi:type="dcterms:W3CDTF">2026-04-21T19:37:49Z</dcterms:created>
  <dcterms:modified xsi:type="dcterms:W3CDTF">2026-05-05T15:51:34Z</dcterms:modified>
  <cp:category/>
</cp:coreProperties>
</file>