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68" r:id="rId16"/>
    <p:sldId id="273" r:id="rId17"/>
    <p:sldId id="269" r:id="rId18"/>
    <p:sldId id="270" r:id="rId19"/>
    <p:sldId id="271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6CCCAE0C-A054-4459-8434-A4A6A4905307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72"/>
            <p14:sldId id="268"/>
            <p14:sldId id="273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xK/6P++rULGKddgHQjoaMkN0+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3E1990-9F34-854F-9459-CD8652DFCA98}" v="2" dt="2024-08-23T16:37:12.964"/>
  </p1510:revLst>
</p1510:revInfo>
</file>

<file path=ppt/tableStyles.xml><?xml version="1.0" encoding="utf-8"?>
<a:tblStyleLst xmlns:a="http://schemas.openxmlformats.org/drawingml/2006/main" def="{C9A99343-D9A9-4CDD-A82E-44CB203D9A91}">
  <a:tblStyle styleId="{C9A99343-D9A9-4CDD-A82E-44CB203D9A9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rram, Jehanne" userId="85e21374-e6a7-4794-bfaa-d28b9d520c64" providerId="ADAL" clId="{273E1990-9F34-854F-9459-CD8652DFCA98}"/>
    <pc:docChg chg="modSld">
      <pc:chgData name="Moharram, Jehanne" userId="85e21374-e6a7-4794-bfaa-d28b9d520c64" providerId="ADAL" clId="{273E1990-9F34-854F-9459-CD8652DFCA98}" dt="2024-08-23T16:38:49.842" v="89" actId="20577"/>
      <pc:docMkLst>
        <pc:docMk/>
      </pc:docMkLst>
      <pc:sldChg chg="modSp mod">
        <pc:chgData name="Moharram, Jehanne" userId="85e21374-e6a7-4794-bfaa-d28b9d520c64" providerId="ADAL" clId="{273E1990-9F34-854F-9459-CD8652DFCA98}" dt="2024-08-23T16:13:22.062" v="0" actId="2710"/>
        <pc:sldMkLst>
          <pc:docMk/>
          <pc:sldMk cId="0" sldId="258"/>
        </pc:sldMkLst>
        <pc:spChg chg="mod">
          <ac:chgData name="Moharram, Jehanne" userId="85e21374-e6a7-4794-bfaa-d28b9d520c64" providerId="ADAL" clId="{273E1990-9F34-854F-9459-CD8652DFCA98}" dt="2024-08-23T16:13:22.062" v="0" actId="2710"/>
          <ac:spMkLst>
            <pc:docMk/>
            <pc:sldMk cId="0" sldId="258"/>
            <ac:spMk id="101" creationId="{00000000-0000-0000-0000-000000000000}"/>
          </ac:spMkLst>
        </pc:spChg>
      </pc:sldChg>
      <pc:sldChg chg="addSp delSp modSp mod">
        <pc:chgData name="Moharram, Jehanne" userId="85e21374-e6a7-4794-bfaa-d28b9d520c64" providerId="ADAL" clId="{273E1990-9F34-854F-9459-CD8652DFCA98}" dt="2024-08-23T16:37:23.895" v="9"/>
        <pc:sldMkLst>
          <pc:docMk/>
          <pc:sldMk cId="0" sldId="264"/>
        </pc:sldMkLst>
        <pc:spChg chg="add del mod">
          <ac:chgData name="Moharram, Jehanne" userId="85e21374-e6a7-4794-bfaa-d28b9d520c64" providerId="ADAL" clId="{273E1990-9F34-854F-9459-CD8652DFCA98}" dt="2024-08-23T16:37:23.895" v="9"/>
          <ac:spMkLst>
            <pc:docMk/>
            <pc:sldMk cId="0" sldId="264"/>
            <ac:spMk id="2" creationId="{43E5F654-512D-1D7F-0AAB-0C6C2F5A3067}"/>
          </ac:spMkLst>
        </pc:spChg>
        <pc:picChg chg="add mod">
          <ac:chgData name="Moharram, Jehanne" userId="85e21374-e6a7-4794-bfaa-d28b9d520c64" providerId="ADAL" clId="{273E1990-9F34-854F-9459-CD8652DFCA98}" dt="2024-08-23T16:37:21.897" v="7" actId="14100"/>
          <ac:picMkLst>
            <pc:docMk/>
            <pc:sldMk cId="0" sldId="264"/>
            <ac:picMk id="4" creationId="{18316D0D-D0AE-B5F5-45CD-FBD9FE98B5E2}"/>
          </ac:picMkLst>
        </pc:picChg>
      </pc:sldChg>
      <pc:sldChg chg="modSp mod">
        <pc:chgData name="Moharram, Jehanne" userId="85e21374-e6a7-4794-bfaa-d28b9d520c64" providerId="ADAL" clId="{273E1990-9F34-854F-9459-CD8652DFCA98}" dt="2024-08-23T16:38:01.470" v="11" actId="20577"/>
        <pc:sldMkLst>
          <pc:docMk/>
          <pc:sldMk cId="0" sldId="267"/>
        </pc:sldMkLst>
        <pc:spChg chg="mod">
          <ac:chgData name="Moharram, Jehanne" userId="85e21374-e6a7-4794-bfaa-d28b9d520c64" providerId="ADAL" clId="{273E1990-9F34-854F-9459-CD8652DFCA98}" dt="2024-08-23T16:38:01.470" v="11" actId="20577"/>
          <ac:spMkLst>
            <pc:docMk/>
            <pc:sldMk cId="0" sldId="267"/>
            <ac:spMk id="158" creationId="{00000000-0000-0000-0000-000000000000}"/>
          </ac:spMkLst>
        </pc:spChg>
      </pc:sldChg>
      <pc:sldChg chg="modSp mod">
        <pc:chgData name="Moharram, Jehanne" userId="85e21374-e6a7-4794-bfaa-d28b9d520c64" providerId="ADAL" clId="{273E1990-9F34-854F-9459-CD8652DFCA98}" dt="2024-08-23T16:38:49.842" v="89" actId="20577"/>
        <pc:sldMkLst>
          <pc:docMk/>
          <pc:sldMk cId="1453571711" sldId="272"/>
        </pc:sldMkLst>
        <pc:spChg chg="mod">
          <ac:chgData name="Moharram, Jehanne" userId="85e21374-e6a7-4794-bfaa-d28b9d520c64" providerId="ADAL" clId="{273E1990-9F34-854F-9459-CD8652DFCA98}" dt="2024-08-23T16:38:49.842" v="89" actId="20577"/>
          <ac:spMkLst>
            <pc:docMk/>
            <pc:sldMk cId="1453571711" sldId="272"/>
            <ac:spMk id="2" creationId="{F8442945-2933-E773-27A3-2DE13DD0862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MJFRr7mY-Y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MJFRr7mY-Y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CBC Kids. (2022, October 24).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Fact vs. fake: A quick lesson in media literacy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[Video]. YouTube.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3"/>
              </a:rPr>
              <a:t>https://www.youtube.com/watch?v=9MJFRr7mY-Y</a:t>
            </a:r>
            <a:endParaRPr dirty="0"/>
          </a:p>
        </p:txBody>
      </p:sp>
      <p:sp>
        <p:nvSpPr>
          <p:cNvPr id="149" name="Google Shape;1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7367f5cf9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7367f5cf9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7367f5cf9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7367f5cf9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7367f5cf9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7367f5cf97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7367f5cf9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7367f5cf9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CBC Kids. (2022, October 24).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Fact vs. fake: A quick lesson in media literacy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[Video]. YouTube.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3"/>
              </a:rPr>
              <a:t>https://www.youtube.com/watch?v=9MJFRr7mY-Y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4" name="Google Shape;5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6" name="Google Shape;6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622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7" name="Google Shape;17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  <p:pic>
        <p:nvPicPr>
          <p:cNvPr id="18" name="Google Shape;1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2" name="Google Shape;22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23" name="Google Shape;2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1714042" y="1257835"/>
            <a:ext cx="5387473" cy="304932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body" idx="1"/>
          </p:nvPr>
        </p:nvSpPr>
        <p:spPr>
          <a:xfrm>
            <a:off x="2567316" y="1534732"/>
            <a:ext cx="3774791" cy="225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2"/>
          </p:nvPr>
        </p:nvSpPr>
        <p:spPr>
          <a:xfrm>
            <a:off x="2986138" y="3811439"/>
            <a:ext cx="2937146" cy="49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29" name="Google Shape;29;p21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34179" t="21571" r="32616" b="56088"/>
          <a:stretch/>
        </p:blipFill>
        <p:spPr>
          <a:xfrm>
            <a:off x="1927665" y="1352281"/>
            <a:ext cx="604469" cy="510262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  <p:pic>
        <p:nvPicPr>
          <p:cNvPr id="30" name="Google Shape;3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622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5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7" name="Google Shape;4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  <p:sldLayoutId id="214748366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MJFRr7mY-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9MJFRr7mY-Y" TargetMode="Externa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yquote.com/authors/harold-s-geneen-quot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MJFRr7mY-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://www.youtube.com/watch?v=9MJFRr7mY-Y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What do they mean?</a:t>
            </a:r>
            <a:endParaRPr/>
          </a:p>
        </p:txBody>
      </p:sp>
      <p:sp>
        <p:nvSpPr>
          <p:cNvPr id="146" name="Google Shape;146;p10"/>
          <p:cNvSpPr txBox="1">
            <a:spLocks noGrp="1"/>
          </p:cNvSpPr>
          <p:nvPr>
            <p:ph type="body" idx="1"/>
          </p:nvPr>
        </p:nvSpPr>
        <p:spPr>
          <a:xfrm>
            <a:off x="457200" y="1097527"/>
            <a:ext cx="80271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 b="1" dirty="0"/>
              <a:t>Reliable sources</a:t>
            </a:r>
            <a:r>
              <a:rPr lang="en-US" sz="2100" dirty="0"/>
              <a:t>: Often written by experts, checked for accuracy, and provide trustworthy information </a:t>
            </a:r>
            <a:endParaRPr sz="21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 dirty="0"/>
              <a:t>For example: textbooks, educational websites, news from known outlets</a:t>
            </a:r>
            <a:endParaRPr sz="21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 b="1" dirty="0"/>
              <a:t>Unreliable sources</a:t>
            </a:r>
            <a:r>
              <a:rPr lang="en-US" sz="2100" dirty="0"/>
              <a:t>: Might include opinions, false information, or errors</a:t>
            </a:r>
            <a:endParaRPr sz="21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100" dirty="0"/>
              <a:t>For example: blogs without citations, some social media posts</a:t>
            </a:r>
            <a:endParaRPr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Recap</a:t>
            </a:r>
            <a:endParaRPr/>
          </a:p>
        </p:txBody>
      </p:sp>
      <p:pic>
        <p:nvPicPr>
          <p:cNvPr id="152" name="Google Shape;152;p11" descr="Giant hamburgers! Heroic home runs! Alien invasions! How can you tell if what you see online is real or not? Here's a quick lesson in media literacy from CBCKids.ca!&#10;&#10;#MediaLitWk&#10;&#10;Watch your favourite CBC Kids shows anytime on CBC Gem: https://gem.cbc.ca/kids&#10;&#10;And catch us on CBC TV every morning! Check your local listings: https://cbc.ca/programguide" title="Fact vs. Fake: A Quick Lesson in Media Literacy | CBC Kid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3300" y="1655222"/>
            <a:ext cx="3048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1"/>
          <p:cNvSpPr txBox="1"/>
          <p:nvPr/>
        </p:nvSpPr>
        <p:spPr>
          <a:xfrm>
            <a:off x="962675" y="3486225"/>
            <a:ext cx="7134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https://www.youtube.com/watch?v=9MJFRr7mY-Y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7367f5cf97_0_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Know Your Vocabulary</a:t>
            </a:r>
            <a:endParaRPr dirty="0"/>
          </a:p>
        </p:txBody>
      </p:sp>
      <p:sp>
        <p:nvSpPr>
          <p:cNvPr id="159" name="Google Shape;159;g27367f5cf97_0_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Expert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Reliable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Unreliable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Verified</a:t>
            </a:r>
            <a:endParaRPr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0" name="Google Shape;160;g27367f5cf97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4675" y="638256"/>
            <a:ext cx="2036525" cy="115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442945-2933-E773-27A3-2DE13DD08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did you sort your cards?</a:t>
            </a:r>
          </a:p>
          <a:p>
            <a:r>
              <a:rPr lang="en-US" dirty="0"/>
              <a:t>Which words went together?</a:t>
            </a:r>
          </a:p>
          <a:p>
            <a:r>
              <a:rPr lang="en-US" dirty="0"/>
              <a:t>Were there any cards that you weren’t sure about?</a:t>
            </a:r>
          </a:p>
          <a:p>
            <a:r>
              <a:rPr lang="en-US" dirty="0"/>
              <a:t>Where did people fit into your sorting?</a:t>
            </a:r>
          </a:p>
          <a:p>
            <a:r>
              <a:rPr lang="en-US" dirty="0"/>
              <a:t>Were there any cards </a:t>
            </a:r>
            <a:r>
              <a:rPr lang="en-US"/>
              <a:t>that overlapped?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ECBA06-1440-38F2-DCE3-D2D737D73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Sort</a:t>
            </a:r>
          </a:p>
        </p:txBody>
      </p:sp>
      <p:pic>
        <p:nvPicPr>
          <p:cNvPr id="4" name="Google Shape;160;g27367f5cf97_0_20">
            <a:extLst>
              <a:ext uri="{FF2B5EF4-FFF2-40B4-BE49-F238E27FC236}">
                <a16:creationId xmlns:a16="http://schemas.microsoft.com/office/drawing/2014/main" id="{91479B90-CA1C-D187-C662-08F003F472A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94675" y="638256"/>
            <a:ext cx="2036525" cy="1157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571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7367f5cf97_0_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Evaluate a Source</a:t>
            </a:r>
            <a:endParaRPr/>
          </a:p>
        </p:txBody>
      </p:sp>
      <p:sp>
        <p:nvSpPr>
          <p:cNvPr id="166" name="Google Shape;166;g27367f5cf97_0_8"/>
          <p:cNvSpPr txBox="1">
            <a:spLocks noGrp="1"/>
          </p:cNvSpPr>
          <p:nvPr>
            <p:ph type="body" idx="1"/>
          </p:nvPr>
        </p:nvSpPr>
        <p:spPr>
          <a:xfrm>
            <a:off x="457200" y="1290350"/>
            <a:ext cx="75612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Author</a:t>
            </a:r>
            <a:r>
              <a:rPr lang="en-US" sz="2000" dirty="0"/>
              <a:t>: </a:t>
            </a:r>
            <a:r>
              <a:rPr lang="en-US" sz="2000" i="1" dirty="0"/>
              <a:t>Who wrote it? Where can I find that information? Are they an expert? How can I find out?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Date</a:t>
            </a:r>
            <a:r>
              <a:rPr lang="en-US" sz="2000" dirty="0"/>
              <a:t>: </a:t>
            </a:r>
            <a:r>
              <a:rPr lang="en-US" sz="2000" i="1" dirty="0"/>
              <a:t>When was it published? Where is that shown? Is it recent and up-to-date?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Publisher</a:t>
            </a:r>
            <a:r>
              <a:rPr lang="en-US" sz="2000" dirty="0"/>
              <a:t>: </a:t>
            </a:r>
            <a:r>
              <a:rPr lang="en-US" sz="2000" i="1" dirty="0"/>
              <a:t>Is it from a trusted organization? How do I know?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Purpose</a:t>
            </a:r>
            <a:r>
              <a:rPr lang="en-US" sz="2000" dirty="0"/>
              <a:t>: </a:t>
            </a:r>
            <a:r>
              <a:rPr lang="en-US" sz="2000" i="1" dirty="0"/>
              <a:t>Why was it written? To inform, persuade, entertain, or sell something</a:t>
            </a:r>
            <a:r>
              <a:rPr lang="en-US" sz="2000" dirty="0"/>
              <a:t>? </a:t>
            </a:r>
            <a:r>
              <a:rPr lang="en-US" sz="2000" i="1" dirty="0"/>
              <a:t>How can I tell?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Evidence</a:t>
            </a:r>
            <a:r>
              <a:rPr lang="en-US" sz="2000" dirty="0"/>
              <a:t>: </a:t>
            </a:r>
            <a:r>
              <a:rPr lang="en-US" sz="2000" i="1" dirty="0"/>
              <a:t>Is it reliable or unreliable?</a:t>
            </a:r>
            <a:r>
              <a:rPr lang="en-US" sz="2000" dirty="0"/>
              <a:t> </a:t>
            </a:r>
            <a:r>
              <a:rPr lang="en-US" sz="2000" i="1" dirty="0"/>
              <a:t>Why?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B6CE22-9789-CEA0-DC4F-AA6C2AFE12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 algn="ctr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1BDC6C-FA26-66A6-4BAA-056595660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I find it?</a:t>
            </a:r>
          </a:p>
        </p:txBody>
      </p:sp>
      <p:pic>
        <p:nvPicPr>
          <p:cNvPr id="5" name="Picture 4" descr="A cell phone with a newspaper&#10;&#10;Description automatically generated">
            <a:extLst>
              <a:ext uri="{FF2B5EF4-FFF2-40B4-BE49-F238E27FC236}">
                <a16:creationId xmlns:a16="http://schemas.microsoft.com/office/drawing/2014/main" id="{34BC6F12-9CBE-06DE-F03F-B7FA169E5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156" y="209618"/>
            <a:ext cx="6326278" cy="453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29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 txBox="1">
            <a:spLocks noGrp="1"/>
          </p:cNvSpPr>
          <p:nvPr>
            <p:ph type="title"/>
          </p:nvPr>
        </p:nvSpPr>
        <p:spPr>
          <a:xfrm>
            <a:off x="457200" y="17657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300"/>
              <a:t>Criteria for Evaluation</a:t>
            </a:r>
            <a:endParaRPr sz="2400"/>
          </a:p>
        </p:txBody>
      </p:sp>
      <p:graphicFrame>
        <p:nvGraphicFramePr>
          <p:cNvPr id="172" name="Google Shape;172;p9"/>
          <p:cNvGraphicFramePr/>
          <p:nvPr/>
        </p:nvGraphicFramePr>
        <p:xfrm>
          <a:off x="457188" y="1354463"/>
          <a:ext cx="7537325" cy="2522220"/>
        </p:xfrm>
        <a:graphic>
          <a:graphicData uri="http://schemas.openxmlformats.org/drawingml/2006/table">
            <a:tbl>
              <a:tblPr>
                <a:noFill/>
                <a:tableStyleId>{C9A99343-D9A9-4CDD-A82E-44CB203D9A91}</a:tableStyleId>
              </a:tblPr>
              <a:tblGrid>
                <a:gridCol w="205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Criteria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Questions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Answers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Author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Who wrote it? Expert?</a:t>
                      </a:r>
                      <a:endParaRPr sz="12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  <a:endParaRPr sz="18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When did it appear?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Publisher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the source verified?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Purpose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Why was it written?</a:t>
                      </a:r>
                      <a:endParaRPr sz="13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Evidence</a:t>
                      </a:r>
                      <a:endParaRPr sz="18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it reliable?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73" name="Google Shape;17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4366" y="176572"/>
            <a:ext cx="1798350" cy="115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367f5cf97_0_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Criteria for Evaluation</a:t>
            </a:r>
            <a:endParaRPr/>
          </a:p>
        </p:txBody>
      </p:sp>
      <p:sp>
        <p:nvSpPr>
          <p:cNvPr id="179" name="Google Shape;179;g27367f5cf97_0_33"/>
          <p:cNvSpPr txBox="1">
            <a:spLocks noGrp="1"/>
          </p:cNvSpPr>
          <p:nvPr>
            <p:ph type="body" idx="1"/>
          </p:nvPr>
        </p:nvSpPr>
        <p:spPr>
          <a:xfrm>
            <a:off x="417975" y="1370509"/>
            <a:ext cx="3994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Use the Criteria for Evaluation to decide if the sources on your Short List of Sources are fact or fake.</a:t>
            </a:r>
            <a:endParaRPr/>
          </a:p>
        </p:txBody>
      </p:sp>
      <p:pic>
        <p:nvPicPr>
          <p:cNvPr id="180" name="Google Shape;180;g27367f5cf97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0875" y="1317050"/>
            <a:ext cx="4390725" cy="221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7367f5cf97_0_14"/>
          <p:cNvSpPr txBox="1">
            <a:spLocks noGrp="1"/>
          </p:cNvSpPr>
          <p:nvPr>
            <p:ph type="title"/>
          </p:nvPr>
        </p:nvSpPr>
        <p:spPr>
          <a:xfrm>
            <a:off x="457200" y="307249"/>
            <a:ext cx="8229600" cy="485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Remember </a:t>
            </a:r>
            <a:r>
              <a:rPr lang="en-US"/>
              <a:t>to always:</a:t>
            </a:r>
            <a:endParaRPr/>
          </a:p>
        </p:txBody>
      </p:sp>
      <p:sp>
        <p:nvSpPr>
          <p:cNvPr id="186" name="Google Shape;186;g27367f5cf97_0_14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708200" cy="285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Google Shape;187;g27367f5cf97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9250" y="1055950"/>
            <a:ext cx="6040800" cy="28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Is This for Real?</a:t>
            </a:r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Evaluating Sources</a:t>
            </a:r>
            <a:endParaRPr/>
          </a:p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1988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do I know if what I read is true?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can I tell the difference between a reliable and an unreliable source?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192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To offer students a set of tools to evaluate sources.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To distinguish between reliable and unreliable sources.</a:t>
            </a:r>
            <a:endParaRPr dirty="0"/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457200" y="129120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Who should Nala believe?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❏"/>
            </a:pPr>
            <a:r>
              <a:rPr lang="en-US"/>
              <a:t>Mrs. Jenkins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❏"/>
            </a:pPr>
            <a:r>
              <a:rPr lang="en-US"/>
              <a:t>Mr. Thompson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❏"/>
            </a:pPr>
            <a:r>
              <a:rPr lang="en-US"/>
              <a:t>Jenny</a:t>
            </a:r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Who to Believe?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Quote</a:t>
            </a:r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body" idx="1"/>
          </p:nvPr>
        </p:nvSpPr>
        <p:spPr>
          <a:xfrm>
            <a:off x="2567316" y="1534732"/>
            <a:ext cx="3863117" cy="225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92500"/>
          </a:bodyPr>
          <a:lstStyle/>
          <a:p>
            <a:pPr marL="0" lvl="0" indent="0" algn="l" rtl="0">
              <a:lnSpc>
                <a:spcPct val="138750"/>
              </a:lnSpc>
              <a:spcBef>
                <a:spcPts val="0"/>
              </a:spcBef>
              <a:spcAft>
                <a:spcPts val="0"/>
              </a:spcAft>
              <a:buSzPct val="55000"/>
              <a:buNone/>
            </a:pPr>
            <a:endParaRPr sz="2000" b="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3875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b="0" dirty="0">
                <a:latin typeface="Arial"/>
                <a:ea typeface="Arial"/>
                <a:cs typeface="Arial"/>
                <a:sym typeface="Arial"/>
              </a:rPr>
              <a:t>The reliability of the people giving you the facts is as important as the facts themselves.</a:t>
            </a:r>
            <a:endParaRPr sz="2000" b="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200" dirty="0">
              <a:solidFill>
                <a:srgbClr val="0000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120" name="Google Shape;120;p12"/>
          <p:cNvSpPr txBox="1">
            <a:spLocks noGrp="1"/>
          </p:cNvSpPr>
          <p:nvPr>
            <p:ph type="body" idx="2"/>
          </p:nvPr>
        </p:nvSpPr>
        <p:spPr>
          <a:xfrm>
            <a:off x="3493433" y="3298572"/>
            <a:ext cx="29370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500" dirty="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—Harold S. Geneen</a:t>
            </a:r>
            <a:endParaRPr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https://www.youtube.com/watch?v=9MJFRr7mY-Y</a:t>
            </a:r>
            <a:endParaRPr/>
          </a:p>
        </p:txBody>
      </p:sp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Fact vs. Fake</a:t>
            </a:r>
            <a:endParaRPr dirty="0"/>
          </a:p>
        </p:txBody>
      </p:sp>
      <p:pic>
        <p:nvPicPr>
          <p:cNvPr id="127" name="Google Shape;127;p6" descr="Giant hamburgers! Heroic home runs! Alien invasions! How can you tell if what you see online is real or not? Here's a quick lesson in media literacy from CBCKids.ca!&#10;&#10;#MediaLitWk&#10;&#10;Watch your favourite CBC Kids shows anytime on CBC Gem: https://gem.cbc.ca/kids&#10;&#10;And catch us on CBC TV every morning! Check your local listings: https://cbc.ca/programguide" title="Fact vs. Fake: A Quick Lesson in Media Literacy | CBC Kid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000" y="1640950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-US" sz="2200" dirty="0"/>
              <a:t>With your group, decide which sources on your List of Sources are real and which are fake.</a:t>
            </a:r>
            <a:endParaRPr sz="2200" dirty="0"/>
          </a:p>
          <a:p>
            <a:pPr marL="45720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-US" sz="2200" dirty="0"/>
              <a:t>Discuss why you think so.</a:t>
            </a:r>
            <a:endParaRPr sz="2200" dirty="0"/>
          </a:p>
          <a:p>
            <a:pPr marL="45720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-US" sz="2200" dirty="0"/>
              <a:t>Record your findings on your group chart.</a:t>
            </a:r>
            <a:r>
              <a:rPr lang="en-US" dirty="0"/>
              <a:t> 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Fact vs. Fake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505827" y="227527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What do they mean?</a:t>
            </a:r>
            <a:endParaRPr/>
          </a:p>
        </p:txBody>
      </p:sp>
      <p:sp>
        <p:nvSpPr>
          <p:cNvPr id="140" name="Google Shape;140;p8"/>
          <p:cNvSpPr txBox="1">
            <a:spLocks noGrp="1"/>
          </p:cNvSpPr>
          <p:nvPr>
            <p:ph type="body" idx="1"/>
          </p:nvPr>
        </p:nvSpPr>
        <p:spPr>
          <a:xfrm>
            <a:off x="549975" y="1373849"/>
            <a:ext cx="7772400" cy="2689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What is a </a:t>
            </a:r>
            <a:r>
              <a:rPr lang="en-US" sz="1800" b="1" i="1" dirty="0"/>
              <a:t>source</a:t>
            </a:r>
            <a:r>
              <a:rPr lang="en-US" sz="1800" i="1" dirty="0"/>
              <a:t>?</a:t>
            </a:r>
            <a:endParaRPr sz="1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dirty="0"/>
              <a:t>What is an </a:t>
            </a:r>
            <a:r>
              <a:rPr lang="en-US" sz="1800" b="1" i="1" dirty="0"/>
              <a:t>expert</a:t>
            </a:r>
            <a:r>
              <a:rPr lang="en-US" sz="1800" i="1" dirty="0"/>
              <a:t>?* </a:t>
            </a:r>
            <a:endParaRPr sz="1800" i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dirty="0"/>
              <a:t>What do you think is </a:t>
            </a:r>
            <a:r>
              <a:rPr lang="en-US" sz="1800" b="1" i="1" dirty="0"/>
              <a:t>reliable</a:t>
            </a:r>
            <a:r>
              <a:rPr lang="en-US" sz="1800" i="1" dirty="0"/>
              <a:t>?</a:t>
            </a:r>
            <a:endParaRPr sz="1800" i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dirty="0"/>
              <a:t>What is </a:t>
            </a:r>
            <a:r>
              <a:rPr lang="en-US" sz="1800" b="1" i="1" dirty="0"/>
              <a:t>unreliable</a:t>
            </a:r>
            <a:r>
              <a:rPr lang="en-US" sz="1800" i="1" dirty="0"/>
              <a:t>?</a:t>
            </a:r>
            <a:endParaRPr sz="1800" i="1" dirty="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What is </a:t>
            </a:r>
            <a:r>
              <a:rPr lang="en-US" sz="1800" b="1" i="1" dirty="0"/>
              <a:t>verified</a:t>
            </a:r>
            <a:r>
              <a:rPr lang="en-US" sz="1800" i="1" dirty="0"/>
              <a:t>?</a:t>
            </a:r>
            <a:endParaRPr sz="1800" i="1" dirty="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 dirty="0"/>
              <a:t>*What examples can you think of?</a:t>
            </a:r>
            <a:endParaRPr sz="1400" dirty="0"/>
          </a:p>
        </p:txBody>
      </p:sp>
      <p:pic>
        <p:nvPicPr>
          <p:cNvPr id="4" name="Picture 3" descr="A blue anchor with a black background&#10;&#10;Description automatically generated">
            <a:extLst>
              <a:ext uri="{FF2B5EF4-FFF2-40B4-BE49-F238E27FC236}">
                <a16:creationId xmlns:a16="http://schemas.microsoft.com/office/drawing/2014/main" id="{18316D0D-D0AE-B5F5-45CD-FBD9FE98B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021" y="1765189"/>
            <a:ext cx="1814206" cy="18276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545</Words>
  <Application>Microsoft Macintosh PowerPoint</Application>
  <PresentationFormat>On-screen Show (16:9)</PresentationFormat>
  <Paragraphs>84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Noto Sans Symbols</vt:lpstr>
      <vt:lpstr>LEARN theme</vt:lpstr>
      <vt:lpstr>LEARN theme</vt:lpstr>
      <vt:lpstr>PowerPoint Presentation</vt:lpstr>
      <vt:lpstr>Is This for Real?</vt:lpstr>
      <vt:lpstr>Essential Questions</vt:lpstr>
      <vt:lpstr>Lesson Objectives</vt:lpstr>
      <vt:lpstr>Who to Believe?</vt:lpstr>
      <vt:lpstr>Quote</vt:lpstr>
      <vt:lpstr>Fact vs. Fake</vt:lpstr>
      <vt:lpstr>Fact vs. Fake</vt:lpstr>
      <vt:lpstr>What do they mean?</vt:lpstr>
      <vt:lpstr>What do they mean?</vt:lpstr>
      <vt:lpstr>Recap</vt:lpstr>
      <vt:lpstr>Know Your Vocabulary</vt:lpstr>
      <vt:lpstr>Card Sort</vt:lpstr>
      <vt:lpstr>How to Evaluate a Source</vt:lpstr>
      <vt:lpstr>Where do I find it?</vt:lpstr>
      <vt:lpstr>Criteria for Evaluation</vt:lpstr>
      <vt:lpstr>Criteria for Evaluation</vt:lpstr>
      <vt:lpstr>Remember to always: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This for Real?</dc:title>
  <dc:subject/>
  <dc:creator>K20 Center</dc:creator>
  <cp:keywords/>
  <dc:description/>
  <cp:lastModifiedBy>Moharram, Jehanne</cp:lastModifiedBy>
  <cp:revision>4</cp:revision>
  <dcterms:created xsi:type="dcterms:W3CDTF">2022-06-29T20:03:09Z</dcterms:created>
  <dcterms:modified xsi:type="dcterms:W3CDTF">2024-08-23T16:38:53Z</dcterms:modified>
  <cp:category/>
</cp:coreProperties>
</file>