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2" roundtripDataSignature="AMtx7mjlEMm5oTGgFwfvooBKptHvXPhv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470"/>
    <a:srgbClr val="F5E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732EB-97E7-4961-820C-6013A65D3AE9}" v="97" dt="2020-03-13T16:43:31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640"/>
  </p:normalViewPr>
  <p:slideViewPr>
    <p:cSldViewPr snapToGrid="0">
      <p:cViewPr varScale="1">
        <p:scale>
          <a:sx n="122" d="100"/>
          <a:sy n="122" d="100"/>
        </p:scale>
        <p:origin x="19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d910542b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d910542b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e1032a8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e1032a8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1032a80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e1032a80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e1032a80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e1032a80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e1032a80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e1032a80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e1032a80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e1032a80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e1032a80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e1032a80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86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c05ca37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c05ca37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c05ca3a0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c05ca3a0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d910542b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d910542b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c05ca37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c05ca37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d910542b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d910542b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d910542b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d910542b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89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GSZf4YXHAA?feature=oembed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youtu.be/CGSZf4YXHA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d910542bf_0_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Author Interview </a:t>
            </a:r>
            <a:endParaRPr dirty="0"/>
          </a:p>
        </p:txBody>
      </p:sp>
      <p:sp>
        <p:nvSpPr>
          <p:cNvPr id="143" name="Google Shape;143;g6d910542bf_0_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 you watch the interview, take notes on your Note Catcher handout.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e1032a808_0_1"/>
          <p:cNvSpPr txBox="1">
            <a:spLocks noGrp="1"/>
          </p:cNvSpPr>
          <p:nvPr>
            <p:ph type="title"/>
          </p:nvPr>
        </p:nvSpPr>
        <p:spPr>
          <a:xfrm>
            <a:off x="457200" y="4413380"/>
            <a:ext cx="8229600" cy="73012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lvl="0" algn="ctr"/>
            <a:r>
              <a:rPr lang="en-US" sz="2000" dirty="0"/>
              <a:t>Interview with Jennifer Latham, author of </a:t>
            </a:r>
            <a:r>
              <a:rPr lang="en-US" sz="2000" i="1" dirty="0"/>
              <a:t>Dreamland Burning</a:t>
            </a:r>
            <a:br>
              <a:rPr lang="en-US" sz="2000" i="1" dirty="0"/>
            </a:br>
            <a:r>
              <a:rPr lang="en-US" sz="1100" dirty="0">
                <a:solidFill>
                  <a:schemeClr val="tx1"/>
                </a:solidFill>
              </a:rPr>
              <a:t>K20 Center. (2020, February 27). ICAP Author - Jennifer Latham. YouTube. Retrieved from </a:t>
            </a:r>
            <a:r>
              <a:rPr lang="en-US" sz="1100" dirty="0">
                <a:solidFill>
                  <a:schemeClr val="tx1"/>
                </a:solidFill>
                <a:hlinkClick r:id="rId4"/>
              </a:rPr>
              <a:t>https://youtu.be/CGSZf4YXHAA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" name="Online Media 1" title="ICAP Author - Jennifer Latham">
            <a:hlinkClick r:id="" action="ppaction://media"/>
            <a:extLst>
              <a:ext uri="{FF2B5EF4-FFF2-40B4-BE49-F238E27FC236}">
                <a16:creationId xmlns:a16="http://schemas.microsoft.com/office/drawing/2014/main" id="{AAFAA8A2-E600-40A0-9A5A-4647C22FDB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47119" y="247402"/>
            <a:ext cx="7249761" cy="407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78B26D6-9279-4156-8719-3900EDC19E08}"/>
              </a:ext>
            </a:extLst>
          </p:cNvPr>
          <p:cNvSpPr/>
          <p:nvPr/>
        </p:nvSpPr>
        <p:spPr>
          <a:xfrm>
            <a:off x="5398086" y="1440064"/>
            <a:ext cx="2627852" cy="274895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Google Shape;155;g7e1032a808_0_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Character’s Head</a:t>
            </a:r>
            <a:endParaRPr dirty="0"/>
          </a:p>
        </p:txBody>
      </p:sp>
      <p:sp>
        <p:nvSpPr>
          <p:cNvPr id="156" name="Google Shape;156;g7e1032a808_0_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What does the character think about?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What do these thoughts reveal about the character?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Write down two thoughts and where they are found in the text.</a:t>
            </a:r>
            <a:endParaRPr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8B03A-56CB-4B07-872B-9100BFD89E9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440064"/>
            <a:ext cx="4038600" cy="2275725"/>
          </a:xfrm>
        </p:spPr>
        <p:txBody>
          <a:bodyPr/>
          <a:lstStyle/>
          <a:p>
            <a:pPr marL="76200" indent="0" algn="ctr">
              <a:buNone/>
            </a:pPr>
            <a:r>
              <a:rPr lang="en-US" sz="16000" dirty="0">
                <a:latin typeface="Calibri" panose="020F0502020204030204" pitchFamily="34" charset="0"/>
                <a:cs typeface="Calibri" panose="020F0502020204030204" pitchFamily="34" charset="0"/>
              </a:rPr>
              <a:t>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6727B22-ABB9-4A97-B86F-509C79FCEEDD}"/>
              </a:ext>
            </a:extLst>
          </p:cNvPr>
          <p:cNvSpPr/>
          <p:nvPr/>
        </p:nvSpPr>
        <p:spPr>
          <a:xfrm>
            <a:off x="5398086" y="1440064"/>
            <a:ext cx="2627852" cy="274895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Google Shape;162;g7e1032a808_0_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Character’s Arms</a:t>
            </a:r>
            <a:endParaRPr/>
          </a:p>
        </p:txBody>
      </p:sp>
      <p:sp>
        <p:nvSpPr>
          <p:cNvPr id="163" name="Google Shape;163;g7e1032a808_0_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What does the character do in the story?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How do these actions tell you more about the character?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Find two examples of the character’s actions from the text.</a:t>
            </a:r>
            <a:endParaRPr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5BE01-6ED0-49B1-9202-5895F1EEBB8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 algn="ctr">
              <a:buNone/>
            </a:pPr>
            <a:r>
              <a:rPr lang="en-US" sz="16000" dirty="0">
                <a:latin typeface="Calibri" panose="020F0502020204030204" pitchFamily="34" charset="0"/>
                <a:cs typeface="Calibri" panose="020F0502020204030204" pitchFamily="34" charset="0"/>
              </a:rPr>
              <a:t>💪</a:t>
            </a:r>
          </a:p>
          <a:p>
            <a:pPr marL="7620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6BEEAF8-782E-4069-8635-582A3B797176}"/>
              </a:ext>
            </a:extLst>
          </p:cNvPr>
          <p:cNvSpPr/>
          <p:nvPr/>
        </p:nvSpPr>
        <p:spPr>
          <a:xfrm>
            <a:off x="5398086" y="1440064"/>
            <a:ext cx="2627852" cy="274895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Google Shape;169;g7e1032a808_0_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Character’s Heart</a:t>
            </a:r>
            <a:endParaRPr dirty="0"/>
          </a:p>
        </p:txBody>
      </p:sp>
      <p:sp>
        <p:nvSpPr>
          <p:cNvPr id="170" name="Google Shape;170;g7e1032a808_0_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What are the character’s emotions in the story?  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How do these feelings tell you more about the character?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Find two examples in the text that tell you about the character’s feelings.</a:t>
            </a:r>
            <a:endParaRPr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2EC2-1F99-43BA-9590-004B5D06CF0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772816"/>
            <a:ext cx="4038600" cy="2993377"/>
          </a:xfrm>
        </p:spPr>
        <p:txBody>
          <a:bodyPr/>
          <a:lstStyle/>
          <a:p>
            <a:pPr marL="76200" indent="0" algn="ctr">
              <a:buNone/>
            </a:pPr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💛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BC919C1-AA3A-40DA-AF1F-90E1BD073463}"/>
              </a:ext>
            </a:extLst>
          </p:cNvPr>
          <p:cNvSpPr/>
          <p:nvPr/>
        </p:nvSpPr>
        <p:spPr>
          <a:xfrm>
            <a:off x="5398086" y="1440064"/>
            <a:ext cx="2627852" cy="274895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Google Shape;176;g7e1032a808_0_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Character’s Legs</a:t>
            </a:r>
            <a:endParaRPr dirty="0"/>
          </a:p>
        </p:txBody>
      </p:sp>
      <p:sp>
        <p:nvSpPr>
          <p:cNvPr id="177" name="Google Shape;177;g7e1032a808_0_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Where does this character want to go in the future? What are their hopes and dreams?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What do these wants tell you about the character?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Find 1–2 examples in the text of the character’s hopes and dreams.</a:t>
            </a:r>
            <a:endParaRPr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3D604-2E06-4AFA-A3D4-EF0C10A07E0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 algn="ctr">
              <a:buNone/>
            </a:pPr>
            <a:r>
              <a:rPr lang="en-US" sz="16000" dirty="0">
                <a:latin typeface="Calibri" panose="020F0502020204030204" pitchFamily="34" charset="0"/>
                <a:cs typeface="Calibri" panose="020F0502020204030204" pitchFamily="34" charset="0"/>
              </a:rPr>
              <a:t>🚶‍♀️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e1032a808_0_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Character’s Appearance</a:t>
            </a:r>
            <a:endParaRPr dirty="0"/>
          </a:p>
        </p:txBody>
      </p:sp>
      <p:sp>
        <p:nvSpPr>
          <p:cNvPr id="177" name="Google Shape;177;g7e1032a808_0_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93700">
              <a:spcBef>
                <a:spcPts val="0"/>
              </a:spcBef>
              <a:buSzPts val="2600"/>
            </a:pPr>
            <a:r>
              <a:rPr lang="en-US" sz="2000" dirty="0"/>
              <a:t>What does this character look like? How does he or she dress? </a:t>
            </a:r>
          </a:p>
          <a:p>
            <a:pPr indent="-393700">
              <a:spcBef>
                <a:spcPts val="0"/>
              </a:spcBef>
              <a:buSzPts val="2600"/>
            </a:pPr>
            <a:r>
              <a:rPr lang="en-US" sz="2000" dirty="0"/>
              <a:t>What does the character’s appearance tell you about them?</a:t>
            </a:r>
          </a:p>
          <a:p>
            <a:pPr lvl="0" indent="-393700">
              <a:spcBef>
                <a:spcPts val="0"/>
              </a:spcBef>
              <a:buSzPts val="2600"/>
            </a:pPr>
            <a:r>
              <a:rPr lang="en-US" sz="2000" dirty="0"/>
              <a:t>Draw the character’s features. </a:t>
            </a:r>
          </a:p>
          <a:p>
            <a:pPr lvl="0" indent="-393700">
              <a:spcBef>
                <a:spcPts val="0"/>
              </a:spcBef>
              <a:buSzPts val="2600"/>
            </a:pPr>
            <a:r>
              <a:rPr lang="en-US" sz="2000" dirty="0"/>
              <a:t>Give text evidence to support your choices of appearance.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F764DB-7B2A-48CA-B7B2-BE04F9A25D59}"/>
              </a:ext>
            </a:extLst>
          </p:cNvPr>
          <p:cNvSpPr/>
          <p:nvPr/>
        </p:nvSpPr>
        <p:spPr>
          <a:xfrm>
            <a:off x="5398086" y="1440064"/>
            <a:ext cx="2627852" cy="274895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8A98202-2BF6-4CDA-93D1-4590409685B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440064"/>
            <a:ext cx="4038600" cy="1862973"/>
          </a:xfrm>
        </p:spPr>
        <p:txBody>
          <a:bodyPr/>
          <a:lstStyle/>
          <a:p>
            <a:pPr marL="76200" indent="0" algn="ctr">
              <a:buNone/>
            </a:pPr>
            <a:r>
              <a:rPr lang="en-US" sz="16000" dirty="0">
                <a:latin typeface="Calibri" panose="020F0502020204030204" pitchFamily="34" charset="0"/>
                <a:cs typeface="Calibri" panose="020F0502020204030204" pitchFamily="34" charset="0"/>
              </a:rPr>
              <a:t>👩‍🚀</a:t>
            </a:r>
          </a:p>
        </p:txBody>
      </p:sp>
    </p:spTree>
    <p:extLst>
      <p:ext uri="{BB962C8B-B14F-4D97-AF65-F5344CB8AC3E}">
        <p14:creationId xmlns:p14="http://schemas.microsoft.com/office/powerpoint/2010/main" val="300827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We’ve Got Character!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Characterization in Literature</a:t>
            </a:r>
            <a:endParaRPr dirty="0"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–12</a:t>
            </a:r>
            <a:r>
              <a:rPr lang="en-US" baseline="30000" dirty="0"/>
              <a:t>th</a:t>
            </a:r>
            <a:r>
              <a:rPr lang="en-US" dirty="0"/>
              <a:t> Grade ELA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c05ca372b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86" name="Google Shape;86;g7c05ca372b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We will learn: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authors develop characters; and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a character’s actions and decisions determine their personality and motivation.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Guiding Questions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i="1" dirty="0"/>
              <a:t>How does an author create meaning in a text through character development?</a:t>
            </a:r>
            <a:endParaRPr i="1" dirty="0"/>
          </a:p>
          <a:p>
            <a:pPr marL="205729" marR="0" lvl="0" indent="-406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i="1" dirty="0"/>
              <a:t>How do the decisions and actions of a character reveal their personality and motivation?</a:t>
            </a:r>
            <a:endParaRPr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2E7EBDC-159B-4F2B-A435-96E8E6587467}"/>
              </a:ext>
            </a:extLst>
          </p:cNvPr>
          <p:cNvSpPr/>
          <p:nvPr/>
        </p:nvSpPr>
        <p:spPr>
          <a:xfrm>
            <a:off x="6742889" y="1741021"/>
            <a:ext cx="1399534" cy="13995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FAF92A-CD5E-4B4C-B61B-A545467269B3}"/>
              </a:ext>
            </a:extLst>
          </p:cNvPr>
          <p:cNvSpPr/>
          <p:nvPr/>
        </p:nvSpPr>
        <p:spPr>
          <a:xfrm>
            <a:off x="5372797" y="1735763"/>
            <a:ext cx="1399534" cy="13995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Google Shape;97;g7c05ca3a0e_2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Fist to Five</a:t>
            </a:r>
            <a:endParaRPr dirty="0"/>
          </a:p>
        </p:txBody>
      </p:sp>
      <p:sp>
        <p:nvSpPr>
          <p:cNvPr id="98" name="Google Shape;98;g7c05ca3a0e_2_0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4784843" cy="33261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How well do you know </a:t>
            </a:r>
            <a:r>
              <a:rPr lang="en-US" sz="2400" dirty="0">
                <a:solidFill>
                  <a:schemeClr val="tx1"/>
                </a:solidFill>
              </a:rPr>
              <a:t>Harry Potter</a:t>
            </a:r>
            <a:r>
              <a:rPr lang="en-US" sz="2400" dirty="0"/>
              <a:t>? </a:t>
            </a:r>
            <a:endParaRPr sz="2400" dirty="0"/>
          </a:p>
        </p:txBody>
      </p:sp>
      <p:cxnSp>
        <p:nvCxnSpPr>
          <p:cNvPr id="101" name="Google Shape;101;g7c05ca3a0e_2_0"/>
          <p:cNvCxnSpPr>
            <a:cxnSpLocks/>
          </p:cNvCxnSpPr>
          <p:nvPr/>
        </p:nvCxnSpPr>
        <p:spPr>
          <a:xfrm rot="10800000" flipH="1">
            <a:off x="6548615" y="2435530"/>
            <a:ext cx="446100" cy="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9ECD10E-E6B8-4C79-8A91-28764C01981B}"/>
              </a:ext>
            </a:extLst>
          </p:cNvPr>
          <p:cNvSpPr/>
          <p:nvPr/>
        </p:nvSpPr>
        <p:spPr>
          <a:xfrm>
            <a:off x="5532993" y="1840985"/>
            <a:ext cx="10791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✊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B00BA3-F034-43C6-820B-A08F92101E0B}"/>
              </a:ext>
            </a:extLst>
          </p:cNvPr>
          <p:cNvSpPr/>
          <p:nvPr/>
        </p:nvSpPr>
        <p:spPr>
          <a:xfrm>
            <a:off x="6818290" y="1881532"/>
            <a:ext cx="12586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🖐️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486594D-AC6A-41CC-8AFF-69011A478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389780"/>
              </p:ext>
            </p:extLst>
          </p:nvPr>
        </p:nvGraphicFramePr>
        <p:xfrm>
          <a:off x="457199" y="2025406"/>
          <a:ext cx="54124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5200">
                  <a:extLst>
                    <a:ext uri="{9D8B030D-6E8A-4147-A177-3AD203B41FA5}">
                      <a16:colId xmlns:a16="http://schemas.microsoft.com/office/drawing/2014/main" val="1616654547"/>
                    </a:ext>
                  </a:extLst>
                </a:gridCol>
                <a:gridCol w="308293">
                  <a:extLst>
                    <a:ext uri="{9D8B030D-6E8A-4147-A177-3AD203B41FA5}">
                      <a16:colId xmlns:a16="http://schemas.microsoft.com/office/drawing/2014/main" val="3135126990"/>
                    </a:ext>
                  </a:extLst>
                </a:gridCol>
                <a:gridCol w="3958907">
                  <a:extLst>
                    <a:ext uri="{9D8B030D-6E8A-4147-A177-3AD203B41FA5}">
                      <a16:colId xmlns:a16="http://schemas.microsoft.com/office/drawing/2014/main" val="305069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0 fingers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=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Who?</a:t>
                      </a:r>
                      <a:endParaRPr lang="en-US" sz="1400" b="0" i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8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finger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I’ve seen a movie about him.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82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fingers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I’ve seen all the movies about him.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04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fingers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I’ve read the books.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6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fingers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I’ve read the books and seen the movies.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94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fingers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know every detail!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0407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d910542bf_0_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Protagonist or Antagonist?</a:t>
            </a:r>
            <a:endParaRPr dirty="0"/>
          </a:p>
        </p:txBody>
      </p:sp>
      <p:sp>
        <p:nvSpPr>
          <p:cNvPr id="107" name="Google Shape;107;g6d910542bf_0_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What </a:t>
            </a:r>
            <a:r>
              <a:rPr lang="en-US" dirty="0">
                <a:solidFill>
                  <a:schemeClr val="tx1"/>
                </a:solidFill>
              </a:rPr>
              <a:t>is the difference between a protagonist and an antagonist?</a:t>
            </a:r>
          </a:p>
          <a:p>
            <a:pPr marL="0" indent="0">
              <a:buNone/>
            </a:pPr>
            <a:endParaRPr dirty="0">
              <a:solidFill>
                <a:schemeClr val="tx1"/>
              </a:solidFill>
            </a:endParaRPr>
          </a:p>
          <a:p>
            <a:pPr indent="-457200"/>
            <a:r>
              <a:rPr lang="en-US" dirty="0">
                <a:solidFill>
                  <a:schemeClr val="tx1"/>
                </a:solidFill>
              </a:rPr>
              <a:t>Is Harry Potter a protagonist or antagonist?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EF0105F1-3DF3-422A-AB7B-B849C382F323}"/>
              </a:ext>
            </a:extLst>
          </p:cNvPr>
          <p:cNvSpPr/>
          <p:nvPr/>
        </p:nvSpPr>
        <p:spPr>
          <a:xfrm>
            <a:off x="4271010" y="3162389"/>
            <a:ext cx="1300237" cy="1120894"/>
          </a:xfrm>
          <a:prstGeom prst="hexagon">
            <a:avLst/>
          </a:prstGeom>
          <a:solidFill>
            <a:srgbClr val="F5E27C"/>
          </a:solidFill>
          <a:ln w="76200">
            <a:solidFill>
              <a:srgbClr val="F8A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C0B8EA11-CB86-49C9-A81A-23B3B694C8CB}"/>
              </a:ext>
            </a:extLst>
          </p:cNvPr>
          <p:cNvSpPr/>
          <p:nvPr/>
        </p:nvSpPr>
        <p:spPr>
          <a:xfrm>
            <a:off x="6304334" y="920601"/>
            <a:ext cx="1300237" cy="1120894"/>
          </a:xfrm>
          <a:prstGeom prst="hexagon">
            <a:avLst/>
          </a:prstGeom>
          <a:solidFill>
            <a:srgbClr val="F5E27C"/>
          </a:solidFill>
          <a:ln w="76200">
            <a:solidFill>
              <a:srgbClr val="F8A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71A84A8-05BD-4823-A341-156E5608B51B}"/>
              </a:ext>
            </a:extLst>
          </p:cNvPr>
          <p:cNvSpPr/>
          <p:nvPr/>
        </p:nvSpPr>
        <p:spPr>
          <a:xfrm>
            <a:off x="5298704" y="2601942"/>
            <a:ext cx="1300237" cy="1120894"/>
          </a:xfrm>
          <a:prstGeom prst="hexagon">
            <a:avLst/>
          </a:prstGeom>
          <a:solidFill>
            <a:srgbClr val="F5E27C"/>
          </a:solidFill>
          <a:ln w="76200">
            <a:solidFill>
              <a:srgbClr val="F8A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FFC2C494-F22E-4D2D-9360-8079ADEEB46F}"/>
              </a:ext>
            </a:extLst>
          </p:cNvPr>
          <p:cNvSpPr/>
          <p:nvPr/>
        </p:nvSpPr>
        <p:spPr>
          <a:xfrm>
            <a:off x="5298705" y="1481048"/>
            <a:ext cx="1300237" cy="1120894"/>
          </a:xfrm>
          <a:prstGeom prst="hexagon">
            <a:avLst/>
          </a:prstGeom>
          <a:solidFill>
            <a:srgbClr val="F5E27C"/>
          </a:solidFill>
          <a:ln w="76200">
            <a:solidFill>
              <a:srgbClr val="F8A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0F539708-FFC5-48A0-8EAD-481060ADABB7}"/>
              </a:ext>
            </a:extLst>
          </p:cNvPr>
          <p:cNvSpPr/>
          <p:nvPr/>
        </p:nvSpPr>
        <p:spPr>
          <a:xfrm>
            <a:off x="4293076" y="2041495"/>
            <a:ext cx="1300237" cy="1120894"/>
          </a:xfrm>
          <a:prstGeom prst="hexagon">
            <a:avLst/>
          </a:prstGeom>
          <a:solidFill>
            <a:srgbClr val="F5E27C"/>
          </a:solidFill>
          <a:ln w="76200">
            <a:solidFill>
              <a:srgbClr val="F8A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Google Shape;112;g7c05ca372b_0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Honeycomb Harvest</a:t>
            </a:r>
            <a:endParaRPr dirty="0"/>
          </a:p>
        </p:txBody>
      </p:sp>
      <p:sp>
        <p:nvSpPr>
          <p:cNvPr id="113" name="Google Shape;113;g7c05ca372b_0_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3388096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Arrange honeycombs to show characters with common traits and relationships to one another. </a:t>
            </a:r>
            <a:endParaRPr dirty="0"/>
          </a:p>
        </p:txBody>
      </p:sp>
      <p:sp>
        <p:nvSpPr>
          <p:cNvPr id="118" name="Google Shape;118;g7c05ca372b_0_5"/>
          <p:cNvSpPr txBox="1"/>
          <p:nvPr/>
        </p:nvSpPr>
        <p:spPr>
          <a:xfrm>
            <a:off x="4493194" y="2410392"/>
            <a:ext cx="900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Superman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7c05ca372b_0_5"/>
          <p:cNvSpPr txBox="1"/>
          <p:nvPr/>
        </p:nvSpPr>
        <p:spPr>
          <a:xfrm>
            <a:off x="5498822" y="1849945"/>
            <a:ext cx="900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Batman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7c05ca372b_0_5"/>
          <p:cNvSpPr txBox="1"/>
          <p:nvPr/>
        </p:nvSpPr>
        <p:spPr>
          <a:xfrm>
            <a:off x="4374035" y="3531286"/>
            <a:ext cx="1074000" cy="37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Law-Abiding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7c05ca372b_0_5"/>
          <p:cNvSpPr txBox="1"/>
          <p:nvPr/>
        </p:nvSpPr>
        <p:spPr>
          <a:xfrm>
            <a:off x="6417452" y="1279600"/>
            <a:ext cx="1074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Ruthless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7c05ca372b_0_5"/>
          <p:cNvSpPr txBox="1"/>
          <p:nvPr/>
        </p:nvSpPr>
        <p:spPr>
          <a:xfrm>
            <a:off x="5498822" y="2970839"/>
            <a:ext cx="900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Protagonist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397F0638-7BD1-4801-AAD4-2021A11898C6}"/>
              </a:ext>
            </a:extLst>
          </p:cNvPr>
          <p:cNvSpPr/>
          <p:nvPr/>
        </p:nvSpPr>
        <p:spPr>
          <a:xfrm>
            <a:off x="7309963" y="1481048"/>
            <a:ext cx="1300237" cy="1120894"/>
          </a:xfrm>
          <a:prstGeom prst="hexagon">
            <a:avLst/>
          </a:prstGeom>
          <a:solidFill>
            <a:srgbClr val="F5E27C"/>
          </a:solidFill>
          <a:ln w="76200">
            <a:solidFill>
              <a:srgbClr val="F8A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Google Shape;121;g7c05ca372b_0_5">
            <a:extLst>
              <a:ext uri="{FF2B5EF4-FFF2-40B4-BE49-F238E27FC236}">
                <a16:creationId xmlns:a16="http://schemas.microsoft.com/office/drawing/2014/main" id="{DF9CB782-E95B-48E0-A1A8-F7D89CF9939C}"/>
              </a:ext>
            </a:extLst>
          </p:cNvPr>
          <p:cNvSpPr txBox="1"/>
          <p:nvPr/>
        </p:nvSpPr>
        <p:spPr>
          <a:xfrm>
            <a:off x="7423081" y="1840047"/>
            <a:ext cx="1074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Darth Vader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d910542bf_0_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Categorical Highlighting</a:t>
            </a:r>
            <a:endParaRPr/>
          </a:p>
        </p:txBody>
      </p:sp>
      <p:sp>
        <p:nvSpPr>
          <p:cNvPr id="129" name="Google Shape;129;g6d910542bf_0_1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459778" cy="3326130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520"/>
              </a:spcBef>
            </a:pPr>
            <a:r>
              <a:rPr lang="en-US" dirty="0"/>
              <a:t>In the excerpt from </a:t>
            </a:r>
            <a:r>
              <a:rPr lang="en-US" i="1" dirty="0"/>
              <a:t>Dreamland Burning</a:t>
            </a:r>
            <a:r>
              <a:rPr lang="en-US" dirty="0"/>
              <a:t>, highlight the words, phrases, or sentences that clue you in to William’s character and Rowan’s character.</a:t>
            </a:r>
          </a:p>
          <a:p>
            <a:pPr marL="342900" indent="-342900">
              <a:spcBef>
                <a:spcPts val="520"/>
              </a:spcBef>
            </a:pPr>
            <a:r>
              <a:rPr lang="en-US" dirty="0"/>
              <a:t>Use different colors for William and Rowan.</a:t>
            </a:r>
            <a:endParaRPr dirty="0"/>
          </a:p>
        </p:txBody>
      </p:sp>
      <p:pic>
        <p:nvPicPr>
          <p:cNvPr id="6" name="Card Graphic">
            <a:extLst>
              <a:ext uri="{FF2B5EF4-FFF2-40B4-BE49-F238E27FC236}">
                <a16:creationId xmlns:a16="http://schemas.microsoft.com/office/drawing/2014/main" id="{E1DEB3D1-26F3-4126-ACA8-AE5A95A7A4F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301996" y="11049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d910542bf_0_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Stop and Jot</a:t>
            </a:r>
            <a:endParaRPr dirty="0"/>
          </a:p>
        </p:txBody>
      </p:sp>
      <p:sp>
        <p:nvSpPr>
          <p:cNvPr id="129" name="Google Shape;129;g6d910542bf_0_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700">
              <a:spcBef>
                <a:spcPts val="520"/>
              </a:spcBef>
              <a:buSzPts val="2600"/>
            </a:pPr>
            <a:r>
              <a:rPr lang="en-US" dirty="0"/>
              <a:t>Share your highlights with your partner.</a:t>
            </a:r>
          </a:p>
          <a:p>
            <a:pPr lvl="0" indent="-393700">
              <a:spcBef>
                <a:spcPts val="0"/>
              </a:spcBef>
              <a:buSzPts val="2600"/>
            </a:pPr>
            <a:r>
              <a:rPr lang="en-US" dirty="0"/>
              <a:t>Together, jot down in the margins what each highlight tells you about the character.</a:t>
            </a:r>
          </a:p>
          <a:p>
            <a:pPr lvl="0" indent="-393700">
              <a:spcBef>
                <a:spcPts val="0"/>
              </a:spcBef>
              <a:buSzPts val="2600"/>
            </a:pPr>
            <a:r>
              <a:rPr lang="en-US" dirty="0"/>
              <a:t>Try asking yourselves:</a:t>
            </a:r>
          </a:p>
          <a:p>
            <a:pPr lvl="1" indent="-457200"/>
            <a:r>
              <a:rPr lang="en-US" i="1" dirty="0"/>
              <a:t>What is the character thinking?</a:t>
            </a:r>
          </a:p>
          <a:p>
            <a:pPr lvl="1" indent="-457200"/>
            <a:r>
              <a:rPr lang="en-US" i="1" dirty="0"/>
              <a:t>What are their actions?</a:t>
            </a:r>
          </a:p>
          <a:p>
            <a:pPr lvl="1" indent="-457200"/>
            <a:r>
              <a:rPr lang="en-US" i="1" dirty="0"/>
              <a:t>What do these actions tell you about the character?</a:t>
            </a:r>
          </a:p>
        </p:txBody>
      </p:sp>
    </p:spTree>
    <p:extLst>
      <p:ext uri="{BB962C8B-B14F-4D97-AF65-F5344CB8AC3E}">
        <p14:creationId xmlns:p14="http://schemas.microsoft.com/office/powerpoint/2010/main" val="2489270188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507</Words>
  <Application>Microsoft Macintosh PowerPoint</Application>
  <PresentationFormat>On-screen Show (16:9)</PresentationFormat>
  <Paragraphs>87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Constantia</vt:lpstr>
      <vt:lpstr>Georgia</vt:lpstr>
      <vt:lpstr>Noto Sans Symbols</vt:lpstr>
      <vt:lpstr>Calibri</vt:lpstr>
      <vt:lpstr>LEARN theme</vt:lpstr>
      <vt:lpstr>LEARN theme</vt:lpstr>
      <vt:lpstr>PowerPoint Presentation</vt:lpstr>
      <vt:lpstr>We’ve Got Character!</vt:lpstr>
      <vt:lpstr>Lesson Objectives</vt:lpstr>
      <vt:lpstr>Guiding Questions</vt:lpstr>
      <vt:lpstr>Fist to Five</vt:lpstr>
      <vt:lpstr>Protagonist or Antagonist?</vt:lpstr>
      <vt:lpstr>Honeycomb Harvest</vt:lpstr>
      <vt:lpstr>Categorical Highlighting</vt:lpstr>
      <vt:lpstr>Stop and Jot</vt:lpstr>
      <vt:lpstr>Author Interview </vt:lpstr>
      <vt:lpstr>Interview with Jennifer Latham, author of Dreamland Burning K20 Center. (2020, February 27). ICAP Author - Jennifer Latham. YouTube. Retrieved from https://youtu.be/CGSZf4YXHAA </vt:lpstr>
      <vt:lpstr>Character’s Head</vt:lpstr>
      <vt:lpstr>Character’s Arms</vt:lpstr>
      <vt:lpstr>Character’s Heart</vt:lpstr>
      <vt:lpstr>Character’s Legs</vt:lpstr>
      <vt:lpstr>Character’s Appearance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Walters, Darrin J.</cp:lastModifiedBy>
  <cp:revision>5</cp:revision>
  <dcterms:modified xsi:type="dcterms:W3CDTF">2020-04-03T00:15:57Z</dcterms:modified>
</cp:coreProperties>
</file>