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5"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iolJgatWfntKbMSJphtEH8KznD2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9B9B3F-0FCC-924A-B5ED-A5F3B983C9EB}" v="3" dt="2024-10-02T17:15:49.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64"/>
    <p:restoredTop sz="79726"/>
  </p:normalViewPr>
  <p:slideViewPr>
    <p:cSldViewPr snapToGrid="0">
      <p:cViewPr varScale="1">
        <p:scale>
          <a:sx n="133" d="100"/>
          <a:sy n="133"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rram, Jehanne" userId="85e21374-e6a7-4794-bfaa-d28b9d520c64" providerId="ADAL" clId="{B09B9B3F-0FCC-924A-B5ED-A5F3B983C9EB}"/>
    <pc:docChg chg="custSel modSld">
      <pc:chgData name="Moharram, Jehanne" userId="85e21374-e6a7-4794-bfaa-d28b9d520c64" providerId="ADAL" clId="{B09B9B3F-0FCC-924A-B5ED-A5F3B983C9EB}" dt="2024-10-04T16:58:05.705" v="576" actId="20577"/>
      <pc:docMkLst>
        <pc:docMk/>
      </pc:docMkLst>
      <pc:sldChg chg="modSp mod">
        <pc:chgData name="Moharram, Jehanne" userId="85e21374-e6a7-4794-bfaa-d28b9d520c64" providerId="ADAL" clId="{B09B9B3F-0FCC-924A-B5ED-A5F3B983C9EB}" dt="2024-10-02T19:34:58.244" v="571" actId="27107"/>
        <pc:sldMkLst>
          <pc:docMk/>
          <pc:sldMk cId="0" sldId="259"/>
        </pc:sldMkLst>
        <pc:spChg chg="mod">
          <ac:chgData name="Moharram, Jehanne" userId="85e21374-e6a7-4794-bfaa-d28b9d520c64" providerId="ADAL" clId="{B09B9B3F-0FCC-924A-B5ED-A5F3B983C9EB}" dt="2024-10-02T16:53:00.728" v="9" actId="20577"/>
          <ac:spMkLst>
            <pc:docMk/>
            <pc:sldMk cId="0" sldId="259"/>
            <ac:spMk id="103" creationId="{00000000-0000-0000-0000-000000000000}"/>
          </ac:spMkLst>
        </pc:spChg>
        <pc:spChg chg="mod">
          <ac:chgData name="Moharram, Jehanne" userId="85e21374-e6a7-4794-bfaa-d28b9d520c64" providerId="ADAL" clId="{B09B9B3F-0FCC-924A-B5ED-A5F3B983C9EB}" dt="2024-10-02T19:34:58.244" v="571" actId="27107"/>
          <ac:spMkLst>
            <pc:docMk/>
            <pc:sldMk cId="0" sldId="259"/>
            <ac:spMk id="104" creationId="{00000000-0000-0000-0000-000000000000}"/>
          </ac:spMkLst>
        </pc:spChg>
      </pc:sldChg>
      <pc:sldChg chg="modNotesTx">
        <pc:chgData name="Moharram, Jehanne" userId="85e21374-e6a7-4794-bfaa-d28b9d520c64" providerId="ADAL" clId="{B09B9B3F-0FCC-924A-B5ED-A5F3B983C9EB}" dt="2024-10-02T16:56:03.067" v="24" actId="20577"/>
        <pc:sldMkLst>
          <pc:docMk/>
          <pc:sldMk cId="0" sldId="260"/>
        </pc:sldMkLst>
      </pc:sldChg>
      <pc:sldChg chg="modSp mod">
        <pc:chgData name="Moharram, Jehanne" userId="85e21374-e6a7-4794-bfaa-d28b9d520c64" providerId="ADAL" clId="{B09B9B3F-0FCC-924A-B5ED-A5F3B983C9EB}" dt="2024-10-02T17:11:53.312" v="67" actId="255"/>
        <pc:sldMkLst>
          <pc:docMk/>
          <pc:sldMk cId="0" sldId="261"/>
        </pc:sldMkLst>
        <pc:spChg chg="mod">
          <ac:chgData name="Moharram, Jehanne" userId="85e21374-e6a7-4794-bfaa-d28b9d520c64" providerId="ADAL" clId="{B09B9B3F-0FCC-924A-B5ED-A5F3B983C9EB}" dt="2024-10-02T17:11:21.260" v="63" actId="20577"/>
          <ac:spMkLst>
            <pc:docMk/>
            <pc:sldMk cId="0" sldId="261"/>
            <ac:spMk id="115" creationId="{00000000-0000-0000-0000-000000000000}"/>
          </ac:spMkLst>
        </pc:spChg>
        <pc:spChg chg="mod">
          <ac:chgData name="Moharram, Jehanne" userId="85e21374-e6a7-4794-bfaa-d28b9d520c64" providerId="ADAL" clId="{B09B9B3F-0FCC-924A-B5ED-A5F3B983C9EB}" dt="2024-10-02T17:11:53.312" v="67" actId="255"/>
          <ac:spMkLst>
            <pc:docMk/>
            <pc:sldMk cId="0" sldId="261"/>
            <ac:spMk id="117" creationId="{00000000-0000-0000-0000-000000000000}"/>
          </ac:spMkLst>
        </pc:spChg>
      </pc:sldChg>
      <pc:sldChg chg="modSp mod modNotesTx">
        <pc:chgData name="Moharram, Jehanne" userId="85e21374-e6a7-4794-bfaa-d28b9d520c64" providerId="ADAL" clId="{B09B9B3F-0FCC-924A-B5ED-A5F3B983C9EB}" dt="2024-10-02T17:12:53.001" v="69" actId="20577"/>
        <pc:sldMkLst>
          <pc:docMk/>
          <pc:sldMk cId="0" sldId="262"/>
        </pc:sldMkLst>
        <pc:spChg chg="mod">
          <ac:chgData name="Moharram, Jehanne" userId="85e21374-e6a7-4794-bfaa-d28b9d520c64" providerId="ADAL" clId="{B09B9B3F-0FCC-924A-B5ED-A5F3B983C9EB}" dt="2024-10-02T17:12:27.891" v="68" actId="20577"/>
          <ac:spMkLst>
            <pc:docMk/>
            <pc:sldMk cId="0" sldId="262"/>
            <ac:spMk id="123" creationId="{00000000-0000-0000-0000-000000000000}"/>
          </ac:spMkLst>
        </pc:spChg>
      </pc:sldChg>
      <pc:sldChg chg="modSp mod modNotesTx">
        <pc:chgData name="Moharram, Jehanne" userId="85e21374-e6a7-4794-bfaa-d28b9d520c64" providerId="ADAL" clId="{B09B9B3F-0FCC-924A-B5ED-A5F3B983C9EB}" dt="2024-10-02T17:13:45.945" v="73" actId="20577"/>
        <pc:sldMkLst>
          <pc:docMk/>
          <pc:sldMk cId="0" sldId="263"/>
        </pc:sldMkLst>
        <pc:spChg chg="mod">
          <ac:chgData name="Moharram, Jehanne" userId="85e21374-e6a7-4794-bfaa-d28b9d520c64" providerId="ADAL" clId="{B09B9B3F-0FCC-924A-B5ED-A5F3B983C9EB}" dt="2024-10-02T17:13:45.945" v="73" actId="20577"/>
          <ac:spMkLst>
            <pc:docMk/>
            <pc:sldMk cId="0" sldId="263"/>
            <ac:spMk id="130" creationId="{00000000-0000-0000-0000-000000000000}"/>
          </ac:spMkLst>
        </pc:spChg>
      </pc:sldChg>
      <pc:sldChg chg="modSp mod modNotesTx">
        <pc:chgData name="Moharram, Jehanne" userId="85e21374-e6a7-4794-bfaa-d28b9d520c64" providerId="ADAL" clId="{B09B9B3F-0FCC-924A-B5ED-A5F3B983C9EB}" dt="2024-10-02T17:14:33.221" v="75"/>
        <pc:sldMkLst>
          <pc:docMk/>
          <pc:sldMk cId="0" sldId="264"/>
        </pc:sldMkLst>
        <pc:spChg chg="mod">
          <ac:chgData name="Moharram, Jehanne" userId="85e21374-e6a7-4794-bfaa-d28b9d520c64" providerId="ADAL" clId="{B09B9B3F-0FCC-924A-B5ED-A5F3B983C9EB}" dt="2024-10-02T17:13:49.863" v="74" actId="20577"/>
          <ac:spMkLst>
            <pc:docMk/>
            <pc:sldMk cId="0" sldId="264"/>
            <ac:spMk id="137" creationId="{00000000-0000-0000-0000-000000000000}"/>
          </ac:spMkLst>
        </pc:spChg>
        <pc:picChg chg="mod">
          <ac:chgData name="Moharram, Jehanne" userId="85e21374-e6a7-4794-bfaa-d28b9d520c64" providerId="ADAL" clId="{B09B9B3F-0FCC-924A-B5ED-A5F3B983C9EB}" dt="2024-10-02T17:14:33.221" v="75"/>
          <ac:picMkLst>
            <pc:docMk/>
            <pc:sldMk cId="0" sldId="264"/>
            <ac:picMk id="138" creationId="{00000000-0000-0000-0000-000000000000}"/>
          </ac:picMkLst>
        </pc:picChg>
      </pc:sldChg>
      <pc:sldChg chg="modSp mod modNotesTx">
        <pc:chgData name="Moharram, Jehanne" userId="85e21374-e6a7-4794-bfaa-d28b9d520c64" providerId="ADAL" clId="{B09B9B3F-0FCC-924A-B5ED-A5F3B983C9EB}" dt="2024-10-02T17:15:28.121" v="91" actId="20577"/>
        <pc:sldMkLst>
          <pc:docMk/>
          <pc:sldMk cId="0" sldId="265"/>
        </pc:sldMkLst>
        <pc:spChg chg="mod">
          <ac:chgData name="Moharram, Jehanne" userId="85e21374-e6a7-4794-bfaa-d28b9d520c64" providerId="ADAL" clId="{B09B9B3F-0FCC-924A-B5ED-A5F3B983C9EB}" dt="2024-10-02T17:14:52.112" v="88" actId="20577"/>
          <ac:spMkLst>
            <pc:docMk/>
            <pc:sldMk cId="0" sldId="265"/>
            <ac:spMk id="143" creationId="{00000000-0000-0000-0000-000000000000}"/>
          </ac:spMkLst>
        </pc:spChg>
        <pc:spChg chg="mod">
          <ac:chgData name="Moharram, Jehanne" userId="85e21374-e6a7-4794-bfaa-d28b9d520c64" providerId="ADAL" clId="{B09B9B3F-0FCC-924A-B5ED-A5F3B983C9EB}" dt="2024-10-02T17:14:38.691" v="77" actId="20577"/>
          <ac:spMkLst>
            <pc:docMk/>
            <pc:sldMk cId="0" sldId="265"/>
            <ac:spMk id="144" creationId="{00000000-0000-0000-0000-000000000000}"/>
          </ac:spMkLst>
        </pc:spChg>
        <pc:picChg chg="mod">
          <ac:chgData name="Moharram, Jehanne" userId="85e21374-e6a7-4794-bfaa-d28b9d520c64" providerId="ADAL" clId="{B09B9B3F-0FCC-924A-B5ED-A5F3B983C9EB}" dt="2024-10-02T17:15:14.554" v="89"/>
          <ac:picMkLst>
            <pc:docMk/>
            <pc:sldMk cId="0" sldId="265"/>
            <ac:picMk id="145" creationId="{00000000-0000-0000-0000-000000000000}"/>
          </ac:picMkLst>
        </pc:picChg>
      </pc:sldChg>
      <pc:sldChg chg="modSp mod modNotesTx">
        <pc:chgData name="Moharram, Jehanne" userId="85e21374-e6a7-4794-bfaa-d28b9d520c64" providerId="ADAL" clId="{B09B9B3F-0FCC-924A-B5ED-A5F3B983C9EB}" dt="2024-10-02T17:15:49.671" v="95"/>
        <pc:sldMkLst>
          <pc:docMk/>
          <pc:sldMk cId="0" sldId="266"/>
        </pc:sldMkLst>
        <pc:spChg chg="mod">
          <ac:chgData name="Moharram, Jehanne" userId="85e21374-e6a7-4794-bfaa-d28b9d520c64" providerId="ADAL" clId="{B09B9B3F-0FCC-924A-B5ED-A5F3B983C9EB}" dt="2024-10-02T17:15:31.884" v="92" actId="20577"/>
          <ac:spMkLst>
            <pc:docMk/>
            <pc:sldMk cId="0" sldId="266"/>
            <ac:spMk id="151" creationId="{00000000-0000-0000-0000-000000000000}"/>
          </ac:spMkLst>
        </pc:spChg>
        <pc:picChg chg="mod">
          <ac:chgData name="Moharram, Jehanne" userId="85e21374-e6a7-4794-bfaa-d28b9d520c64" providerId="ADAL" clId="{B09B9B3F-0FCC-924A-B5ED-A5F3B983C9EB}" dt="2024-10-02T17:15:49.671" v="95"/>
          <ac:picMkLst>
            <pc:docMk/>
            <pc:sldMk cId="0" sldId="266"/>
            <ac:picMk id="152" creationId="{00000000-0000-0000-0000-000000000000}"/>
          </ac:picMkLst>
        </pc:picChg>
      </pc:sldChg>
      <pc:sldChg chg="modSp mod">
        <pc:chgData name="Moharram, Jehanne" userId="85e21374-e6a7-4794-bfaa-d28b9d520c64" providerId="ADAL" clId="{B09B9B3F-0FCC-924A-B5ED-A5F3B983C9EB}" dt="2024-10-02T17:16:51.576" v="101" actId="313"/>
        <pc:sldMkLst>
          <pc:docMk/>
          <pc:sldMk cId="0" sldId="267"/>
        </pc:sldMkLst>
        <pc:spChg chg="mod">
          <ac:chgData name="Moharram, Jehanne" userId="85e21374-e6a7-4794-bfaa-d28b9d520c64" providerId="ADAL" clId="{B09B9B3F-0FCC-924A-B5ED-A5F3B983C9EB}" dt="2024-10-02T17:16:51.576" v="101" actId="313"/>
          <ac:spMkLst>
            <pc:docMk/>
            <pc:sldMk cId="0" sldId="267"/>
            <ac:spMk id="157" creationId="{00000000-0000-0000-0000-000000000000}"/>
          </ac:spMkLst>
        </pc:spChg>
      </pc:sldChg>
      <pc:sldChg chg="modSp mod modNotesTx">
        <pc:chgData name="Moharram, Jehanne" userId="85e21374-e6a7-4794-bfaa-d28b9d520c64" providerId="ADAL" clId="{B09B9B3F-0FCC-924A-B5ED-A5F3B983C9EB}" dt="2024-10-02T18:36:32.426" v="568" actId="12"/>
        <pc:sldMkLst>
          <pc:docMk/>
          <pc:sldMk cId="0" sldId="269"/>
        </pc:sldMkLst>
        <pc:spChg chg="mod">
          <ac:chgData name="Moharram, Jehanne" userId="85e21374-e6a7-4794-bfaa-d28b9d520c64" providerId="ADAL" clId="{B09B9B3F-0FCC-924A-B5ED-A5F3B983C9EB}" dt="2024-10-02T17:24:41.576" v="449" actId="20577"/>
          <ac:spMkLst>
            <pc:docMk/>
            <pc:sldMk cId="0" sldId="269"/>
            <ac:spMk id="171" creationId="{00000000-0000-0000-0000-000000000000}"/>
          </ac:spMkLst>
        </pc:spChg>
      </pc:sldChg>
      <pc:sldChg chg="modSp mod">
        <pc:chgData name="Moharram, Jehanne" userId="85e21374-e6a7-4794-bfaa-d28b9d520c64" providerId="ADAL" clId="{B09B9B3F-0FCC-924A-B5ED-A5F3B983C9EB}" dt="2024-10-02T17:25:05.487" v="450" actId="12"/>
        <pc:sldMkLst>
          <pc:docMk/>
          <pc:sldMk cId="0" sldId="270"/>
        </pc:sldMkLst>
        <pc:spChg chg="mod">
          <ac:chgData name="Moharram, Jehanne" userId="85e21374-e6a7-4794-bfaa-d28b9d520c64" providerId="ADAL" clId="{B09B9B3F-0FCC-924A-B5ED-A5F3B983C9EB}" dt="2024-10-02T17:25:05.487" v="450" actId="12"/>
          <ac:spMkLst>
            <pc:docMk/>
            <pc:sldMk cId="0" sldId="270"/>
            <ac:spMk id="177" creationId="{00000000-0000-0000-0000-000000000000}"/>
          </ac:spMkLst>
        </pc:spChg>
      </pc:sldChg>
      <pc:sldChg chg="modSp mod">
        <pc:chgData name="Moharram, Jehanne" userId="85e21374-e6a7-4794-bfaa-d28b9d520c64" providerId="ADAL" clId="{B09B9B3F-0FCC-924A-B5ED-A5F3B983C9EB}" dt="2024-10-04T16:58:05.705" v="576" actId="20577"/>
        <pc:sldMkLst>
          <pc:docMk/>
          <pc:sldMk cId="0" sldId="271"/>
        </pc:sldMkLst>
        <pc:spChg chg="mod">
          <ac:chgData name="Moharram, Jehanne" userId="85e21374-e6a7-4794-bfaa-d28b9d520c64" providerId="ADAL" clId="{B09B9B3F-0FCC-924A-B5ED-A5F3B983C9EB}" dt="2024-10-04T16:58:05.705" v="576" actId="20577"/>
          <ac:spMkLst>
            <pc:docMk/>
            <pc:sldMk cId="0" sldId="271"/>
            <ac:spMk id="184" creationId="{00000000-0000-0000-0000-000000000000}"/>
          </ac:spMkLst>
        </pc:spChg>
      </pc:sldChg>
      <pc:sldChg chg="modSp mod">
        <pc:chgData name="Moharram, Jehanne" userId="85e21374-e6a7-4794-bfaa-d28b9d520c64" providerId="ADAL" clId="{B09B9B3F-0FCC-924A-B5ED-A5F3B983C9EB}" dt="2024-10-02T17:31:44.311" v="519" actId="20577"/>
        <pc:sldMkLst>
          <pc:docMk/>
          <pc:sldMk cId="0" sldId="272"/>
        </pc:sldMkLst>
        <pc:spChg chg="mod">
          <ac:chgData name="Moharram, Jehanne" userId="85e21374-e6a7-4794-bfaa-d28b9d520c64" providerId="ADAL" clId="{B09B9B3F-0FCC-924A-B5ED-A5F3B983C9EB}" dt="2024-10-02T17:31:44.311" v="519" actId="20577"/>
          <ac:spMkLst>
            <pc:docMk/>
            <pc:sldMk cId="0" sldId="272"/>
            <ac:spMk id="190" creationId="{00000000-0000-0000-0000-000000000000}"/>
          </ac:spMkLst>
        </pc:spChg>
      </pc:sldChg>
      <pc:sldChg chg="modSp mod modNotesTx">
        <pc:chgData name="Moharram, Jehanne" userId="85e21374-e6a7-4794-bfaa-d28b9d520c64" providerId="ADAL" clId="{B09B9B3F-0FCC-924A-B5ED-A5F3B983C9EB}" dt="2024-10-02T17:45:39.845" v="563" actId="20577"/>
        <pc:sldMkLst>
          <pc:docMk/>
          <pc:sldMk cId="0" sldId="275"/>
        </pc:sldMkLst>
        <pc:spChg chg="mod">
          <ac:chgData name="Moharram, Jehanne" userId="85e21374-e6a7-4794-bfaa-d28b9d520c64" providerId="ADAL" clId="{B09B9B3F-0FCC-924A-B5ED-A5F3B983C9EB}" dt="2024-10-02T17:43:34.529" v="532" actId="1076"/>
          <ac:spMkLst>
            <pc:docMk/>
            <pc:sldMk cId="0" sldId="275"/>
            <ac:spMk id="209" creationId="{00000000-0000-0000-0000-000000000000}"/>
          </ac:spMkLst>
        </pc:spChg>
      </pc:sldChg>
      <pc:sldChg chg="modSp mod">
        <pc:chgData name="Moharram, Jehanne" userId="85e21374-e6a7-4794-bfaa-d28b9d520c64" providerId="ADAL" clId="{B09B9B3F-0FCC-924A-B5ED-A5F3B983C9EB}" dt="2024-10-02T17:44:51.852" v="557" actId="20577"/>
        <pc:sldMkLst>
          <pc:docMk/>
          <pc:sldMk cId="0" sldId="277"/>
        </pc:sldMkLst>
        <pc:spChg chg="mod">
          <ac:chgData name="Moharram, Jehanne" userId="85e21374-e6a7-4794-bfaa-d28b9d520c64" providerId="ADAL" clId="{B09B9B3F-0FCC-924A-B5ED-A5F3B983C9EB}" dt="2024-10-02T17:44:51.852" v="557" actId="20577"/>
          <ac:spMkLst>
            <pc:docMk/>
            <pc:sldMk cId="0" sldId="277"/>
            <ac:spMk id="221" creationId="{00000000-0000-0000-0000-000000000000}"/>
          </ac:spMkLst>
        </pc:spChg>
      </pc:sldChg>
      <pc:sldChg chg="modSp mod">
        <pc:chgData name="Moharram, Jehanne" userId="85e21374-e6a7-4794-bfaa-d28b9d520c64" providerId="ADAL" clId="{B09B9B3F-0FCC-924A-B5ED-A5F3B983C9EB}" dt="2024-10-02T17:45:47.259" v="565" actId="20577"/>
        <pc:sldMkLst>
          <pc:docMk/>
          <pc:sldMk cId="0" sldId="278"/>
        </pc:sldMkLst>
        <pc:spChg chg="mod">
          <ac:chgData name="Moharram, Jehanne" userId="85e21374-e6a7-4794-bfaa-d28b9d520c64" providerId="ADAL" clId="{B09B9B3F-0FCC-924A-B5ED-A5F3B983C9EB}" dt="2024-10-02T17:45:47.259" v="565" actId="20577"/>
          <ac:spMkLst>
            <pc:docMk/>
            <pc:sldMk cId="0" sldId="278"/>
            <ac:spMk id="22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youtu.be/EVS_yYQoLJg?si=fJvuvFWH3vJ3B0z9"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youtu.be/o9ViOMe_Wnk?si=RtCQ8rC3_PGpJjDe"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youtu.be/EVS_yYQoLJg?si=fJvuvFWH3vJ3B0z9"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youtu.be/HcEEAnwOt2c?si=5K1jIbi9rJpegjED"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youtu.be/n_ch8GWnJzQ?si=pqvUB08s4zgG52mD"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youtu.be/EVS_yYQoLJg?si=fJvuvFWH3vJ3B0z9"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dirty="0"/>
              <a:t>K20 Center. (n.d.). C.R.U.S.H. &amp; Smush. Strategies. https://learn.k20center.ou.edu/strategy/821 </a:t>
            </a:r>
          </a:p>
          <a:p>
            <a:pPr marL="0" lvl="0" indent="0" algn="l" rtl="0">
              <a:spcBef>
                <a:spcPts val="0"/>
              </a:spcBef>
              <a:spcAft>
                <a:spcPts val="0"/>
              </a:spcAft>
              <a:buClr>
                <a:schemeClr val="dk1"/>
              </a:buClr>
              <a:buSzPts val="1400"/>
              <a:buFont typeface="Arial"/>
              <a:buNone/>
            </a:pPr>
            <a:r>
              <a:rPr lang="en-US" dirty="0"/>
              <a:t>K20 Center. (2021, September 21). K20 Center 3 minute timer. [Video]. YouTube.</a:t>
            </a:r>
            <a:r>
              <a:rPr lang="en-US" dirty="0">
                <a:uFill>
                  <a:noFill/>
                </a:uFill>
                <a:hlinkClick r:id="rId3"/>
              </a:rPr>
              <a:t> </a:t>
            </a:r>
            <a:r>
              <a:rPr lang="en-US" u="sng" dirty="0">
                <a:solidFill>
                  <a:schemeClr val="hlink"/>
                </a:solidFill>
                <a:hlinkClick r:id="rId4"/>
              </a:rPr>
              <a:t>https://youtu.be/o9ViOMe_Wnk?si=RtCQ8rC3_PGpJjDe</a:t>
            </a:r>
            <a:r>
              <a:rPr lang="en-US" dirty="0"/>
              <a:t>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dirty="0"/>
              <a:t>K20 Center. (n.d.). C.R.U.S.H. &amp; Smush. Strategies. https://learn.k20center.ou.edu/strategy/821 </a:t>
            </a:r>
          </a:p>
          <a:p>
            <a:pPr marL="0" lvl="0" indent="0" algn="l" rtl="0">
              <a:spcBef>
                <a:spcPts val="0"/>
              </a:spcBef>
              <a:spcAft>
                <a:spcPts val="0"/>
              </a:spcAft>
              <a:buClr>
                <a:schemeClr val="dk1"/>
              </a:buClr>
              <a:buSzPts val="1400"/>
              <a:buFont typeface="Arial"/>
              <a:buNone/>
            </a:pPr>
            <a:r>
              <a:rPr lang="en-US" dirty="0"/>
              <a:t>K20 Center. (2021, September 21). K20 Center 2 minute timer. [Video]. YouTube.</a:t>
            </a:r>
            <a:r>
              <a:rPr lang="en-US" dirty="0">
                <a:uFill>
                  <a:noFill/>
                </a:uFill>
                <a:hlinkClick r:id="rId3"/>
              </a:rPr>
              <a:t> </a:t>
            </a:r>
            <a:r>
              <a:rPr lang="en-US" u="sng" dirty="0">
                <a:solidFill>
                  <a:schemeClr val="hlink"/>
                </a:solidFill>
                <a:hlinkClick r:id="rId4"/>
              </a:rPr>
              <a:t>https://youtu.be/HcEEAnwOt2c?si=5K1jIbi9rJpegjED</a:t>
            </a:r>
            <a:r>
              <a:rPr lang="en-US" dirty="0"/>
              <a:t> </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8348a24a3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g28348a24a3b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a:t>K20 Center. (n.d.). Elbow Partners. Strategies. https://learn.k20center.ou.edu/strategy/116</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2" name="Google Shape;16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a:t>K20 Center. (n.d.). Anchor Chart. Strategies. https://learn.k20center.ou.edu/strategy/58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400"/>
              <a:buFont typeface="Arial" panose="020B0604020202020204" pitchFamily="34" charset="0"/>
              <a:buChar char="•"/>
            </a:pPr>
            <a:r>
              <a:rPr lang="en-US" dirty="0"/>
              <a:t>College Essay Guy. (2021, August 18). </a:t>
            </a:r>
            <a:r>
              <a:rPr lang="en-US" i="1" dirty="0"/>
              <a:t>3 awesome personal statements that AREN’T on challenges </a:t>
            </a:r>
            <a:r>
              <a:rPr lang="en-US" i="0" dirty="0"/>
              <a:t>[Video]. YouTube. https://</a:t>
            </a:r>
            <a:r>
              <a:rPr lang="en-US" i="0" dirty="0" err="1"/>
              <a:t>www.youtube.com</a:t>
            </a:r>
            <a:r>
              <a:rPr lang="en-US" i="0" dirty="0"/>
              <a:t>/</a:t>
            </a:r>
            <a:r>
              <a:rPr lang="en-US" i="0" dirty="0" err="1"/>
              <a:t>watch?v</a:t>
            </a:r>
            <a:r>
              <a:rPr lang="en-US" i="0" dirty="0"/>
              <a:t>=7Ab2G7wFd50</a:t>
            </a:r>
            <a:r>
              <a:rPr lang="en-US" dirty="0"/>
              <a:t> </a:t>
            </a:r>
          </a:p>
          <a:p>
            <a:pPr marL="171450" lvl="0" indent="-171450" algn="l" rtl="0">
              <a:lnSpc>
                <a:spcPct val="100000"/>
              </a:lnSpc>
              <a:spcBef>
                <a:spcPts val="0"/>
              </a:spcBef>
              <a:spcAft>
                <a:spcPts val="0"/>
              </a:spcAft>
              <a:buSzPts val="1400"/>
              <a:buFont typeface="Arial" panose="020B0604020202020204" pitchFamily="34" charset="0"/>
              <a:buChar char="•"/>
            </a:pPr>
            <a:r>
              <a:rPr lang="en-US" dirty="0"/>
              <a:t>Garden of English. (2020, May 28). </a:t>
            </a:r>
            <a:r>
              <a:rPr lang="en-US" i="1" dirty="0"/>
              <a:t>How NOT to SCREW UP your college essay (5 don’ts)</a:t>
            </a:r>
            <a:r>
              <a:rPr lang="en-US" i="0" dirty="0"/>
              <a:t> [Video]. YouTube. https://</a:t>
            </a:r>
            <a:r>
              <a:rPr lang="en-US" i="0" dirty="0" err="1"/>
              <a:t>www.youtube.com</a:t>
            </a:r>
            <a:r>
              <a:rPr lang="en-US" i="0" dirty="0"/>
              <a:t>/</a:t>
            </a:r>
            <a:r>
              <a:rPr lang="en-US" i="0" dirty="0" err="1"/>
              <a:t>watch?v</a:t>
            </a:r>
            <a:r>
              <a:rPr lang="en-US" i="0" dirty="0"/>
              <a:t>=XjIpRV1FbGU</a:t>
            </a:r>
          </a:p>
          <a:p>
            <a:pPr marL="171450" lvl="0" indent="-171450" algn="l" rtl="0">
              <a:lnSpc>
                <a:spcPct val="100000"/>
              </a:lnSpc>
              <a:spcBef>
                <a:spcPts val="0"/>
              </a:spcBef>
              <a:spcAft>
                <a:spcPts val="0"/>
              </a:spcAft>
              <a:buSzPts val="1400"/>
              <a:buFont typeface="Arial" panose="020B0604020202020204" pitchFamily="34" charset="0"/>
              <a:buChar char="•"/>
            </a:pPr>
            <a:r>
              <a:rPr lang="en-US" dirty="0"/>
              <a:t>Garden of English. (2020, June 4). </a:t>
            </a:r>
            <a:r>
              <a:rPr lang="en-US" i="1" dirty="0"/>
              <a:t>How NOT to SCREW UP your college essay (5 do’s)</a:t>
            </a:r>
            <a:r>
              <a:rPr lang="en-US" i="0" dirty="0"/>
              <a:t> [Video]. YouTube. https://</a:t>
            </a:r>
            <a:r>
              <a:rPr lang="en-US" i="0" dirty="0" err="1"/>
              <a:t>www.youtube.com</a:t>
            </a:r>
            <a:r>
              <a:rPr lang="en-US" i="0" dirty="0"/>
              <a:t>/</a:t>
            </a:r>
            <a:r>
              <a:rPr lang="en-US" i="0" dirty="0" err="1"/>
              <a:t>watch?v</a:t>
            </a:r>
            <a:r>
              <a:rPr lang="en-US" i="0" dirty="0"/>
              <a:t>=wQGR_WdMaf0 </a:t>
            </a:r>
          </a:p>
          <a:p>
            <a:pPr marL="171450" lvl="0" indent="-171450" algn="l" rtl="0">
              <a:lnSpc>
                <a:spcPct val="100000"/>
              </a:lnSpc>
              <a:spcBef>
                <a:spcPts val="0"/>
              </a:spcBef>
              <a:spcAft>
                <a:spcPts val="0"/>
              </a:spcAft>
              <a:buSzPts val="1400"/>
              <a:buFont typeface="Arial" panose="020B0604020202020204" pitchFamily="34" charset="0"/>
              <a:buChar char="•"/>
            </a:pPr>
            <a:r>
              <a:rPr lang="en-US" i="0" dirty="0"/>
              <a:t>Heinrichs, J. (2020, July 16). </a:t>
            </a:r>
            <a:r>
              <a:rPr lang="en-US" i="1" dirty="0"/>
              <a:t>The ideal college essay </a:t>
            </a:r>
            <a:r>
              <a:rPr lang="en-US" i="0" dirty="0"/>
              <a:t>[Video]. YouTube. https://</a:t>
            </a:r>
            <a:r>
              <a:rPr lang="en-US" i="0" dirty="0" err="1"/>
              <a:t>www.youtube.com</a:t>
            </a:r>
            <a:r>
              <a:rPr lang="en-US" i="0" dirty="0"/>
              <a:t>/</a:t>
            </a:r>
            <a:r>
              <a:rPr lang="en-US" i="0" dirty="0" err="1"/>
              <a:t>watch?v</a:t>
            </a:r>
            <a:r>
              <a:rPr lang="en-US" i="0" dirty="0"/>
              <a:t>=gakjxAq6KuQ</a:t>
            </a:r>
          </a:p>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5" name="Google Shape;17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a:t>K20 Center. (n.d.). Gallery Walk/Carousel. Strategies. https://learn.k20center.ou.edu/strategy/118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8" name="Google Shape;18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a:t>K20 Center. (n.d.). Affinity Process. Strategies. https://learn.k20center.ou.edu/strategy/87 </a:t>
            </a:r>
            <a:endParaRPr/>
          </a:p>
          <a:p>
            <a:pPr marL="0" marR="0" lvl="0" indent="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Google Shape;19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7" name="Google Shape;207;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228600" indent="0" algn="l">
              <a:buFont typeface="Arial" panose="020B0604020202020204" pitchFamily="34" charset="0"/>
              <a:buNone/>
            </a:pPr>
            <a:r>
              <a:rPr lang="en-US" b="0" i="0" u="none" strike="noStrike" dirty="0">
                <a:solidFill>
                  <a:srgbClr val="292929"/>
                </a:solidFill>
                <a:effectLst/>
                <a:latin typeface="Open Sans" panose="020B0606030504020204" pitchFamily="34" charset="0"/>
              </a:rPr>
              <a:t>Lamott, Anne. (2005). Shitty first drafts. In </a:t>
            </a:r>
            <a:r>
              <a:rPr lang="en-US" b="0" i="0" u="none" strike="noStrike" dirty="0" err="1">
                <a:solidFill>
                  <a:srgbClr val="292929"/>
                </a:solidFill>
                <a:effectLst/>
                <a:latin typeface="Open Sans" panose="020B0606030504020204" pitchFamily="34" charset="0"/>
              </a:rPr>
              <a:t>Eschholz</a:t>
            </a:r>
            <a:r>
              <a:rPr lang="en-US" b="0" i="0" u="none" strike="noStrike" dirty="0">
                <a:solidFill>
                  <a:srgbClr val="292929"/>
                </a:solidFill>
                <a:effectLst/>
                <a:latin typeface="Open Sans" panose="020B0606030504020204" pitchFamily="34" charset="0"/>
              </a:rPr>
              <a:t>, P., Rosa, A., &amp; Clark, V. (Eds.) </a:t>
            </a:r>
            <a:r>
              <a:rPr lang="en-US" b="0" i="1" u="none" strike="noStrike" dirty="0">
                <a:solidFill>
                  <a:srgbClr val="292929"/>
                </a:solidFill>
                <a:effectLst/>
                <a:latin typeface="Open Sans" panose="020B0606030504020204" pitchFamily="34" charset="0"/>
              </a:rPr>
              <a:t>Language awareness: Readings for college</a:t>
            </a:r>
            <a:r>
              <a:rPr lang="en-US" b="0" i="0" u="none" strike="noStrike" dirty="0">
                <a:solidFill>
                  <a:srgbClr val="292929"/>
                </a:solidFill>
                <a:effectLst/>
                <a:latin typeface="Open Sans" panose="020B0606030504020204" pitchFamily="34" charset="0"/>
              </a:rPr>
              <a:t> </a:t>
            </a:r>
            <a:r>
              <a:rPr lang="en-US" b="0" i="1" u="none" strike="noStrike" dirty="0">
                <a:solidFill>
                  <a:srgbClr val="292929"/>
                </a:solidFill>
                <a:effectLst/>
                <a:latin typeface="Open Sans" panose="020B0606030504020204" pitchFamily="34" charset="0"/>
              </a:rPr>
              <a:t>writers</a:t>
            </a:r>
            <a:r>
              <a:rPr lang="en-US" b="0" i="0" u="none" strike="noStrike" dirty="0">
                <a:solidFill>
                  <a:srgbClr val="292929"/>
                </a:solidFill>
                <a:effectLst/>
                <a:latin typeface="Open Sans" panose="020B0606030504020204" pitchFamily="34" charset="0"/>
              </a:rPr>
              <a:t>. (9th ed., pp. 93–96). Bedford/St. Martin's Pub.</a:t>
            </a:r>
          </a:p>
          <a:p>
            <a:pPr marL="0" marR="0" lvl="0" indent="0" algn="l" rtl="0">
              <a:lnSpc>
                <a:spcPct val="100000"/>
              </a:lnSpc>
              <a:spcBef>
                <a:spcPts val="0"/>
              </a:spcBef>
              <a:spcAft>
                <a:spcPts val="0"/>
              </a:spcAft>
              <a:buClr>
                <a:srgbClr val="000000"/>
              </a:buClr>
              <a:buSzPts val="1400"/>
              <a:buFont typeface="Arial"/>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f891c1449f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3" name="Google Shape;213;g2f891c1449f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9" name="Google Shape;21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5" name="Google Shape;225;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dirty="0"/>
              <a:t>K20 Center. (n.d.). Six-Word Memoirs. Strategies. https://learn.k20center.ou.edu/strategy/75 </a:t>
            </a:r>
            <a:endParaRPr dirty="0"/>
          </a:p>
          <a:p>
            <a:pPr marL="0" marR="0" lvl="0" indent="0" algn="l" rtl="0">
              <a:lnSpc>
                <a:spcPct val="100000"/>
              </a:lnSpc>
              <a:spcBef>
                <a:spcPts val="0"/>
              </a:spcBef>
              <a:spcAft>
                <a:spcPts val="0"/>
              </a:spcAft>
              <a:buClr>
                <a:srgbClr val="000000"/>
              </a:buClr>
              <a:buSzPts val="1400"/>
              <a:buFont typeface="Arial"/>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1" name="Google Shape;10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8185d85bd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28185d85bda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How you </a:t>
            </a:r>
            <a:r>
              <a:rPr lang="en-US" dirty="0" err="1"/>
              <a:t>doin</a:t>
            </a:r>
            <a:r>
              <a:rPr lang="en-US" dirty="0"/>
              <a:t>’? (2018, January 12). F.R.I.E.N.D.S - Joey writes a letter of </a:t>
            </a:r>
            <a:r>
              <a:rPr lang="en-US" dirty="0" err="1"/>
              <a:t>recomendation</a:t>
            </a:r>
            <a:r>
              <a:rPr lang="en-US" dirty="0"/>
              <a:t> [Video]. YouTube. </a:t>
            </a:r>
            <a:r>
              <a:rPr lang="en-US" u="sng" dirty="0">
                <a:solidFill>
                  <a:schemeClr val="hlink"/>
                </a:solidFill>
                <a:hlinkClick r:id="rId3"/>
              </a:rPr>
              <a:t>https://youtu.be/n_ch8GWnJzQ?si=pqvUB08s4zgG52mD</a:t>
            </a:r>
            <a:r>
              <a:rPr lang="en-US" dirty="0"/>
              <a:t> </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8348a24a3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28348a24a3b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 name="Google Shape;12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dirty="0"/>
              <a:t>K20 Center. (n.d.). C.R.U.S.H. &amp; Smush. Strategies. https://learn.k20center.ou.edu/strategy/821 </a:t>
            </a:r>
            <a:endParaRPr dirty="0"/>
          </a:p>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K20 Center. (n.d.). C.R.U.S.H. &amp; Smush. Strategies. https://learn.k20center.ou.edu/strategy/821 </a:t>
            </a:r>
          </a:p>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K20 Center. (n.d.). C.R.U.S.H. &amp; Smush. Strategies. https://learn.k20center.ou.edu/strategy/821 </a:t>
            </a:r>
          </a:p>
          <a:p>
            <a:pPr marL="0" lvl="0" indent="0" algn="l" rtl="0">
              <a:lnSpc>
                <a:spcPct val="100000"/>
              </a:lnSpc>
              <a:spcBef>
                <a:spcPts val="0"/>
              </a:spcBef>
              <a:spcAft>
                <a:spcPts val="0"/>
              </a:spcAft>
              <a:buSzPts val="1400"/>
              <a:buNone/>
            </a:pPr>
            <a:r>
              <a:rPr lang="en-US" dirty="0"/>
              <a:t>K20 Center. (2021, September 21). K20 Center 5 minute timer [Video]. YouTube.</a:t>
            </a:r>
            <a:r>
              <a:rPr lang="en-US" dirty="0">
                <a:uFill>
                  <a:noFill/>
                </a:uFill>
                <a:hlinkClick r:id="rId3"/>
              </a:rPr>
              <a:t> </a:t>
            </a:r>
            <a:r>
              <a:rPr lang="en-US" u="sng" dirty="0">
                <a:solidFill>
                  <a:schemeClr val="hlink"/>
                </a:solidFill>
                <a:hlinkClick r:id="rId3"/>
              </a:rPr>
              <a:t>https://youtu.be/EVS_yYQoLJg?si=fJvuvFWH3vJ3B0z9</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4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4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4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4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4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4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4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4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4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4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4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4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4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4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4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4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0"/>
        <p:cNvGrpSpPr/>
        <p:nvPr/>
      </p:nvGrpSpPr>
      <p:grpSpPr>
        <a:xfrm>
          <a:off x="0" y="0"/>
          <a:ext cx="0" cy="0"/>
          <a:chOff x="0" y="0"/>
          <a:chExt cx="0" cy="0"/>
        </a:xfrm>
      </p:grpSpPr>
      <p:pic>
        <p:nvPicPr>
          <p:cNvPr id="71" name="Google Shape;71;p4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2"/>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6"/>
        <p:cNvGrpSpPr/>
        <p:nvPr/>
      </p:nvGrpSpPr>
      <p:grpSpPr>
        <a:xfrm>
          <a:off x="0" y="0"/>
          <a:ext cx="0" cy="0"/>
          <a:chOff x="0" y="0"/>
          <a:chExt cx="0" cy="0"/>
        </a:xfrm>
      </p:grpSpPr>
      <p:sp>
        <p:nvSpPr>
          <p:cNvPr id="77" name="Google Shape;77;p3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79" name="Google Shape;79;p3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0"/>
        <p:cNvGrpSpPr/>
        <p:nvPr/>
      </p:nvGrpSpPr>
      <p:grpSpPr>
        <a:xfrm>
          <a:off x="0" y="0"/>
          <a:ext cx="0" cy="0"/>
          <a:chOff x="0" y="0"/>
          <a:chExt cx="0" cy="0"/>
        </a:xfrm>
      </p:grpSpPr>
      <p:sp>
        <p:nvSpPr>
          <p:cNvPr id="81" name="Google Shape;81;p3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3" name="Google Shape;83;p3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4"/>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3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3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5"/>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35"/>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3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3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3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37"/>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3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3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7"/>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37"/>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37"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3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3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3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3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3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3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3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3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3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3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2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3"/>
        <p:cNvGrpSpPr/>
        <p:nvPr/>
      </p:nvGrpSpPr>
      <p:grpSpPr>
        <a:xfrm>
          <a:off x="0" y="0"/>
          <a:ext cx="0" cy="0"/>
          <a:chOff x="0" y="0"/>
          <a:chExt cx="0" cy="0"/>
        </a:xfrm>
      </p:grpSpPr>
      <p:sp>
        <p:nvSpPr>
          <p:cNvPr id="74" name="Google Shape;74;p2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5" name="Google Shape;75;p2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 id="2147483667"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o9ViOMe_Wnk?si=RtCQ8rC3_PGpJjD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3" Type="http://schemas.openxmlformats.org/officeDocument/2006/relationships/hyperlink" Target="https://youtu.be/HcEEAnwOt2c?si=5K1jIbi9rJpegjE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XjIpRV1FbGU?si=c4OEutib4DpS71c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youtu.be/7Ab2G7wFd50?si=eDdD3K-mYH4Q_NVQ" TargetMode="External"/><Relationship Id="rId5" Type="http://schemas.openxmlformats.org/officeDocument/2006/relationships/hyperlink" Target="https://youtu.be/gakjxAq6KuQ?si=lNkKxsUJ-ycKkTqa" TargetMode="External"/><Relationship Id="rId4" Type="http://schemas.openxmlformats.org/officeDocument/2006/relationships/hyperlink" Target="https://youtu.be/wQGR_WdMaf0?si=j4YmsokKA0l-5Nac"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EVS_yYQoLJg?si=fJvuvFWH3vJ3B0z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body" idx="1"/>
          </p:nvPr>
        </p:nvSpPr>
        <p:spPr>
          <a:xfrm>
            <a:off x="457199" y="1309352"/>
            <a:ext cx="8229599"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dirty="0">
                <a:latin typeface="Calibri"/>
                <a:ea typeface="Calibri"/>
                <a:cs typeface="Calibri"/>
                <a:sym typeface="Calibri"/>
              </a:rPr>
              <a:t>You will now take your 100-word summary and write a new 50-word summary, still focusing on what is revealed about Scout’s character traits. </a:t>
            </a:r>
            <a:endParaRPr dirty="0">
              <a:latin typeface="Calibri"/>
              <a:ea typeface="Calibri"/>
              <a:cs typeface="Calibri"/>
              <a:sym typeface="Calibri"/>
            </a:endParaRPr>
          </a:p>
        </p:txBody>
      </p:sp>
      <p:sp>
        <p:nvSpPr>
          <p:cNvPr id="144" name="Google Shape;144;p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C.R.U.S.H. and Smush</a:t>
            </a:r>
            <a:endParaRPr dirty="0"/>
          </a:p>
        </p:txBody>
      </p:sp>
      <p:pic>
        <p:nvPicPr>
          <p:cNvPr id="145" name="Google Shape;145;p9" title="K20 Center 3 minute timer">
            <a:hlinkClick r:id="rId3"/>
          </p:cNvPr>
          <p:cNvPicPr preferRelativeResize="0"/>
          <p:nvPr/>
        </p:nvPicPr>
        <p:blipFill rotWithShape="1">
          <a:blip r:embed="rId4">
            <a:alphaModFix/>
          </a:blip>
          <a:srcRect/>
          <a:stretch/>
        </p:blipFill>
        <p:spPr>
          <a:xfrm>
            <a:off x="2796923" y="2737786"/>
            <a:ext cx="3550153" cy="200566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1"/>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0"/>
          <p:cNvSpPr txBox="1">
            <a:spLocks noGrp="1"/>
          </p:cNvSpPr>
          <p:nvPr>
            <p:ph type="body" idx="1"/>
          </p:nvPr>
        </p:nvSpPr>
        <p:spPr>
          <a:xfrm>
            <a:off x="457199" y="1309352"/>
            <a:ext cx="8229599"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a:latin typeface="Calibri"/>
                <a:ea typeface="Calibri"/>
                <a:cs typeface="Calibri"/>
                <a:sym typeface="Calibri"/>
              </a:rPr>
              <a:t>Once more, you will take your 50-word summary and reduce it to six words, still focusing on what is revealed about Scout’s character traits. </a:t>
            </a:r>
            <a:endParaRPr>
              <a:latin typeface="Calibri"/>
              <a:ea typeface="Calibri"/>
              <a:cs typeface="Calibri"/>
              <a:sym typeface="Calibri"/>
            </a:endParaRPr>
          </a:p>
        </p:txBody>
      </p:sp>
      <p:sp>
        <p:nvSpPr>
          <p:cNvPr id="151" name="Google Shape;151;p1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C.R.U.S.H. and Smush</a:t>
            </a:r>
            <a:endParaRPr dirty="0"/>
          </a:p>
        </p:txBody>
      </p:sp>
      <p:pic>
        <p:nvPicPr>
          <p:cNvPr id="152" name="Google Shape;152;p10" title="K20 Center 2 minute timer">
            <a:hlinkClick r:id="rId3"/>
          </p:cNvPr>
          <p:cNvPicPr preferRelativeResize="0"/>
          <p:nvPr/>
        </p:nvPicPr>
        <p:blipFill rotWithShape="1">
          <a:blip r:embed="rId4">
            <a:alphaModFix/>
          </a:blip>
          <a:srcRect/>
          <a:stretch/>
        </p:blipFill>
        <p:spPr>
          <a:xfrm>
            <a:off x="2556747" y="2692839"/>
            <a:ext cx="4030502" cy="227704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g28348a24a3b_0_10"/>
          <p:cNvSpPr txBox="1">
            <a:spLocks noGrp="1"/>
          </p:cNvSpPr>
          <p:nvPr>
            <p:ph type="body" idx="1"/>
          </p:nvPr>
        </p:nvSpPr>
        <p:spPr>
          <a:xfrm>
            <a:off x="457200" y="1309352"/>
            <a:ext cx="5179671"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dirty="0"/>
              <a:t>Share your six-word summary with your elbow partner. Together, agree on two adjectives that describe Scout’s character. </a:t>
            </a:r>
            <a:endParaRPr dirty="0"/>
          </a:p>
        </p:txBody>
      </p:sp>
      <p:sp>
        <p:nvSpPr>
          <p:cNvPr id="158" name="Google Shape;158;g28348a24a3b_0_1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Elbow Partners</a:t>
            </a:r>
            <a:endParaRPr/>
          </a:p>
        </p:txBody>
      </p:sp>
      <p:pic>
        <p:nvPicPr>
          <p:cNvPr id="159" name="Google Shape;159;g28348a24a3b_0_10" descr="A yellow pasta on a black background&#10;&#10;Description automatically generated"/>
          <p:cNvPicPr preferRelativeResize="0"/>
          <p:nvPr/>
        </p:nvPicPr>
        <p:blipFill rotWithShape="1">
          <a:blip r:embed="rId3">
            <a:alphaModFix/>
          </a:blip>
          <a:srcRect/>
          <a:stretch/>
        </p:blipFill>
        <p:spPr>
          <a:xfrm>
            <a:off x="5428526" y="1498910"/>
            <a:ext cx="3497384" cy="214567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1"/>
          <p:cNvSpPr txBox="1">
            <a:spLocks noGrp="1"/>
          </p:cNvSpPr>
          <p:nvPr>
            <p:ph type="body" idx="1"/>
          </p:nvPr>
        </p:nvSpPr>
        <p:spPr>
          <a:xfrm>
            <a:off x="457199" y="1309352"/>
            <a:ext cx="6029739" cy="3434100"/>
          </a:xfrm>
          <a:prstGeom prst="rect">
            <a:avLst/>
          </a:prstGeom>
          <a:noFill/>
          <a:ln>
            <a:noFill/>
          </a:ln>
        </p:spPr>
        <p:txBody>
          <a:bodyPr spcFirstLastPara="1" wrap="square" lIns="91425" tIns="45700" rIns="91425" bIns="45700" anchor="t" anchorCtr="0">
            <a:normAutofit/>
          </a:bodyPr>
          <a:lstStyle/>
          <a:p>
            <a:pPr marL="457200" lvl="0" indent="-457200" algn="l" rtl="0">
              <a:lnSpc>
                <a:spcPct val="100000"/>
              </a:lnSpc>
              <a:spcBef>
                <a:spcPts val="520"/>
              </a:spcBef>
              <a:spcAft>
                <a:spcPts val="0"/>
              </a:spcAft>
              <a:buSzPts val="2600"/>
              <a:buChar char="•"/>
            </a:pPr>
            <a:r>
              <a:rPr lang="en-US"/>
              <a:t>In groups, you will watch a video about writing your college application essay.</a:t>
            </a:r>
            <a:endParaRPr/>
          </a:p>
          <a:p>
            <a:pPr marL="457200" lvl="0" indent="-457200" algn="l" rtl="0">
              <a:lnSpc>
                <a:spcPct val="100000"/>
              </a:lnSpc>
              <a:spcBef>
                <a:spcPts val="520"/>
              </a:spcBef>
              <a:spcAft>
                <a:spcPts val="0"/>
              </a:spcAft>
              <a:buSzPts val="2600"/>
              <a:buChar char="•"/>
            </a:pPr>
            <a:r>
              <a:rPr lang="en-US"/>
              <a:t>On your paper, include the most important details from the video.  </a:t>
            </a:r>
            <a:endParaRPr/>
          </a:p>
        </p:txBody>
      </p:sp>
      <p:sp>
        <p:nvSpPr>
          <p:cNvPr id="165" name="Google Shape;165;p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Anchor Chart</a:t>
            </a:r>
            <a:endParaRPr/>
          </a:p>
        </p:txBody>
      </p:sp>
      <p:pic>
        <p:nvPicPr>
          <p:cNvPr id="166" name="Google Shape;166;p11" descr="A blue anchor with a black background&#10;&#10;Description automatically generated"/>
          <p:cNvPicPr preferRelativeResize="0"/>
          <p:nvPr/>
        </p:nvPicPr>
        <p:blipFill rotWithShape="1">
          <a:blip r:embed="rId3">
            <a:alphaModFix/>
          </a:blip>
          <a:srcRect/>
          <a:stretch/>
        </p:blipFill>
        <p:spPr>
          <a:xfrm>
            <a:off x="6565229" y="1309352"/>
            <a:ext cx="2121571" cy="213667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2"/>
          <p:cNvSpPr txBox="1">
            <a:spLocks noGrp="1"/>
          </p:cNvSpPr>
          <p:nvPr>
            <p:ph type="body" idx="1"/>
          </p:nvPr>
        </p:nvSpPr>
        <p:spPr>
          <a:xfrm>
            <a:off x="457200" y="1309352"/>
            <a:ext cx="5179671" cy="3434100"/>
          </a:xfrm>
          <a:prstGeom prst="rect">
            <a:avLst/>
          </a:prstGeom>
          <a:noFill/>
          <a:ln>
            <a:noFill/>
          </a:ln>
        </p:spPr>
        <p:txBody>
          <a:bodyPr spcFirstLastPara="1" wrap="square" lIns="91425" tIns="45700" rIns="91425" bIns="45700" anchor="t" anchorCtr="0">
            <a:normAutofit/>
          </a:bodyPr>
          <a:lstStyle/>
          <a:p>
            <a:pPr marL="457200" lvl="0" indent="-457200" algn="l" rtl="0">
              <a:lnSpc>
                <a:spcPct val="100000"/>
              </a:lnSpc>
              <a:spcBef>
                <a:spcPts val="520"/>
              </a:spcBef>
              <a:spcAft>
                <a:spcPts val="0"/>
              </a:spcAft>
              <a:buSzPts val="2600"/>
              <a:buChar char="•"/>
            </a:pPr>
            <a:r>
              <a:rPr lang="en-US" u="sng" dirty="0">
                <a:solidFill>
                  <a:schemeClr val="accent2"/>
                </a:solidFill>
                <a:hlinkClick r:id="rId3">
                  <a:extLst>
                    <a:ext uri="{A12FA001-AC4F-418D-AE19-62706E023703}">
                      <ahyp:hlinkClr xmlns:ahyp="http://schemas.microsoft.com/office/drawing/2018/hyperlinkcolor" val="tx"/>
                    </a:ext>
                  </a:extLst>
                </a:hlinkClick>
              </a:rPr>
              <a:t>5 Don’ts </a:t>
            </a:r>
            <a:endParaRPr dirty="0">
              <a:solidFill>
                <a:schemeClr val="accent2"/>
              </a:solidFill>
            </a:endParaRPr>
          </a:p>
          <a:p>
            <a:pPr marL="457200" lvl="0" indent="-457200" algn="l" rtl="0">
              <a:lnSpc>
                <a:spcPct val="100000"/>
              </a:lnSpc>
              <a:spcBef>
                <a:spcPts val="520"/>
              </a:spcBef>
              <a:spcAft>
                <a:spcPts val="0"/>
              </a:spcAft>
              <a:buSzPts val="2600"/>
              <a:buChar char="•"/>
            </a:pPr>
            <a:r>
              <a:rPr lang="en-US" u="sng" dirty="0">
                <a:solidFill>
                  <a:schemeClr val="accent2"/>
                </a:solidFill>
                <a:hlinkClick r:id="rId4">
                  <a:extLst>
                    <a:ext uri="{A12FA001-AC4F-418D-AE19-62706E023703}">
                      <ahyp:hlinkClr xmlns:ahyp="http://schemas.microsoft.com/office/drawing/2018/hyperlinkcolor" val="tx"/>
                    </a:ext>
                  </a:extLst>
                </a:hlinkClick>
              </a:rPr>
              <a:t>5 Do’s </a:t>
            </a:r>
            <a:endParaRPr dirty="0">
              <a:solidFill>
                <a:schemeClr val="accent2"/>
              </a:solidFill>
            </a:endParaRPr>
          </a:p>
          <a:p>
            <a:pPr marL="457200" lvl="0" indent="-457200" algn="l" rtl="0">
              <a:lnSpc>
                <a:spcPct val="100000"/>
              </a:lnSpc>
              <a:spcBef>
                <a:spcPts val="520"/>
              </a:spcBef>
              <a:spcAft>
                <a:spcPts val="0"/>
              </a:spcAft>
              <a:buSzPts val="2600"/>
              <a:buChar char="•"/>
            </a:pPr>
            <a:r>
              <a:rPr lang="en-US" u="sng" dirty="0">
                <a:solidFill>
                  <a:schemeClr val="accent2"/>
                </a:solidFill>
                <a:hlinkClick r:id="rId5">
                  <a:extLst>
                    <a:ext uri="{A12FA001-AC4F-418D-AE19-62706E023703}">
                      <ahyp:hlinkClr xmlns:ahyp="http://schemas.microsoft.com/office/drawing/2018/hyperlinkcolor" val="tx"/>
                    </a:ext>
                  </a:extLst>
                </a:hlinkClick>
              </a:rPr>
              <a:t>The Ideal Essay</a:t>
            </a:r>
            <a:endParaRPr dirty="0">
              <a:solidFill>
                <a:schemeClr val="accent2"/>
              </a:solidFill>
            </a:endParaRPr>
          </a:p>
          <a:p>
            <a:pPr marL="457200" lvl="0" indent="-457200" algn="l" rtl="0">
              <a:lnSpc>
                <a:spcPct val="100000"/>
              </a:lnSpc>
              <a:spcBef>
                <a:spcPts val="520"/>
              </a:spcBef>
              <a:spcAft>
                <a:spcPts val="0"/>
              </a:spcAft>
              <a:buSzPts val="2600"/>
              <a:buChar char="•"/>
            </a:pPr>
            <a:r>
              <a:rPr lang="en-US" u="sng" dirty="0">
                <a:solidFill>
                  <a:schemeClr val="accent2"/>
                </a:solidFill>
                <a:hlinkClick r:id="rId6">
                  <a:extLst>
                    <a:ext uri="{A12FA001-AC4F-418D-AE19-62706E023703}">
                      <ahyp:hlinkClr xmlns:ahyp="http://schemas.microsoft.com/office/drawing/2018/hyperlinkcolor" val="tx"/>
                    </a:ext>
                  </a:extLst>
                </a:hlinkClick>
              </a:rPr>
              <a:t>3 Awesome Personal Statements that Aren’t on Challenges</a:t>
            </a:r>
            <a:endParaRPr dirty="0">
              <a:solidFill>
                <a:schemeClr val="accent2"/>
              </a:solidFill>
            </a:endParaRPr>
          </a:p>
        </p:txBody>
      </p:sp>
      <p:sp>
        <p:nvSpPr>
          <p:cNvPr id="172" name="Google Shape;172;p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Video Links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3"/>
          <p:cNvSpPr txBox="1">
            <a:spLocks noGrp="1"/>
          </p:cNvSpPr>
          <p:nvPr>
            <p:ph type="body" idx="1"/>
          </p:nvPr>
        </p:nvSpPr>
        <p:spPr>
          <a:xfrm>
            <a:off x="457199" y="1309352"/>
            <a:ext cx="557254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dirty="0"/>
              <a:t>As you walk around the room and view each groups’ anchor chart, leave at least two sticky notes with comments or questions on each. </a:t>
            </a:r>
            <a:endParaRPr dirty="0"/>
          </a:p>
        </p:txBody>
      </p:sp>
      <p:sp>
        <p:nvSpPr>
          <p:cNvPr id="178" name="Google Shape;178;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Gallery Walk</a:t>
            </a:r>
            <a:endParaRPr/>
          </a:p>
        </p:txBody>
      </p:sp>
      <p:pic>
        <p:nvPicPr>
          <p:cNvPr id="179" name="Google Shape;179;p13" descr="A group of rectangles and squares&#10;&#10;Description automatically generated"/>
          <p:cNvPicPr preferRelativeResize="0"/>
          <p:nvPr/>
        </p:nvPicPr>
        <p:blipFill rotWithShape="1">
          <a:blip r:embed="rId3">
            <a:alphaModFix/>
          </a:blip>
          <a:srcRect/>
          <a:stretch/>
        </p:blipFill>
        <p:spPr>
          <a:xfrm>
            <a:off x="5876076" y="1765321"/>
            <a:ext cx="3188411" cy="161285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4"/>
          <p:cNvSpPr txBox="1">
            <a:spLocks noGrp="1"/>
          </p:cNvSpPr>
          <p:nvPr>
            <p:ph type="body" idx="1"/>
          </p:nvPr>
        </p:nvSpPr>
        <p:spPr>
          <a:xfrm>
            <a:off x="457198" y="1309352"/>
            <a:ext cx="8229600" cy="3434100"/>
          </a:xfrm>
          <a:prstGeom prst="rect">
            <a:avLst/>
          </a:prstGeom>
          <a:noFill/>
          <a:ln>
            <a:noFill/>
          </a:ln>
        </p:spPr>
        <p:txBody>
          <a:bodyPr spcFirstLastPara="1" wrap="square" lIns="91425" tIns="45700" rIns="91425" bIns="45700" anchor="t" anchorCtr="0">
            <a:normAutofit/>
          </a:bodyPr>
          <a:lstStyle/>
          <a:p>
            <a:pPr marL="457200" lvl="0" indent="-457200" algn="l" rtl="0">
              <a:lnSpc>
                <a:spcPct val="100000"/>
              </a:lnSpc>
              <a:spcBef>
                <a:spcPts val="520"/>
              </a:spcBef>
              <a:spcAft>
                <a:spcPts val="0"/>
              </a:spcAft>
              <a:buSzPts val="2600"/>
              <a:buChar char="•"/>
            </a:pPr>
            <a:r>
              <a:rPr lang="en-US" dirty="0"/>
              <a:t>In your groups, use the blank rubric template to create a rubric for scoring </a:t>
            </a:r>
            <a:r>
              <a:rPr lang="en-US"/>
              <a:t>personal narratives. </a:t>
            </a:r>
            <a:endParaRPr dirty="0"/>
          </a:p>
          <a:p>
            <a:pPr marL="457200" lvl="0" indent="-457200" algn="l" rtl="0">
              <a:lnSpc>
                <a:spcPct val="100000"/>
              </a:lnSpc>
              <a:spcBef>
                <a:spcPts val="520"/>
              </a:spcBef>
              <a:spcAft>
                <a:spcPts val="0"/>
              </a:spcAft>
              <a:buSzPts val="2600"/>
              <a:buChar char="•"/>
            </a:pPr>
            <a:r>
              <a:rPr lang="en-US" dirty="0"/>
              <a:t>Remember to use the information you learned from the videos you watched, as well as your classmates’ Anchor Charts. </a:t>
            </a:r>
            <a:endParaRPr dirty="0"/>
          </a:p>
        </p:txBody>
      </p:sp>
      <p:sp>
        <p:nvSpPr>
          <p:cNvPr id="185" name="Google Shape;185;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Essay Rubric</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5"/>
          <p:cNvSpPr txBox="1">
            <a:spLocks noGrp="1"/>
          </p:cNvSpPr>
          <p:nvPr>
            <p:ph type="body" idx="1"/>
          </p:nvPr>
        </p:nvSpPr>
        <p:spPr>
          <a:xfrm>
            <a:off x="457198" y="1309352"/>
            <a:ext cx="6288159" cy="3434100"/>
          </a:xfrm>
          <a:prstGeom prst="rect">
            <a:avLst/>
          </a:prstGeom>
          <a:noFill/>
          <a:ln>
            <a:noFill/>
          </a:ln>
        </p:spPr>
        <p:txBody>
          <a:bodyPr spcFirstLastPara="1" wrap="square" lIns="91425" tIns="45700" rIns="91425" bIns="45700" anchor="t" anchorCtr="0">
            <a:normAutofit fontScale="92500"/>
          </a:bodyPr>
          <a:lstStyle/>
          <a:p>
            <a:pPr marL="457200" lvl="0" indent="-457200" algn="l" rtl="0">
              <a:lnSpc>
                <a:spcPct val="100000"/>
              </a:lnSpc>
              <a:spcBef>
                <a:spcPts val="520"/>
              </a:spcBef>
              <a:spcAft>
                <a:spcPts val="0"/>
              </a:spcAft>
              <a:buSzPts val="2600"/>
              <a:buChar char="•"/>
            </a:pPr>
            <a:r>
              <a:rPr lang="en-US" dirty="0"/>
              <a:t>Form new groups with one representative from each of the original groups. </a:t>
            </a:r>
            <a:endParaRPr dirty="0"/>
          </a:p>
          <a:p>
            <a:pPr marL="457200" lvl="0" indent="-457200" algn="l" rtl="0">
              <a:lnSpc>
                <a:spcPct val="100000"/>
              </a:lnSpc>
              <a:spcBef>
                <a:spcPts val="520"/>
              </a:spcBef>
              <a:spcAft>
                <a:spcPts val="0"/>
              </a:spcAft>
              <a:buSzPts val="2600"/>
              <a:buChar char="•"/>
            </a:pPr>
            <a:r>
              <a:rPr lang="en-US" dirty="0"/>
              <a:t>Each new group should have at least one member from each of the groups who collaborated on the rubric creation. </a:t>
            </a:r>
            <a:endParaRPr dirty="0"/>
          </a:p>
          <a:p>
            <a:pPr marL="457200" lvl="0" indent="-457200" algn="l" rtl="0">
              <a:lnSpc>
                <a:spcPct val="100000"/>
              </a:lnSpc>
              <a:spcBef>
                <a:spcPts val="520"/>
              </a:spcBef>
              <a:spcAft>
                <a:spcPts val="0"/>
              </a:spcAft>
              <a:buSzPts val="2600"/>
              <a:buChar char="•"/>
            </a:pPr>
            <a:r>
              <a:rPr lang="en-US" dirty="0"/>
              <a:t>In your new groups, use the affinity process to compile “One Rubric to Rule Them All.” </a:t>
            </a:r>
            <a:endParaRPr dirty="0"/>
          </a:p>
        </p:txBody>
      </p:sp>
      <p:sp>
        <p:nvSpPr>
          <p:cNvPr id="191" name="Google Shape;191;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One Rubric to Rule Them All</a:t>
            </a:r>
            <a:endParaRPr/>
          </a:p>
        </p:txBody>
      </p:sp>
      <p:pic>
        <p:nvPicPr>
          <p:cNvPr id="192" name="Google Shape;192;p15" descr="A paper with colorful squares&#10;&#10;Description automatically generated"/>
          <p:cNvPicPr preferRelativeResize="0"/>
          <p:nvPr/>
        </p:nvPicPr>
        <p:blipFill rotWithShape="1">
          <a:blip r:embed="rId3">
            <a:alphaModFix/>
          </a:blip>
          <a:srcRect/>
          <a:stretch/>
        </p:blipFill>
        <p:spPr>
          <a:xfrm>
            <a:off x="6844748" y="1741801"/>
            <a:ext cx="1937705" cy="165989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6"/>
          <p:cNvSpPr txBox="1">
            <a:spLocks noGrp="1"/>
          </p:cNvSpPr>
          <p:nvPr>
            <p:ph type="body" idx="1"/>
          </p:nvPr>
        </p:nvSpPr>
        <p:spPr>
          <a:xfrm>
            <a:off x="457198" y="1309352"/>
            <a:ext cx="8229600" cy="3434100"/>
          </a:xfrm>
          <a:prstGeom prst="rect">
            <a:avLst/>
          </a:prstGeom>
          <a:noFill/>
          <a:ln>
            <a:noFill/>
          </a:ln>
        </p:spPr>
        <p:txBody>
          <a:bodyPr spcFirstLastPara="1" wrap="square" lIns="91425" tIns="45700" rIns="91425" bIns="45700" anchor="t" anchorCtr="0">
            <a:normAutofit/>
          </a:bodyPr>
          <a:lstStyle/>
          <a:p>
            <a:pPr marL="457200" lvl="0" indent="-457200" algn="l" rtl="0">
              <a:lnSpc>
                <a:spcPct val="100000"/>
              </a:lnSpc>
              <a:spcBef>
                <a:spcPts val="520"/>
              </a:spcBef>
              <a:spcAft>
                <a:spcPts val="0"/>
              </a:spcAft>
              <a:buSzPts val="2600"/>
              <a:buChar char="•"/>
            </a:pPr>
            <a:r>
              <a:rPr lang="en-US"/>
              <a:t>Compare the Teacher Rubric to the “One Rubric to Rule Them All” your groups created.</a:t>
            </a:r>
            <a:endParaRPr/>
          </a:p>
          <a:p>
            <a:pPr marL="457200" lvl="0" indent="-457200" algn="l" rtl="0">
              <a:lnSpc>
                <a:spcPct val="100000"/>
              </a:lnSpc>
              <a:spcBef>
                <a:spcPts val="520"/>
              </a:spcBef>
              <a:spcAft>
                <a:spcPts val="0"/>
              </a:spcAft>
              <a:buSzPts val="2600"/>
              <a:buChar char="•"/>
            </a:pPr>
            <a:r>
              <a:rPr lang="en-US"/>
              <a:t>What similarities and differences do you notice?</a:t>
            </a:r>
            <a:endParaRPr/>
          </a:p>
          <a:p>
            <a:pPr marL="457200" lvl="0" indent="-457200" algn="l" rtl="0">
              <a:lnSpc>
                <a:spcPct val="100000"/>
              </a:lnSpc>
              <a:spcBef>
                <a:spcPts val="520"/>
              </a:spcBef>
              <a:spcAft>
                <a:spcPts val="0"/>
              </a:spcAft>
              <a:buSzPts val="2600"/>
              <a:buChar char="•"/>
            </a:pPr>
            <a:r>
              <a:rPr lang="en-US"/>
              <a:t>Which rubric do you think is more rigorous? </a:t>
            </a:r>
            <a:endParaRPr/>
          </a:p>
          <a:p>
            <a:pPr marL="457200" lvl="0" indent="-292100" algn="l" rtl="0">
              <a:lnSpc>
                <a:spcPct val="100000"/>
              </a:lnSpc>
              <a:spcBef>
                <a:spcPts val="520"/>
              </a:spcBef>
              <a:spcAft>
                <a:spcPts val="0"/>
              </a:spcAft>
              <a:buSzPts val="2600"/>
              <a:buNone/>
            </a:pPr>
            <a:endParaRPr/>
          </a:p>
        </p:txBody>
      </p:sp>
      <p:sp>
        <p:nvSpPr>
          <p:cNvPr id="198" name="Google Shape;198;p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Teacher Rubric</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7"/>
          <p:cNvSpPr txBox="1">
            <a:spLocks noGrp="1"/>
          </p:cNvSpPr>
          <p:nvPr>
            <p:ph type="body" idx="1"/>
          </p:nvPr>
        </p:nvSpPr>
        <p:spPr>
          <a:xfrm>
            <a:off x="457198" y="1309352"/>
            <a:ext cx="8229600" cy="3434100"/>
          </a:xfrm>
          <a:prstGeom prst="rect">
            <a:avLst/>
          </a:prstGeom>
          <a:noFill/>
          <a:ln>
            <a:noFill/>
          </a:ln>
        </p:spPr>
        <p:txBody>
          <a:bodyPr spcFirstLastPara="1" wrap="square" lIns="91425" tIns="45700" rIns="91425" bIns="45700" anchor="t" anchorCtr="0">
            <a:normAutofit/>
          </a:bodyPr>
          <a:lstStyle/>
          <a:p>
            <a:pPr marL="457200" lvl="0" indent="-457200" algn="l" rtl="0">
              <a:lnSpc>
                <a:spcPct val="100000"/>
              </a:lnSpc>
              <a:spcBef>
                <a:spcPts val="520"/>
              </a:spcBef>
              <a:spcAft>
                <a:spcPts val="0"/>
              </a:spcAft>
              <a:buSzPts val="2600"/>
              <a:buChar char="•"/>
            </a:pPr>
            <a:r>
              <a:rPr lang="en-US"/>
              <a:t>Using the Teacher Rubric, rate the essay examples you have been given. </a:t>
            </a:r>
            <a:endParaRPr/>
          </a:p>
          <a:p>
            <a:pPr marL="457200" lvl="0" indent="-457200" algn="l" rtl="0">
              <a:lnSpc>
                <a:spcPct val="100000"/>
              </a:lnSpc>
              <a:spcBef>
                <a:spcPts val="520"/>
              </a:spcBef>
              <a:spcAft>
                <a:spcPts val="0"/>
              </a:spcAft>
              <a:buSzPts val="2600"/>
              <a:buChar char="•"/>
            </a:pPr>
            <a:r>
              <a:rPr lang="en-US"/>
              <a:t>Be prepared to explain why you rated each essay the way you did. </a:t>
            </a:r>
            <a:endParaRPr/>
          </a:p>
        </p:txBody>
      </p:sp>
      <p:sp>
        <p:nvSpPr>
          <p:cNvPr id="204" name="Google Shape;204;p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Scoring Example Essays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ctrTitle"/>
          </p:nvPr>
        </p:nvSpPr>
        <p:spPr>
          <a:xfrm>
            <a:off x="646202" y="1885948"/>
            <a:ext cx="7851600"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Identifying Character Traits for College Application Essays</a:t>
            </a: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8"/>
          <p:cNvSpPr txBox="1">
            <a:spLocks noGrp="1"/>
          </p:cNvSpPr>
          <p:nvPr>
            <p:ph type="body" idx="1"/>
          </p:nvPr>
        </p:nvSpPr>
        <p:spPr>
          <a:xfrm>
            <a:off x="312819" y="1164647"/>
            <a:ext cx="8229600" cy="3434100"/>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100000"/>
              </a:lnSpc>
              <a:spcBef>
                <a:spcPts val="520"/>
              </a:spcBef>
              <a:spcAft>
                <a:spcPts val="0"/>
              </a:spcAft>
              <a:buNone/>
            </a:pPr>
            <a:r>
              <a:rPr lang="en-US" dirty="0"/>
              <a:t>“Almost all good writing begins with terrible first efforts. You need to start somewhere. Start by getting something—anything—down on paper. A friend of mine says that the first draft is the down draft—you just get it down. The second draft is the up draft—you fix it up. You try to say what you have to say more accurately. And the third draft is the dental draft, where you check every tooth, to see if it’s loose or cramped or decayed, or even, God help us, healthy.” —Anne Lamott</a:t>
            </a:r>
            <a:endParaRPr dirty="0"/>
          </a:p>
          <a:p>
            <a:pPr marL="457200" lvl="0" indent="-292100" algn="l" rtl="0">
              <a:lnSpc>
                <a:spcPct val="100000"/>
              </a:lnSpc>
              <a:spcBef>
                <a:spcPts val="520"/>
              </a:spcBef>
              <a:spcAft>
                <a:spcPts val="0"/>
              </a:spcAft>
              <a:buSzPts val="2600"/>
              <a:buNone/>
            </a:pPr>
            <a:endParaRPr dirty="0"/>
          </a:p>
        </p:txBody>
      </p:sp>
      <p:sp>
        <p:nvSpPr>
          <p:cNvPr id="210" name="Google Shape;210;p1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 Note on Writing Drafts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2f891c1449f_0_2"/>
          <p:cNvSpPr txBox="1">
            <a:spLocks noGrp="1"/>
          </p:cNvSpPr>
          <p:nvPr>
            <p:ph type="body" idx="1"/>
          </p:nvPr>
        </p:nvSpPr>
        <p:spPr>
          <a:xfrm>
            <a:off x="457198" y="1309352"/>
            <a:ext cx="8229600" cy="3434100"/>
          </a:xfrm>
          <a:prstGeom prst="rect">
            <a:avLst/>
          </a:prstGeom>
          <a:noFill/>
          <a:ln>
            <a:noFill/>
          </a:ln>
        </p:spPr>
        <p:txBody>
          <a:bodyPr spcFirstLastPara="1" wrap="square" lIns="91425" tIns="45700" rIns="91425" bIns="45700" anchor="t" anchorCtr="0">
            <a:normAutofit/>
          </a:bodyPr>
          <a:lstStyle/>
          <a:p>
            <a:pPr marL="457200" lvl="0" indent="-457200" algn="l" rtl="0">
              <a:lnSpc>
                <a:spcPct val="100000"/>
              </a:lnSpc>
              <a:spcBef>
                <a:spcPts val="520"/>
              </a:spcBef>
              <a:spcAft>
                <a:spcPts val="0"/>
              </a:spcAft>
              <a:buSzPts val="2600"/>
              <a:buChar char="•"/>
            </a:pPr>
            <a:r>
              <a:rPr lang="en-US"/>
              <a:t>You will now write the first draft of your college application essay! </a:t>
            </a:r>
            <a:endParaRPr/>
          </a:p>
          <a:p>
            <a:pPr marL="457200" lvl="0" indent="-457200" algn="l" rtl="0">
              <a:lnSpc>
                <a:spcPct val="100000"/>
              </a:lnSpc>
              <a:spcBef>
                <a:spcPts val="520"/>
              </a:spcBef>
              <a:spcAft>
                <a:spcPts val="0"/>
              </a:spcAft>
              <a:buSzPts val="2600"/>
              <a:buChar char="•"/>
            </a:pPr>
            <a:r>
              <a:rPr lang="en-US"/>
              <a:t>Your essay will need to be handwritten. </a:t>
            </a:r>
            <a:endParaRPr/>
          </a:p>
          <a:p>
            <a:pPr marL="457200" lvl="0" indent="-292100" algn="l" rtl="0">
              <a:lnSpc>
                <a:spcPct val="100000"/>
              </a:lnSpc>
              <a:spcBef>
                <a:spcPts val="520"/>
              </a:spcBef>
              <a:spcAft>
                <a:spcPts val="0"/>
              </a:spcAft>
              <a:buSzPts val="2600"/>
              <a:buNone/>
            </a:pPr>
            <a:endParaRPr/>
          </a:p>
        </p:txBody>
      </p:sp>
      <p:sp>
        <p:nvSpPr>
          <p:cNvPr id="216" name="Google Shape;216;g2f891c1449f_0_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Draft Your Essay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9"/>
          <p:cNvSpPr txBox="1">
            <a:spLocks noGrp="1"/>
          </p:cNvSpPr>
          <p:nvPr>
            <p:ph type="body" idx="1"/>
          </p:nvPr>
        </p:nvSpPr>
        <p:spPr>
          <a:xfrm>
            <a:off x="457198" y="1309352"/>
            <a:ext cx="8229600" cy="3434100"/>
          </a:xfrm>
          <a:prstGeom prst="rect">
            <a:avLst/>
          </a:prstGeom>
          <a:noFill/>
          <a:ln>
            <a:noFill/>
          </a:ln>
        </p:spPr>
        <p:txBody>
          <a:bodyPr spcFirstLastPara="1" wrap="square" lIns="91425" tIns="45700" rIns="91425" bIns="45700" anchor="t" anchorCtr="0">
            <a:normAutofit/>
          </a:bodyPr>
          <a:lstStyle/>
          <a:p>
            <a:pPr marL="457200" lvl="0" indent="-457200" algn="l" rtl="0">
              <a:lnSpc>
                <a:spcPct val="100000"/>
              </a:lnSpc>
              <a:spcBef>
                <a:spcPts val="520"/>
              </a:spcBef>
              <a:spcAft>
                <a:spcPts val="0"/>
              </a:spcAft>
              <a:buSzPts val="2600"/>
              <a:buChar char="•"/>
            </a:pPr>
            <a:r>
              <a:rPr lang="en-US" dirty="0"/>
              <a:t>On the first page of the Peer Review Questions handout, answer the questions about your first draft. </a:t>
            </a:r>
            <a:endParaRPr dirty="0"/>
          </a:p>
          <a:p>
            <a:pPr marL="457200" lvl="0" indent="-457200" algn="l" rtl="0">
              <a:lnSpc>
                <a:spcPct val="100000"/>
              </a:lnSpc>
              <a:spcBef>
                <a:spcPts val="520"/>
              </a:spcBef>
              <a:spcAft>
                <a:spcPts val="0"/>
              </a:spcAft>
              <a:buSzPts val="2600"/>
              <a:buChar char="•"/>
            </a:pPr>
            <a:r>
              <a:rPr lang="en-US" dirty="0"/>
              <a:t>Then share your draft and handout with your partner. </a:t>
            </a:r>
            <a:endParaRPr dirty="0"/>
          </a:p>
          <a:p>
            <a:pPr marL="457200" lvl="0" indent="-457200" algn="l" rtl="0">
              <a:lnSpc>
                <a:spcPct val="100000"/>
              </a:lnSpc>
              <a:spcBef>
                <a:spcPts val="520"/>
              </a:spcBef>
              <a:spcAft>
                <a:spcPts val="0"/>
              </a:spcAft>
              <a:buSzPts val="2600"/>
              <a:buChar char="•"/>
            </a:pPr>
            <a:r>
              <a:rPr lang="en-US" dirty="0"/>
              <a:t>Before answering any questions on their handout, read the entirety of your partner’s draft. </a:t>
            </a:r>
            <a:endParaRPr dirty="0"/>
          </a:p>
          <a:p>
            <a:pPr marL="457200" lvl="0" indent="-457200" algn="l" rtl="0">
              <a:lnSpc>
                <a:spcPct val="100000"/>
              </a:lnSpc>
              <a:spcBef>
                <a:spcPts val="520"/>
              </a:spcBef>
              <a:spcAft>
                <a:spcPts val="0"/>
              </a:spcAft>
              <a:buSzPts val="2600"/>
              <a:buChar char="•"/>
            </a:pPr>
            <a:r>
              <a:rPr lang="en-US" dirty="0"/>
              <a:t>There is no talking during this stage! Communicate with your writing. </a:t>
            </a:r>
            <a:endParaRPr dirty="0"/>
          </a:p>
        </p:txBody>
      </p:sp>
      <p:sp>
        <p:nvSpPr>
          <p:cNvPr id="222" name="Google Shape;222;p1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Peer Review</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0"/>
          <p:cNvSpPr txBox="1">
            <a:spLocks noGrp="1"/>
          </p:cNvSpPr>
          <p:nvPr>
            <p:ph type="body" idx="1"/>
          </p:nvPr>
        </p:nvSpPr>
        <p:spPr>
          <a:xfrm>
            <a:off x="457198" y="1309352"/>
            <a:ext cx="5090674" cy="3434100"/>
          </a:xfrm>
          <a:prstGeom prst="rect">
            <a:avLst/>
          </a:prstGeom>
          <a:noFill/>
          <a:ln>
            <a:noFill/>
          </a:ln>
        </p:spPr>
        <p:txBody>
          <a:bodyPr spcFirstLastPara="1" wrap="square" lIns="91425" tIns="45700" rIns="91425" bIns="45700" anchor="t" anchorCtr="0">
            <a:normAutofit lnSpcReduction="10000"/>
          </a:bodyPr>
          <a:lstStyle/>
          <a:p>
            <a:pPr marL="457200" lvl="0" indent="-457200" algn="l" rtl="0">
              <a:lnSpc>
                <a:spcPct val="100000"/>
              </a:lnSpc>
              <a:spcBef>
                <a:spcPts val="520"/>
              </a:spcBef>
              <a:spcAft>
                <a:spcPts val="0"/>
              </a:spcAft>
              <a:buSzPts val="2600"/>
              <a:buChar char="•"/>
            </a:pPr>
            <a:r>
              <a:rPr lang="en-US"/>
              <a:t>Once you have completed your peer review of your partner’s essay, create a six-word memoir summarizing the author’s personal narrative. </a:t>
            </a:r>
            <a:endParaRPr/>
          </a:p>
          <a:p>
            <a:pPr marL="457200" lvl="0" indent="-457200" algn="l" rtl="0">
              <a:lnSpc>
                <a:spcPct val="100000"/>
              </a:lnSpc>
              <a:spcBef>
                <a:spcPts val="520"/>
              </a:spcBef>
              <a:spcAft>
                <a:spcPts val="0"/>
              </a:spcAft>
              <a:buSzPts val="2600"/>
              <a:buChar char="•"/>
            </a:pPr>
            <a:r>
              <a:rPr lang="en-US"/>
              <a:t>Review the six-word narrative written about your essay, did the summary fit what you wanted to get across? </a:t>
            </a:r>
            <a:endParaRPr/>
          </a:p>
        </p:txBody>
      </p:sp>
      <p:sp>
        <p:nvSpPr>
          <p:cNvPr id="228" name="Google Shape;228;p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Six-Word Memoir</a:t>
            </a:r>
            <a:endParaRPr dirty="0"/>
          </a:p>
        </p:txBody>
      </p:sp>
      <p:pic>
        <p:nvPicPr>
          <p:cNvPr id="229" name="Google Shape;229;p20" descr="A black and orange logo&#10;&#10;Description automatically generated"/>
          <p:cNvPicPr preferRelativeResize="0"/>
          <p:nvPr/>
        </p:nvPicPr>
        <p:blipFill rotWithShape="1">
          <a:blip r:embed="rId3">
            <a:alphaModFix/>
          </a:blip>
          <a:srcRect/>
          <a:stretch/>
        </p:blipFill>
        <p:spPr>
          <a:xfrm>
            <a:off x="5478197" y="1831287"/>
            <a:ext cx="3522961" cy="8574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98" name="Google Shape;98;p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dirty="0"/>
              <a:t>How can we use narrative nonfiction to obtain a college acceptance letter?</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Learning Objectives</a:t>
            </a:r>
            <a:endParaRPr dirty="0"/>
          </a:p>
        </p:txBody>
      </p:sp>
      <p:sp>
        <p:nvSpPr>
          <p:cNvPr id="104" name="Google Shape;104;p4"/>
          <p:cNvSpPr txBox="1">
            <a:spLocks noGrp="1"/>
          </p:cNvSpPr>
          <p:nvPr>
            <p:ph type="body" idx="1"/>
          </p:nvPr>
        </p:nvSpPr>
        <p:spPr>
          <a:xfrm>
            <a:off x="530352" y="2028497"/>
            <a:ext cx="7772400" cy="1982029"/>
          </a:xfrm>
          <a:prstGeom prst="rect">
            <a:avLst/>
          </a:prstGeom>
          <a:noFill/>
          <a:ln>
            <a:noFill/>
          </a:ln>
        </p:spPr>
        <p:txBody>
          <a:bodyPr spcFirstLastPara="1" wrap="square" lIns="45700" tIns="45700" rIns="45700" bIns="45700" anchor="t" anchorCtr="0">
            <a:normAutofit/>
          </a:bodyPr>
          <a:lstStyle/>
          <a:p>
            <a:pPr marL="398462" lvl="0" indent="-342900" algn="l" rtl="0">
              <a:lnSpc>
                <a:spcPct val="100000"/>
              </a:lnSpc>
              <a:spcBef>
                <a:spcPts val="0"/>
              </a:spcBef>
              <a:spcAft>
                <a:spcPts val="0"/>
              </a:spcAft>
              <a:buClr>
                <a:schemeClr val="lt1"/>
              </a:buClr>
              <a:buSzPts val="2600"/>
              <a:buFont typeface="Arial"/>
              <a:buChar char="•"/>
            </a:pPr>
            <a:r>
              <a:rPr lang="en-US" dirty="0"/>
              <a:t>Identify how a narrative can </a:t>
            </a:r>
            <a:r>
              <a:rPr lang="en-US"/>
              <a:t>highlight particular character </a:t>
            </a:r>
            <a:r>
              <a:rPr lang="en-US" dirty="0"/>
              <a:t>traits of an individual character.</a:t>
            </a:r>
            <a:endParaRPr dirty="0"/>
          </a:p>
          <a:p>
            <a:pPr marL="398463" lvl="0" indent="-342900" algn="l" rtl="0">
              <a:lnSpc>
                <a:spcPct val="100000"/>
              </a:lnSpc>
              <a:spcBef>
                <a:spcPts val="520"/>
              </a:spcBef>
              <a:spcAft>
                <a:spcPts val="0"/>
              </a:spcAft>
              <a:buClr>
                <a:schemeClr val="lt1"/>
              </a:buClr>
              <a:buSzPts val="2600"/>
              <a:buFont typeface="Arial"/>
              <a:buChar char="•"/>
            </a:pPr>
            <a:r>
              <a:rPr lang="en-US" dirty="0"/>
              <a:t>Write a brief narrative that showcases their character traits effectively in a college application essay.</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28185d85bda_0_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Joey Writes a Letter of Recommendation</a:t>
            </a:r>
            <a:endParaRPr/>
          </a:p>
        </p:txBody>
      </p:sp>
      <p:pic>
        <p:nvPicPr>
          <p:cNvPr id="110" name="Google Shape;110;g28185d85bda_0_5" title="F.R.I.E.N.D.S - Joey writes a letter of recomendation"/>
          <p:cNvPicPr preferRelativeResize="0"/>
          <p:nvPr/>
        </p:nvPicPr>
        <p:blipFill rotWithShape="1">
          <a:blip r:embed="rId3">
            <a:alphaModFix/>
          </a:blip>
          <a:srcRect/>
          <a:stretch/>
        </p:blipFill>
        <p:spPr>
          <a:xfrm>
            <a:off x="1971763" y="1348082"/>
            <a:ext cx="5200474" cy="293801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1"/>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28348a24a3b_0_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b="0" i="0" u="none" strike="noStrike" dirty="0">
                <a:solidFill>
                  <a:srgbClr val="000000"/>
                </a:solidFill>
                <a:latin typeface="Calibri"/>
                <a:ea typeface="Calibri"/>
                <a:cs typeface="Calibri"/>
                <a:sym typeface="Calibri"/>
              </a:rPr>
              <a:t>What $10  words would you use in your essay that your classmates might not know, or could help everyone out? </a:t>
            </a:r>
            <a:endParaRPr dirty="0"/>
          </a:p>
          <a:p>
            <a:pPr marL="0" lvl="0" indent="0" algn="l" rtl="0">
              <a:lnSpc>
                <a:spcPct val="100000"/>
              </a:lnSpc>
              <a:spcBef>
                <a:spcPts val="520"/>
              </a:spcBef>
              <a:spcAft>
                <a:spcPts val="0"/>
              </a:spcAft>
              <a:buSzPts val="2600"/>
              <a:buNone/>
            </a:pPr>
            <a:r>
              <a:rPr lang="en-US" sz="2600" b="1" dirty="0" err="1">
                <a:solidFill>
                  <a:schemeClr val="accent4"/>
                </a:solidFill>
              </a:rPr>
              <a:t>Menti.com</a:t>
            </a:r>
            <a:r>
              <a:rPr lang="en-US" sz="2600" b="1" dirty="0">
                <a:solidFill>
                  <a:schemeClr val="accent4"/>
                </a:solidFill>
              </a:rPr>
              <a:t> </a:t>
            </a:r>
            <a:r>
              <a:rPr lang="en-US" sz="2600" dirty="0">
                <a:solidFill>
                  <a:schemeClr val="dk1"/>
                </a:solidFill>
              </a:rPr>
              <a:t>Code: [insert 8-digit join code here]</a:t>
            </a:r>
            <a:endParaRPr sz="2600" dirty="0">
              <a:solidFill>
                <a:schemeClr val="dk1"/>
              </a:solidFill>
            </a:endParaRPr>
          </a:p>
          <a:p>
            <a:pPr marL="0" lvl="0" indent="0" algn="l" rtl="0">
              <a:lnSpc>
                <a:spcPct val="100000"/>
              </a:lnSpc>
              <a:spcBef>
                <a:spcPts val="520"/>
              </a:spcBef>
              <a:spcAft>
                <a:spcPts val="0"/>
              </a:spcAft>
              <a:buSzPts val="2600"/>
              <a:buNone/>
            </a:pPr>
            <a:endParaRPr dirty="0">
              <a:latin typeface="Calibri"/>
              <a:ea typeface="Calibri"/>
              <a:cs typeface="Calibri"/>
              <a:sym typeface="Calibri"/>
            </a:endParaRPr>
          </a:p>
        </p:txBody>
      </p:sp>
      <p:sp>
        <p:nvSpPr>
          <p:cNvPr id="116" name="Google Shape;116;g28348a24a3b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Word Dump</a:t>
            </a:r>
            <a:endParaRPr/>
          </a:p>
        </p:txBody>
      </p:sp>
      <p:sp>
        <p:nvSpPr>
          <p:cNvPr id="117" name="Google Shape;117;g28348a24a3b_0_0"/>
          <p:cNvSpPr txBox="1"/>
          <p:nvPr/>
        </p:nvSpPr>
        <p:spPr>
          <a:xfrm>
            <a:off x="3230231" y="2961364"/>
            <a:ext cx="1755236" cy="86173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2400" b="0" i="0" u="none" strike="noStrike" cap="none" dirty="0">
                <a:solidFill>
                  <a:srgbClr val="000000"/>
                </a:solidFill>
                <a:latin typeface="Calibri"/>
                <a:ea typeface="Calibri"/>
                <a:cs typeface="Calibri"/>
                <a:sym typeface="Calibri"/>
              </a:rPr>
              <a:t>[</a:t>
            </a:r>
            <a:r>
              <a:rPr lang="en-US" sz="2600" b="0" i="0" u="none" strike="noStrike" cap="none" dirty="0">
                <a:solidFill>
                  <a:srgbClr val="000000"/>
                </a:solidFill>
                <a:latin typeface="Calibri"/>
                <a:ea typeface="Calibri"/>
                <a:cs typeface="Calibri"/>
                <a:sym typeface="Calibri"/>
              </a:rPr>
              <a:t>Insert</a:t>
            </a:r>
            <a:r>
              <a:rPr lang="en-US" sz="2400" b="0" i="0" u="none" strike="noStrike" cap="none" dirty="0">
                <a:solidFill>
                  <a:srgbClr val="000000"/>
                </a:solidFill>
                <a:latin typeface="Calibri"/>
                <a:ea typeface="Calibri"/>
                <a:cs typeface="Calibri"/>
                <a:sym typeface="Calibri"/>
              </a:rPr>
              <a:t> QR code here]</a:t>
            </a:r>
            <a:endParaRPr sz="24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a:spLocks noGrp="1"/>
          </p:cNvSpPr>
          <p:nvPr>
            <p:ph type="body" idx="1"/>
          </p:nvPr>
        </p:nvSpPr>
        <p:spPr>
          <a:xfrm>
            <a:off x="457200" y="1309352"/>
            <a:ext cx="6213894" cy="3434100"/>
          </a:xfrm>
          <a:prstGeom prst="rect">
            <a:avLst/>
          </a:prstGeom>
          <a:noFill/>
          <a:ln>
            <a:noFill/>
          </a:ln>
        </p:spPr>
        <p:txBody>
          <a:bodyPr spcFirstLastPara="1" wrap="square" lIns="91425" tIns="45700" rIns="91425" bIns="45700" anchor="t" anchorCtr="0">
            <a:normAutofit/>
          </a:bodyPr>
          <a:lstStyle/>
          <a:p>
            <a:pPr marL="514350" lvl="0" indent="-514350" algn="l" rtl="0">
              <a:lnSpc>
                <a:spcPct val="100000"/>
              </a:lnSpc>
              <a:spcBef>
                <a:spcPts val="520"/>
              </a:spcBef>
              <a:spcAft>
                <a:spcPts val="0"/>
              </a:spcAft>
              <a:buSzPts val="2600"/>
              <a:buFont typeface="Arial"/>
              <a:buAutoNum type="arabicPeriod"/>
            </a:pPr>
            <a:r>
              <a:rPr lang="en-US" b="1">
                <a:latin typeface="Calibri"/>
                <a:ea typeface="Calibri"/>
                <a:cs typeface="Calibri"/>
                <a:sym typeface="Calibri"/>
              </a:rPr>
              <a:t>Circle</a:t>
            </a:r>
            <a:r>
              <a:rPr lang="en-US">
                <a:latin typeface="Calibri"/>
                <a:ea typeface="Calibri"/>
                <a:cs typeface="Calibri"/>
                <a:sym typeface="Calibri"/>
              </a:rPr>
              <a:t> any new vocabulary (or words that are used in a way that make them new for the given context) as you </a:t>
            </a:r>
            <a:r>
              <a:rPr lang="en-US" b="1">
                <a:latin typeface="Calibri"/>
                <a:ea typeface="Calibri"/>
                <a:cs typeface="Calibri"/>
                <a:sym typeface="Calibri"/>
              </a:rPr>
              <a:t>read</a:t>
            </a:r>
            <a:r>
              <a:rPr lang="en-US">
                <a:latin typeface="Calibri"/>
                <a:ea typeface="Calibri"/>
                <a:cs typeface="Calibri"/>
                <a:sym typeface="Calibri"/>
              </a:rPr>
              <a:t>/listen. </a:t>
            </a:r>
            <a:endParaRPr/>
          </a:p>
          <a:p>
            <a:pPr marL="514350" lvl="0" indent="-514350" algn="l" rtl="0">
              <a:lnSpc>
                <a:spcPct val="100000"/>
              </a:lnSpc>
              <a:spcBef>
                <a:spcPts val="520"/>
              </a:spcBef>
              <a:spcAft>
                <a:spcPts val="0"/>
              </a:spcAft>
              <a:buSzPts val="2600"/>
              <a:buFont typeface="Arial"/>
              <a:buAutoNum type="arabicPeriod"/>
            </a:pPr>
            <a:r>
              <a:rPr lang="en-US">
                <a:latin typeface="Calibri"/>
                <a:ea typeface="Calibri"/>
                <a:cs typeface="Calibri"/>
                <a:sym typeface="Calibri"/>
              </a:rPr>
              <a:t>After you have finished, in the margins, write the definitions of the words you have circled. Pay special attention to usage! The definition should match the context. </a:t>
            </a:r>
            <a:endParaRPr/>
          </a:p>
          <a:p>
            <a:pPr marL="0" lvl="0" indent="0" algn="l" rtl="0">
              <a:lnSpc>
                <a:spcPct val="100000"/>
              </a:lnSpc>
              <a:spcBef>
                <a:spcPts val="520"/>
              </a:spcBef>
              <a:spcAft>
                <a:spcPts val="0"/>
              </a:spcAft>
              <a:buSzPts val="2600"/>
              <a:buNone/>
            </a:pPr>
            <a:endParaRPr>
              <a:latin typeface="Calibri"/>
              <a:ea typeface="Calibri"/>
              <a:cs typeface="Calibri"/>
              <a:sym typeface="Calibri"/>
            </a:endParaRPr>
          </a:p>
        </p:txBody>
      </p:sp>
      <p:sp>
        <p:nvSpPr>
          <p:cNvPr id="123" name="Google Shape;123;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C.R.U.S.H. and Smush</a:t>
            </a:r>
            <a:endParaRPr dirty="0"/>
          </a:p>
        </p:txBody>
      </p:sp>
      <p:pic>
        <p:nvPicPr>
          <p:cNvPr id="124" name="Google Shape;124;p6" descr="A red and white can&#10;&#10;Description automatically generated"/>
          <p:cNvPicPr preferRelativeResize="0"/>
          <p:nvPr/>
        </p:nvPicPr>
        <p:blipFill rotWithShape="1">
          <a:blip r:embed="rId3">
            <a:alphaModFix/>
          </a:blip>
          <a:srcRect/>
          <a:stretch/>
        </p:blipFill>
        <p:spPr>
          <a:xfrm>
            <a:off x="6757412" y="974740"/>
            <a:ext cx="1929388" cy="141122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
          <p:cNvSpPr txBox="1">
            <a:spLocks noGrp="1"/>
          </p:cNvSpPr>
          <p:nvPr>
            <p:ph type="body" idx="1"/>
          </p:nvPr>
        </p:nvSpPr>
        <p:spPr>
          <a:xfrm>
            <a:off x="457200" y="1309352"/>
            <a:ext cx="6213894" cy="34341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0000"/>
              </a:lnSpc>
              <a:spcBef>
                <a:spcPts val="520"/>
              </a:spcBef>
              <a:spcAft>
                <a:spcPts val="0"/>
              </a:spcAft>
              <a:buSzPts val="2600"/>
              <a:buNone/>
            </a:pPr>
            <a:r>
              <a:rPr lang="en-US">
                <a:latin typeface="Calibri"/>
                <a:ea typeface="Calibri"/>
                <a:cs typeface="Calibri"/>
                <a:sym typeface="Calibri"/>
              </a:rPr>
              <a:t>Re-read the passage. </a:t>
            </a:r>
            <a:endParaRPr/>
          </a:p>
          <a:p>
            <a:pPr marL="514350" lvl="0" indent="-514350" algn="l" rtl="0">
              <a:lnSpc>
                <a:spcPct val="100000"/>
              </a:lnSpc>
              <a:spcBef>
                <a:spcPts val="520"/>
              </a:spcBef>
              <a:spcAft>
                <a:spcPts val="0"/>
              </a:spcAft>
              <a:buSzPts val="2600"/>
              <a:buFont typeface="Arial"/>
              <a:buAutoNum type="arabicPeriod" startAt="3"/>
            </a:pPr>
            <a:r>
              <a:rPr lang="en-US" b="1">
                <a:latin typeface="Calibri"/>
                <a:ea typeface="Calibri"/>
                <a:cs typeface="Calibri"/>
                <a:sym typeface="Calibri"/>
              </a:rPr>
              <a:t>Underline</a:t>
            </a:r>
            <a:r>
              <a:rPr lang="en-US">
                <a:latin typeface="Calibri"/>
                <a:ea typeface="Calibri"/>
                <a:cs typeface="Calibri"/>
                <a:sym typeface="Calibri"/>
              </a:rPr>
              <a:t> the names of the characters Scout encounters or interacts with.</a:t>
            </a:r>
            <a:endParaRPr/>
          </a:p>
          <a:p>
            <a:pPr marL="514350" lvl="0" indent="-514350" algn="l" rtl="0">
              <a:lnSpc>
                <a:spcPct val="100000"/>
              </a:lnSpc>
              <a:spcBef>
                <a:spcPts val="520"/>
              </a:spcBef>
              <a:spcAft>
                <a:spcPts val="0"/>
              </a:spcAft>
              <a:buSzPts val="2600"/>
              <a:buFont typeface="Arial"/>
              <a:buAutoNum type="arabicPeriod" startAt="3"/>
            </a:pPr>
            <a:r>
              <a:rPr lang="en-US" b="1">
                <a:latin typeface="Calibri"/>
                <a:ea typeface="Calibri"/>
                <a:cs typeface="Calibri"/>
                <a:sym typeface="Calibri"/>
              </a:rPr>
              <a:t>Star</a:t>
            </a:r>
            <a:r>
              <a:rPr lang="en-US">
                <a:latin typeface="Calibri"/>
                <a:ea typeface="Calibri"/>
                <a:cs typeface="Calibri"/>
                <a:sym typeface="Calibri"/>
              </a:rPr>
              <a:t> the points in the passage where each “encounter” begins. </a:t>
            </a:r>
            <a:endParaRPr/>
          </a:p>
          <a:p>
            <a:pPr marL="514350" lvl="0" indent="-514350" algn="l" rtl="0">
              <a:lnSpc>
                <a:spcPct val="100000"/>
              </a:lnSpc>
              <a:spcBef>
                <a:spcPts val="520"/>
              </a:spcBef>
              <a:spcAft>
                <a:spcPts val="0"/>
              </a:spcAft>
              <a:buSzPts val="2600"/>
              <a:buFont typeface="Arial"/>
              <a:buAutoNum type="arabicPeriod" startAt="3"/>
            </a:pPr>
            <a:r>
              <a:rPr lang="en-US" b="1">
                <a:latin typeface="Calibri"/>
                <a:ea typeface="Calibri"/>
                <a:cs typeface="Calibri"/>
                <a:sym typeface="Calibri"/>
              </a:rPr>
              <a:t>Highlight</a:t>
            </a:r>
            <a:r>
              <a:rPr lang="en-US">
                <a:latin typeface="Calibri"/>
                <a:ea typeface="Calibri"/>
                <a:cs typeface="Calibri"/>
                <a:sym typeface="Calibri"/>
              </a:rPr>
              <a:t> words/phrases that reveal the lesson(s) Scout has learned from each encounter. </a:t>
            </a:r>
            <a:endParaRPr>
              <a:latin typeface="Calibri"/>
              <a:ea typeface="Calibri"/>
              <a:cs typeface="Calibri"/>
              <a:sym typeface="Calibri"/>
            </a:endParaRPr>
          </a:p>
        </p:txBody>
      </p:sp>
      <p:sp>
        <p:nvSpPr>
          <p:cNvPr id="130" name="Google Shape;130;p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C.R.U.S.H. and Smush</a:t>
            </a:r>
            <a:endParaRPr dirty="0"/>
          </a:p>
        </p:txBody>
      </p:sp>
      <p:pic>
        <p:nvPicPr>
          <p:cNvPr id="131" name="Google Shape;131;p7" descr="A red and white can&#10;&#10;Description automatically generated"/>
          <p:cNvPicPr preferRelativeResize="0"/>
          <p:nvPr/>
        </p:nvPicPr>
        <p:blipFill rotWithShape="1">
          <a:blip r:embed="rId3">
            <a:alphaModFix/>
          </a:blip>
          <a:srcRect/>
          <a:stretch/>
        </p:blipFill>
        <p:spPr>
          <a:xfrm>
            <a:off x="6757412" y="974740"/>
            <a:ext cx="1929388" cy="141122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txBox="1">
            <a:spLocks noGrp="1"/>
          </p:cNvSpPr>
          <p:nvPr>
            <p:ph type="body" idx="1"/>
          </p:nvPr>
        </p:nvSpPr>
        <p:spPr>
          <a:xfrm>
            <a:off x="457199" y="1309352"/>
            <a:ext cx="8229599"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a:latin typeface="Calibri"/>
                <a:ea typeface="Calibri"/>
                <a:cs typeface="Calibri"/>
                <a:sym typeface="Calibri"/>
              </a:rPr>
              <a:t>Now, write a 100-word </a:t>
            </a:r>
            <a:r>
              <a:rPr lang="en-US" b="1">
                <a:latin typeface="Calibri"/>
                <a:ea typeface="Calibri"/>
                <a:cs typeface="Calibri"/>
                <a:sym typeface="Calibri"/>
              </a:rPr>
              <a:t>summary</a:t>
            </a:r>
            <a:r>
              <a:rPr lang="en-US">
                <a:latin typeface="Calibri"/>
                <a:ea typeface="Calibri"/>
                <a:cs typeface="Calibri"/>
                <a:sym typeface="Calibri"/>
              </a:rPr>
              <a:t> of the passage, focusing on what is revealed about Scout’s character traits from the passage. </a:t>
            </a:r>
            <a:endParaRPr>
              <a:latin typeface="Calibri"/>
              <a:ea typeface="Calibri"/>
              <a:cs typeface="Calibri"/>
              <a:sym typeface="Calibri"/>
            </a:endParaRPr>
          </a:p>
        </p:txBody>
      </p:sp>
      <p:sp>
        <p:nvSpPr>
          <p:cNvPr id="137" name="Google Shape;137;p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C.R.U.S.H. and Smush</a:t>
            </a:r>
            <a:endParaRPr dirty="0"/>
          </a:p>
        </p:txBody>
      </p:sp>
      <p:pic>
        <p:nvPicPr>
          <p:cNvPr id="138" name="Google Shape;138;p8" title="K20 Center 5 minute timer">
            <a:hlinkClick r:id="rId3"/>
          </p:cNvPr>
          <p:cNvPicPr preferRelativeResize="0"/>
          <p:nvPr/>
        </p:nvPicPr>
        <p:blipFill rotWithShape="1">
          <a:blip r:embed="rId4">
            <a:alphaModFix/>
          </a:blip>
          <a:srcRect/>
          <a:stretch/>
        </p:blipFill>
        <p:spPr>
          <a:xfrm>
            <a:off x="2556747" y="2466412"/>
            <a:ext cx="4030502" cy="227704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1514</Words>
  <Application>Microsoft Macintosh PowerPoint</Application>
  <PresentationFormat>On-screen Show (16:9)</PresentationFormat>
  <Paragraphs>83</Paragraphs>
  <Slides>23</Slides>
  <Notes>23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Noto Sans Symbols</vt:lpstr>
      <vt:lpstr>Open Sans</vt:lpstr>
      <vt:lpstr>LEARN theme</vt:lpstr>
      <vt:lpstr>LEARN theme</vt:lpstr>
      <vt:lpstr>PowerPoint Presentation</vt:lpstr>
      <vt:lpstr>Identifying Character Traits for College Application Essays</vt:lpstr>
      <vt:lpstr>Essential Question</vt:lpstr>
      <vt:lpstr>Learning Objectives</vt:lpstr>
      <vt:lpstr>Joey Writes a Letter of Recommendation</vt:lpstr>
      <vt:lpstr>Word Dump</vt:lpstr>
      <vt:lpstr>C.R.U.S.H. and Smush</vt:lpstr>
      <vt:lpstr>C.R.U.S.H. and Smush</vt:lpstr>
      <vt:lpstr>C.R.U.S.H. and Smush</vt:lpstr>
      <vt:lpstr>C.R.U.S.H. and Smush</vt:lpstr>
      <vt:lpstr>C.R.U.S.H. and Smush</vt:lpstr>
      <vt:lpstr>Elbow Partners</vt:lpstr>
      <vt:lpstr>Anchor Chart</vt:lpstr>
      <vt:lpstr>Video Links</vt:lpstr>
      <vt:lpstr>Gallery Walk</vt:lpstr>
      <vt:lpstr>Essay Rubric</vt:lpstr>
      <vt:lpstr>One Rubric to Rule Them All</vt:lpstr>
      <vt:lpstr>Teacher Rubric</vt:lpstr>
      <vt:lpstr>Scoring Example Essays</vt:lpstr>
      <vt:lpstr>A Note on Writing Drafts</vt:lpstr>
      <vt:lpstr>Draft Your Essay</vt:lpstr>
      <vt:lpstr>Peer Review</vt:lpstr>
      <vt:lpstr>Six-Word Memoir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Application Essays</dc:title>
  <dc:subject/>
  <dc:creator>K20 Center</dc:creator>
  <cp:keywords/>
  <dc:description/>
  <cp:lastModifiedBy>Moharram, Jehanne</cp:lastModifiedBy>
  <cp:revision>1</cp:revision>
  <cp:lastPrinted>2024-10-02T17:44:19Z</cp:lastPrinted>
  <dcterms:created xsi:type="dcterms:W3CDTF">2024-06-04T16:36:21Z</dcterms:created>
  <dcterms:modified xsi:type="dcterms:W3CDTF">2024-10-04T16:58:14Z</dcterms:modified>
  <cp:category/>
</cp:coreProperties>
</file>