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g631EHngm61uyIVF9XNjtWA/2p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E3C06C8-1D50-451D-B38E-0CD4B4202D42}">
  <a:tblStyle styleId="{3E3C06C8-1D50-451D-B38E-0CD4B4202D42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1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71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8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6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3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7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7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7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4ebeaef2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4ebeaef2e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4ebeaef2e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4ebeaef2e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4ebeaef2e1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4ebeaef2e1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4ebeaef2e1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4ebeaef2e1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4ebeaef2e1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4ebeaef2e1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Collective brain dump.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https://learn.k20center.ou.edu/strategy/111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4ebeaef2e1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4ebeaef2e1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Stand up, sit down.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https://learn.k20center.ou.edu/strategy/1771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4ebeaef2e1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34ebeaef2e1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Why-lighting.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https://learn.k20center.ou.edu/strategy/128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4ebeaef2e1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4ebeaef2e1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Claim, evidence, reasoning (CER).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https://learn.k20center.ou.edu/strategy/156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4f0d703f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4f0d703f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4ebeaef2e1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4ebeaef2e1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Two-voice poems.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https://learn.k20center.ou.edu/strategy/133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4f0d703fc0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g34f0d703fc0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4ce9f5ccb9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100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Card sort.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https://learn.k20center.ou.edu/strategy/147</a:t>
            </a:r>
            <a:endParaRPr dirty="0"/>
          </a:p>
        </p:txBody>
      </p:sp>
      <p:sp>
        <p:nvSpPr>
          <p:cNvPr id="110" name="Google Shape;110;g34ce9f5ccb9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4cf997f17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4cf997f17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7clouds. (2023, October 24). Britney Spears - Everytime (lyrics). YouTube. [video] https://youtu.be/n5uE6XtVX4Q?feature=shared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/>
              <a:t>7clouds. (2023, Aug. 30). Justin Timberlake - Cry Me a River (lyrics). YouTube. [video] https://youtu.be/zpgMbWkTnPU?feature=shared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4cf997f17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1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Card Sort.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https://learn.k20center.ou.edu/strategy/147</a:t>
            </a:r>
            <a:endParaRPr/>
          </a:p>
        </p:txBody>
      </p:sp>
      <p:sp>
        <p:nvSpPr>
          <p:cNvPr id="128" name="Google Shape;128;g34cf997f17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4cb4cae5d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100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Card sort.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https://learn.k20center.ou.edu/strategy/147</a:t>
            </a:r>
            <a:endParaRPr dirty="0"/>
          </a:p>
        </p:txBody>
      </p:sp>
      <p:sp>
        <p:nvSpPr>
          <p:cNvPr id="135" name="Google Shape;135;g34cb4cae5d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4cb4cae5d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100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Card sort.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https://learn.k20center.ou.edu/strategy/147</a:t>
            </a:r>
            <a:endParaRPr dirty="0"/>
          </a:p>
        </p:txBody>
      </p:sp>
      <p:sp>
        <p:nvSpPr>
          <p:cNvPr id="143" name="Google Shape;143;g34cb4cae5d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5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5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5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6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7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18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19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0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0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4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4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4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5uE6XtVX4Q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jpg"/><Relationship Id="rId5" Type="http://schemas.openxmlformats.org/officeDocument/2006/relationships/hyperlink" Target="http://www.youtube.com/watch?v=zpgMbWkTnPU" TargetMode="Externa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4ebeaef2e1_0_0"/>
          <p:cNvSpPr txBox="1">
            <a:spLocks noGrp="1"/>
          </p:cNvSpPr>
          <p:nvPr>
            <p:ph type="body" idx="1"/>
          </p:nvPr>
        </p:nvSpPr>
        <p:spPr>
          <a:xfrm>
            <a:off x="469726" y="1309352"/>
            <a:ext cx="5968652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Use your handout to define and reflect on the following key phrases: 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Inference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Cancel Culture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Overshare</a:t>
            </a:r>
            <a:endParaRPr dirty="0"/>
          </a:p>
        </p:txBody>
      </p:sp>
      <p:sp>
        <p:nvSpPr>
          <p:cNvPr id="153" name="Google Shape;153;g34ebeaef2e1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Break Down of Break-Ups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4ebeaef2e1_0_13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dirty="0"/>
              <a:t>Definition</a:t>
            </a:r>
            <a:endParaRPr dirty="0"/>
          </a:p>
        </p:txBody>
      </p:sp>
      <p:sp>
        <p:nvSpPr>
          <p:cNvPr id="159" name="Google Shape;159;g34ebeaef2e1_0_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is Inference? </a:t>
            </a:r>
            <a:endParaRPr dirty="0"/>
          </a:p>
        </p:txBody>
      </p:sp>
      <p:sp>
        <p:nvSpPr>
          <p:cNvPr id="160" name="Google Shape;160;g34ebeaef2e1_0_13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rmAutofit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dirty="0"/>
              <a:t>Connections to Author Bias</a:t>
            </a:r>
            <a:endParaRPr dirty="0"/>
          </a:p>
        </p:txBody>
      </p:sp>
      <p:sp>
        <p:nvSpPr>
          <p:cNvPr id="161" name="Google Shape;161;g34ebeaef2e1_0_13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1566974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0" indent="0">
              <a:buNone/>
            </a:pPr>
            <a:r>
              <a:rPr lang="en-US" sz="2000" dirty="0"/>
              <a:t>Inference is the action of combining existing knowledge with new information to make an educated guess.  </a:t>
            </a:r>
            <a:endParaRPr sz="2000" dirty="0"/>
          </a:p>
        </p:txBody>
      </p:sp>
      <p:sp>
        <p:nvSpPr>
          <p:cNvPr id="162" name="Google Shape;162;g34ebeaef2e1_0_13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1632736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101600" lvl="0" indent="0" algn="l" rtl="0">
              <a:spcBef>
                <a:spcPts val="360"/>
              </a:spcBef>
              <a:spcAft>
                <a:spcPts val="0"/>
              </a:spcAft>
              <a:buSzPts val="2000"/>
              <a:buNone/>
            </a:pPr>
            <a:r>
              <a:rPr lang="en-US" sz="2000" dirty="0"/>
              <a:t>What is the relationship between an audiences’ inference and an author’s bias?</a:t>
            </a:r>
            <a:endParaRPr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4ebeaef2e1_0_3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dirty="0"/>
              <a:t>Definition</a:t>
            </a:r>
            <a:endParaRPr dirty="0"/>
          </a:p>
        </p:txBody>
      </p:sp>
      <p:sp>
        <p:nvSpPr>
          <p:cNvPr id="168" name="Google Shape;168;g34ebeaef2e1_0_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is Cancel Culture? </a:t>
            </a:r>
            <a:endParaRPr dirty="0"/>
          </a:p>
        </p:txBody>
      </p:sp>
      <p:sp>
        <p:nvSpPr>
          <p:cNvPr id="169" name="Google Shape;169;g34ebeaef2e1_0_3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rmAutofit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dirty="0"/>
              <a:t>Connections to Author Bias</a:t>
            </a:r>
            <a:endParaRPr dirty="0"/>
          </a:p>
        </p:txBody>
      </p:sp>
      <p:sp>
        <p:nvSpPr>
          <p:cNvPr id="170" name="Google Shape;170;g34ebeaef2e1_0_31"/>
          <p:cNvSpPr txBox="1">
            <a:spLocks noGrp="1"/>
          </p:cNvSpPr>
          <p:nvPr>
            <p:ph type="body" idx="3"/>
          </p:nvPr>
        </p:nvSpPr>
        <p:spPr>
          <a:xfrm>
            <a:off x="469813" y="1927788"/>
            <a:ext cx="4040100" cy="1889519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000" dirty="0"/>
              <a:t>Cancel Culture is the mass movement of withdrawing support from something deemed socially unacceptable.  It typically results in the boycott of a public figure.  </a:t>
            </a:r>
            <a:endParaRPr sz="2000" dirty="0"/>
          </a:p>
        </p:txBody>
      </p:sp>
      <p:sp>
        <p:nvSpPr>
          <p:cNvPr id="171" name="Google Shape;171;g34ebeaef2e1_0_3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1159878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101600" lvl="0" indent="0" algn="ctr" rtl="0">
              <a:spcBef>
                <a:spcPts val="360"/>
              </a:spcBef>
              <a:spcAft>
                <a:spcPts val="0"/>
              </a:spcAft>
              <a:buSzPts val="2000"/>
              <a:buNone/>
            </a:pPr>
            <a:r>
              <a:rPr lang="en-US" sz="2000" dirty="0"/>
              <a:t>How does cancel culture influence an author's bias in their writing? </a:t>
            </a:r>
            <a:endParaRPr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4ebeaef2e1_0_39"/>
          <p:cNvSpPr txBox="1">
            <a:spLocks noGrp="1"/>
          </p:cNvSpPr>
          <p:nvPr>
            <p:ph type="body" idx="1"/>
          </p:nvPr>
        </p:nvSpPr>
        <p:spPr>
          <a:xfrm>
            <a:off x="467799" y="1234861"/>
            <a:ext cx="4040100" cy="4944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dirty="0"/>
              <a:t>Definition</a:t>
            </a:r>
            <a:endParaRPr dirty="0"/>
          </a:p>
        </p:txBody>
      </p:sp>
      <p:sp>
        <p:nvSpPr>
          <p:cNvPr id="177" name="Google Shape;177;g34ebeaef2e1_0_3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is Oversharing? </a:t>
            </a:r>
            <a:endParaRPr dirty="0"/>
          </a:p>
        </p:txBody>
      </p:sp>
      <p:sp>
        <p:nvSpPr>
          <p:cNvPr id="178" name="Google Shape;178;g34ebeaef2e1_0_39"/>
          <p:cNvSpPr txBox="1">
            <a:spLocks noGrp="1"/>
          </p:cNvSpPr>
          <p:nvPr>
            <p:ph type="body" idx="2"/>
          </p:nvPr>
        </p:nvSpPr>
        <p:spPr>
          <a:xfrm>
            <a:off x="4652420" y="1234861"/>
            <a:ext cx="4041900" cy="4911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rmAutofit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dirty="0"/>
              <a:t>Connections to Author Bias</a:t>
            </a:r>
            <a:endParaRPr dirty="0"/>
          </a:p>
        </p:txBody>
      </p:sp>
      <p:sp>
        <p:nvSpPr>
          <p:cNvPr id="179" name="Google Shape;179;g34ebeaef2e1_0_39"/>
          <p:cNvSpPr txBox="1">
            <a:spLocks noGrp="1"/>
          </p:cNvSpPr>
          <p:nvPr>
            <p:ph type="body" idx="3"/>
          </p:nvPr>
        </p:nvSpPr>
        <p:spPr>
          <a:xfrm>
            <a:off x="457200" y="1796175"/>
            <a:ext cx="4040100" cy="2328020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000" dirty="0"/>
              <a:t>Oversharing is disclosing inappropriate (too many) details of one’s personal life in the wrong setting or to the wrong person. It may violate boundaries or have a negative impact on the other party in a relationship.  </a:t>
            </a:r>
            <a:endParaRPr sz="2000" dirty="0"/>
          </a:p>
        </p:txBody>
      </p:sp>
      <p:sp>
        <p:nvSpPr>
          <p:cNvPr id="180" name="Google Shape;180;g34ebeaef2e1_0_39"/>
          <p:cNvSpPr txBox="1">
            <a:spLocks noGrp="1"/>
          </p:cNvSpPr>
          <p:nvPr>
            <p:ph type="body" idx="4"/>
          </p:nvPr>
        </p:nvSpPr>
        <p:spPr>
          <a:xfrm>
            <a:off x="4590335" y="1796175"/>
            <a:ext cx="4040100" cy="812281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101600" lvl="0" indent="0" algn="ctr" rtl="0">
              <a:spcBef>
                <a:spcPts val="360"/>
              </a:spcBef>
              <a:spcAft>
                <a:spcPts val="0"/>
              </a:spcAft>
              <a:buSzPts val="2000"/>
              <a:buNone/>
            </a:pPr>
            <a:r>
              <a:rPr lang="en-US" sz="2000" dirty="0"/>
              <a:t>Why may an author overshare? </a:t>
            </a:r>
            <a:endParaRPr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4ebeaef2e1_0_4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490564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Brainstorm characteristics that make a song a “break-up” song. 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 dirty="0"/>
              <a:t>What’s usually the message? 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 dirty="0"/>
              <a:t>What kind of tone is used? 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-US" dirty="0"/>
              <a:t>What other popular imagery or other examples of figurative language may be used?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Write all of your ideas on a piece of paper or sticky note. 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6" name="Google Shape;186;g34ebeaef2e1_0_4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Collective Brain Dump</a:t>
            </a:r>
            <a:endParaRPr/>
          </a:p>
        </p:txBody>
      </p:sp>
      <p:pic>
        <p:nvPicPr>
          <p:cNvPr id="187" name="Google Shape;187;g34ebeaef2e1_0_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51917" y="203548"/>
            <a:ext cx="1494382" cy="119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4ebeaef2e1_0_5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211860" cy="291505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Have 1 person in your group </a:t>
            </a:r>
            <a:r>
              <a:rPr lang="en-US" dirty="0">
                <a:solidFill>
                  <a:srgbClr val="910D28"/>
                </a:solidFill>
              </a:rPr>
              <a:t>stand up</a:t>
            </a:r>
            <a:r>
              <a:rPr lang="en-US" dirty="0"/>
              <a:t>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Share just 1 characteristic that you and your partner wrote.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As you hear people say something from your list, cross it off.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Once you cross everything off your list, </a:t>
            </a:r>
            <a:r>
              <a:rPr lang="en-US" dirty="0">
                <a:solidFill>
                  <a:srgbClr val="910D28"/>
                </a:solidFill>
              </a:rPr>
              <a:t>sit down</a:t>
            </a:r>
            <a:r>
              <a:rPr lang="en-US" dirty="0"/>
              <a:t>. 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3" name="Google Shape;193;g34ebeaef2e1_0_5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Stand Up, Sit Down</a:t>
            </a:r>
            <a:endParaRPr dirty="0"/>
          </a:p>
        </p:txBody>
      </p:sp>
      <p:pic>
        <p:nvPicPr>
          <p:cNvPr id="194" name="Google Shape;194;g34ebeaef2e1_0_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99126" y="307247"/>
            <a:ext cx="1675356" cy="1577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4ebeaef2e1_0_61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6203515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Read and annotate </a:t>
            </a:r>
            <a:r>
              <a:rPr lang="en-US" u="sng" dirty="0"/>
              <a:t>both </a:t>
            </a:r>
            <a:r>
              <a:rPr lang="en-US" dirty="0"/>
              <a:t>songs.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Highlight examples of the characteristics you have brainstormed as a class.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Write in the margins </a:t>
            </a:r>
            <a:r>
              <a:rPr lang="en-US" i="1" dirty="0">
                <a:highlight>
                  <a:srgbClr val="F5E27C"/>
                </a:highlight>
              </a:rPr>
              <a:t>why </a:t>
            </a:r>
            <a:r>
              <a:rPr lang="en-US" dirty="0"/>
              <a:t>each example connects to one of the categories.</a:t>
            </a:r>
            <a:endParaRPr dirty="0"/>
          </a:p>
        </p:txBody>
      </p:sp>
      <p:sp>
        <p:nvSpPr>
          <p:cNvPr id="200" name="Google Shape;200;g34ebeaef2e1_0_6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Why-Lighting </a:t>
            </a:r>
            <a:endParaRPr dirty="0"/>
          </a:p>
        </p:txBody>
      </p:sp>
      <p:pic>
        <p:nvPicPr>
          <p:cNvPr id="201" name="Google Shape;201;g34ebeaef2e1_0_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1111" y="579329"/>
            <a:ext cx="2038611" cy="13371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4ebeaef2e1_0_71"/>
          <p:cNvSpPr txBox="1">
            <a:spLocks noGrp="1"/>
          </p:cNvSpPr>
          <p:nvPr>
            <p:ph type="body" idx="1"/>
          </p:nvPr>
        </p:nvSpPr>
        <p:spPr>
          <a:xfrm>
            <a:off x="457199" y="1221670"/>
            <a:ext cx="6892447" cy="343409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400" dirty="0"/>
              <a:t>Question: </a:t>
            </a: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400" i="1" dirty="0"/>
              <a:t>How are these songs a reaction/response break-up song?</a:t>
            </a:r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400" dirty="0"/>
              <a:t>Make a </a:t>
            </a:r>
            <a:r>
              <a:rPr lang="en-US" sz="2400" dirty="0">
                <a:solidFill>
                  <a:srgbClr val="910D28"/>
                </a:solidFill>
              </a:rPr>
              <a:t>CLAIM </a:t>
            </a:r>
            <a:r>
              <a:rPr lang="en-US" sz="2400" dirty="0"/>
              <a:t>by answering the question.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400" dirty="0"/>
              <a:t>Gather </a:t>
            </a:r>
            <a:r>
              <a:rPr lang="en-US" sz="2400" dirty="0">
                <a:solidFill>
                  <a:srgbClr val="910D28"/>
                </a:solidFill>
              </a:rPr>
              <a:t>EVIDENCE </a:t>
            </a:r>
            <a:r>
              <a:rPr lang="en-US" sz="2400" dirty="0"/>
              <a:t>in support of your claim. Use your Why-Lighting as a resource.</a:t>
            </a:r>
            <a:endParaRPr sz="2400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sz="2400" dirty="0"/>
              <a:t>Explain your </a:t>
            </a:r>
            <a:r>
              <a:rPr lang="en-US" sz="2400" dirty="0">
                <a:solidFill>
                  <a:srgbClr val="910D28"/>
                </a:solidFill>
              </a:rPr>
              <a:t>REASONING </a:t>
            </a:r>
            <a:r>
              <a:rPr lang="en-US" sz="2400" dirty="0"/>
              <a:t>by forming a conclusion based on your evidence.</a:t>
            </a:r>
            <a:endParaRPr sz="2400" dirty="0"/>
          </a:p>
        </p:txBody>
      </p:sp>
      <p:sp>
        <p:nvSpPr>
          <p:cNvPr id="207" name="Google Shape;207;g34ebeaef2e1_0_7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3494762" cy="85725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C-E-R</a:t>
            </a:r>
          </a:p>
        </p:txBody>
      </p:sp>
      <p:pic>
        <p:nvPicPr>
          <p:cNvPr id="208" name="Google Shape;208;g34ebeaef2e1_0_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02882" y="735872"/>
            <a:ext cx="1421704" cy="14655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34f0d703fc0_0_0"/>
          <p:cNvSpPr txBox="1">
            <a:spLocks noGrp="1"/>
          </p:cNvSpPr>
          <p:nvPr>
            <p:ph type="body" idx="1"/>
          </p:nvPr>
        </p:nvSpPr>
        <p:spPr>
          <a:xfrm>
            <a:off x="432148" y="1149645"/>
            <a:ext cx="6413326" cy="294949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What examples of oversharing did you see in the songs?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Do you think either artist was “cancelled?” Why or why not?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What would have to happen for an artist to get “cancelled?” </a:t>
            </a:r>
            <a:endParaRPr dirty="0"/>
          </a:p>
        </p:txBody>
      </p:sp>
      <p:sp>
        <p:nvSpPr>
          <p:cNvPr id="214" name="Google Shape;214;g34f0d703fc0_0_0"/>
          <p:cNvSpPr txBox="1">
            <a:spLocks noGrp="1"/>
          </p:cNvSpPr>
          <p:nvPr>
            <p:ph type="title"/>
          </p:nvPr>
        </p:nvSpPr>
        <p:spPr>
          <a:xfrm>
            <a:off x="510436" y="122488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Oversharing &amp; Cancel Culture 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4ebeaef2e1_0_81"/>
          <p:cNvSpPr/>
          <p:nvPr/>
        </p:nvSpPr>
        <p:spPr>
          <a:xfrm>
            <a:off x="698725" y="3677950"/>
            <a:ext cx="6628500" cy="1200000"/>
          </a:xfrm>
          <a:prstGeom prst="roundRect">
            <a:avLst>
              <a:gd name="adj" fmla="val 16667"/>
            </a:avLst>
          </a:prstGeom>
          <a:solidFill>
            <a:srgbClr val="BED7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g34ebeaef2e1_0_81"/>
          <p:cNvSpPr txBox="1">
            <a:spLocks noGrp="1"/>
          </p:cNvSpPr>
          <p:nvPr>
            <p:ph type="body" idx="1"/>
          </p:nvPr>
        </p:nvSpPr>
        <p:spPr>
          <a:xfrm>
            <a:off x="457200" y="1309351"/>
            <a:ext cx="8229600" cy="2223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Write a song that reflects both sides of a break-up.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Use the left side of the “Break Down of Break-Ups” handout for the “reaction” and the right side for the “response.”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Use the middle to reflect the thoughts/feelings you both feel. </a:t>
            </a:r>
            <a:endParaRPr dirty="0"/>
          </a:p>
        </p:txBody>
      </p:sp>
      <p:sp>
        <p:nvSpPr>
          <p:cNvPr id="221" name="Google Shape;221;g34ebeaef2e1_0_8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Two-Voice Poem </a:t>
            </a:r>
            <a:endParaRPr/>
          </a:p>
        </p:txBody>
      </p:sp>
      <p:pic>
        <p:nvPicPr>
          <p:cNvPr id="222" name="Google Shape;222;g34ebeaef2e1_0_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24386" y="335071"/>
            <a:ext cx="1597751" cy="1064713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34ebeaef2e1_0_81"/>
          <p:cNvSpPr txBox="1"/>
          <p:nvPr/>
        </p:nvSpPr>
        <p:spPr>
          <a:xfrm>
            <a:off x="623067" y="3677950"/>
            <a:ext cx="7158600" cy="1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Hint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Use the graphic organizer on the back of your “Break Down”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handout to brainstorm the break-up scenario. 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Bitter Break-Ups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Songwriters Use Inferences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34f0d703fc0_1_0"/>
          <p:cNvSpPr txBox="1">
            <a:spLocks noGrp="1"/>
          </p:cNvSpPr>
          <p:nvPr>
            <p:ph type="title"/>
          </p:nvPr>
        </p:nvSpPr>
        <p:spPr>
          <a:xfrm>
            <a:off x="648221" y="730851"/>
            <a:ext cx="7772400" cy="30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sz="4600" dirty="0"/>
              <a:t>Does being an artist provide a shield from cancel culture or provide a “free pass” to overshare?</a:t>
            </a:r>
            <a:endParaRPr sz="4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499037" y="69632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0" y="2028501"/>
            <a:ext cx="7772400" cy="16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lnSpcReduction="10000"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How does bias influence an author's perspective and are our inferences impacted by our own bias? 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Does being an artist provide a shield from cancel culture or provide a “free pass” to overshare?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99245" y="602377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11561" y="1868793"/>
            <a:ext cx="7772400" cy="19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10000"/>
          </a:bodyPr>
          <a:lstStyle/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Recognize the choices an author makes in promoting a stance or opinion. 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Make connections between two authors’ work and formulate their own thoughts on the effectiveness of an author’s argument. </a:t>
            </a:r>
            <a:endParaRPr dirty="0"/>
          </a:p>
          <a:p>
            <a:pPr marL="398463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4ce9f5ccb9_1_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Card Sort </a:t>
            </a:r>
            <a:endParaRPr/>
          </a:p>
        </p:txBody>
      </p:sp>
      <p:pic>
        <p:nvPicPr>
          <p:cNvPr id="113" name="Google Shape;113;g34ce9f5ccb9_1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7792" y="875890"/>
            <a:ext cx="1841325" cy="1562622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g34ce9f5ccb9_1_1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071992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Use “Reaction / Response” and “Generic” as your headings.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Determine which songs fall under which category. 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4cf997f17e_0_0"/>
          <p:cNvSpPr/>
          <p:nvPr/>
        </p:nvSpPr>
        <p:spPr>
          <a:xfrm>
            <a:off x="1513450" y="3952375"/>
            <a:ext cx="5932500" cy="901800"/>
          </a:xfrm>
          <a:prstGeom prst="roundRect">
            <a:avLst>
              <a:gd name="adj" fmla="val 16667"/>
            </a:avLst>
          </a:prstGeom>
          <a:solidFill>
            <a:srgbClr val="BED7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g34cf997f17e_0_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000"/>
              <a:t>“Cry Me A River” - Justin Timberlake</a:t>
            </a:r>
            <a:endParaRPr sz="2000"/>
          </a:p>
        </p:txBody>
      </p:sp>
      <p:sp>
        <p:nvSpPr>
          <p:cNvPr id="121" name="Google Shape;121;g34cf997f17e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Card Sort | Model </a:t>
            </a:r>
            <a:endParaRPr/>
          </a:p>
        </p:txBody>
      </p:sp>
      <p:sp>
        <p:nvSpPr>
          <p:cNvPr id="122" name="Google Shape;122;g34cf997f17e_0_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rmAutofit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000"/>
              <a:t>“Everytime” - Britney Spears</a:t>
            </a:r>
            <a:endParaRPr sz="2000"/>
          </a:p>
        </p:txBody>
      </p:sp>
      <p:sp>
        <p:nvSpPr>
          <p:cNvPr id="123" name="Google Shape;123;g34cf997f17e_0_0"/>
          <p:cNvSpPr txBox="1">
            <a:spLocks noGrp="1"/>
          </p:cNvSpPr>
          <p:nvPr>
            <p:ph type="body" idx="4"/>
          </p:nvPr>
        </p:nvSpPr>
        <p:spPr>
          <a:xfrm>
            <a:off x="1568825" y="4015375"/>
            <a:ext cx="5932500" cy="992100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/>
              <a:t>Do you think the songs are about the other person? Why? </a:t>
            </a:r>
            <a:endParaRPr sz="2400"/>
          </a:p>
        </p:txBody>
      </p:sp>
      <p:pic>
        <p:nvPicPr>
          <p:cNvPr id="124" name="Google Shape;124;g34cf997f17e_0_0" descr="🎵 Follow the official 7clouds playlist on Spotify : http://spoti.fi/2SJsUcZ&#10;​🎧 Britney Spears - Everytime (Lyrics)&#10;⏬ Download / Stream: https://britneyspears.lnk.to/listenYD&#10;🔔 Turn on notifications to stay updated with new uploads!&#10;&#10;❤️ Follow our Spotify playlists: http://bit.ly/7cloudsSpotify&#10;&#10;👉 Britney Spears &#10;https://BritneySpears.lnk.to/followFI&#10;https://BritneySpears.lnk.to/followII&#10;https://BritneySpears.lnk.to/followTI&#10;https://BritneySpears.lnk.to/followYx&#10;&#10;☁️ 7clouds:&#10;https://open.spotify.com/user/7cloudsmusic&#10;https://soundcloud.com/7cloudsmusic&#10;https://audiomack.com/7cloudsmusic&#10;https://facebook.com/7cloudsofficial&#10;https://discord.com/invite/d5Arh8Y&#10;https://twitter.com/7cloudsmusic&#10;https://instagram.com/7clouds&#10;https://tiktok.com/@7clouds&#10;https://7clouds.org&#10;&#10;.........&#10;🎤 Lyrics: Britney Spears - Everytime &#10;&#10;[Verse 1]&#10;Notice me, take my hand&#10;Why are we strangers&#10;When our love is strong?&#10;Why carry on without me?&#10;&#10;[Chorus]&#10;Every time I try to fly, I fall&#10;Without my wings, I feel so small&#10;I guess I need you, baby&#10;And every time I see you in my dreams&#10;I see your face, it's haunting me&#10;I guess I need you, baby&#10;&#10;[Verse 2]&#10;I make believe that you are here&#10;It's the only way I see clear&#10;What have I done?&#10;You seem to move on easy&#10;&#10;[Chorus]&#10;And every time I try to fly, I fall&#10;Without my wings, I feel so small&#10;I guess I need you, baby&#10;And every time I see you in my dreams&#10;I see your face, you're haunting me&#10;I guess I need you, baby&#10;&#10;[Bridge]&#10;I may have made it rain&#10;Please forgive me&#10;My weakness caused you pain&#10;And this song's my sorry&#10;At night, I pray&#10;That soon your face will fade away&#10;&#10;[Chorus]&#10;And every time I try to fly, I fall&#10;Without my wings, I feel so small&#10;I guess I need you, baby&#10;And every time I see you in my dreams&#10;I see your face, you're haunting me&#10;I guess I need you, baby&#10;&#10;.........&#10;📷 Wallpaper: https://unsplash.com/&#10;.........&#10;📧 Contact / Demo Submissions: contact@7clouds.org&#10;.........&#10;💌 Demos / Music Submissions: https://7clouds.portal.district.biz&#10;.........&#10;📝 Licensing / Sync Requests for 7clouds Releases: licensing@7clouds.org&#10;.........&#10;&#10;#britneyspears #everytime #lyrics #7clouds" title="Britney Spears - Everytime (Lyrics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6100" y="1974750"/>
            <a:ext cx="3048000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34cf997f17e_0_0" descr="🎵 Follow the official 7clouds playlist on Spotify : http://spoti.fi/2SJsUcZ&#10;​🎧 Justin Timberlake - Cry Me a River (Lyrics)&#10;⏬ Download / Stream: https://JustinTimberlake.lnk.to/listenYD&#10;🔔 Turn on notifications to stay updated with new uploads!&#10;&#10;❤️ Follow our Spotify playlists: http://bit.ly/7cloudsSpotify&#10;&#10;👉 Justin Timberlake&#10;https://JustinTimberlake.lnk.to/followFI&#10;https://JustinTimberlake.lnk.to/followII&#10;https://JustinTimberlake.lnk.to/followTI&#10;https://JustinTimberlake.lnk.to/followWI&#10;https://JustinTimberlake.lnk.to/followSI&#10;&#10;☁️ 7clouds:&#10;https://open.spotify.com/user/7cloudsmusic&#10;https://soundcloud.com/7cloudsmusic&#10;https://audiomack.com/7cloudsmusic&#10;https://facebook.com/7cloudsofficial&#10;https://discord.com/invite/d5Arh8Y&#10;https://twitter.com/7cloudsmusic&#10;https://instagram.com/7clouds&#10;https://tiktok.com/@7clouds&#10;https://7clouds.org&#10;&#10;.........&#10;🎤 Lyrics: Justin Timberlake   Cry Me a River&#10;&#10;[Verse 1: Justin Timberlake]&#10;You were my sun, you were my earth&#10;But you didn't know all the ways I loved you, no&#10;So you took a chance and made other plans&#10;But I bet you didn't think that they would come crashing down, no&#10;&#10;[Pre-Chorus: Justin Timberlake]&#10;You don't have to say&#10;What you did&#10;I already know&#10;I found out from him&#10;Now there's just no chance&#10;With you and me&#10;There'll never be&#10;And don't it make you sad about it?&#10;&#10;[Chorus: Justin Timberlake]&#10;You told me you loved me, why did you leave me all alone?&#10;Now you tell me you need me when you call me on the phone&#10;Girl, I refuse, you must have me confused with some other guy&#10;The bridges were burned, now it's your turn to cry&#10;Cry me a river&#10;Cry me a river&#10;Cry me a river&#10;Cry me a river (Yeah, yeah)&#10;&#10;[Verse 2: Justin Timberlake]&#10;You know that they say that some things are better left unsaid&#10;And it wasn't like you only talked to him and you know it&#10;Don't act like you don't know it&#10;And all of these things people told me keep messin' with my head (Messin' with my head)&#10;Should've picked honesty, then you may not have blown it, yeah&#10;&#10;[Pre-Chorus: Justin Timberlake]&#10;You don't have to say (Don't have to say)&#10;What you did (What you did)&#10;I already know (I already know)&#10;I found out from him (Uh)&#10;Now there's just no chance (No chance)&#10;With you and me (You and me)&#10;There'll never be&#10;And don't it make you sad about it?&#10;&#10;[Chorus: Justin Timberlake]&#10;You told me you loved me, why did you leave me all alone? (All alone)&#10;Now you tell me you need me when you call me on the phone (When you call me on the phone)&#10;Girl, I refuse, you must have me confused with some other guy (Not like them, baby)&#10;The bridges were burned, now it's your turn (It's your turn) to cry (So)&#10;Cry me a river (Go on and just)&#10;Cry me a river (Go on and just)&#10;Cry me a river (Baby, go on and just)&#10;Cry me a river (Yeah, yeah)&#10;[Bridge: Timbaland &amp; Justin Timberlake]&#10;Oh (Oh, well)&#10;The damage is done, so I guess I'll be leavin' (Oh, oh, oh)&#10;Oh (Oh, well)&#10;The damage is done, so I guess I'll be leavin' (Oh, oh, oh)&#10;Oh (Oh, well)&#10;The damage is done, so I guess I'll be leavin' (Oh, oh, oh)&#10;Oh (Oh, well)&#10;The damage is done, so I guess I'll be l-l-l-l-leavin' (Oh, oh, oh)&#10;&#10;[Pre-Chorus: Justin Timberlake]&#10;You don't have to say (Don't have to say)&#10;What you did (What you did)&#10;I already know (I already know)&#10;I found out from him (Uh)&#10;Now there's just no chance (No chance)&#10;With you and me (You and me)&#10;There'll never be&#10;Don't it make you sad about it?&#10;&#10;[Chorus: Justin Timberlake]&#10;Cry me a river (Go on and just)&#10;Cry me a river (Baby, go on and just)&#10;Cry me a river (You can go on and just)&#10;Cry me a river (Yeah, yeah)&#10;Cry me a river (Baby, go on and just)&#10;Cry me a river (Go on and just)&#10;Cry me a river (Come on, baby, cry)&#10;Cry me a river (Don't wanna cry no more, yeah, yeah)&#10;[Outro: Justin Timberlake]&#10;Cry me a river&#10;Cry me a river&#10;Oh, cry me a river&#10;Oh, cry me a river&#10;Oh, cry me a river (Cry me, cry me)&#10;Oh, cry me a river (Cry me, cry me)&#10;Oh, cry me a river (Cry me, cry me)&#10;Oh, cry me a river (Cry me, cry me)&#10;Oh, cry me a river (Cry me, cry me)&#10;Oh, cry me a river (Cry me, cry me)&#10;Oh, cry me a river (Cry me, cry me)&#10;&#10;.........&#10;📷 Wallpaper: https://unsplash.com/&#10;.........&#10;📧 Contact / Demo Submissions: contact@7clouds.org&#10;.........&#10;💌 Demos / Music Submissions: https://7clouds.portal.district.biz&#10;.........&#10;📝 Licensing / Sync Requests for 7clouds Releases: licensing@7clouds.org&#10;.........&#10;&#10;#justintimberlake #crymeariver #lyrics #7clouds" title="Justin Timberlake - Cry Me a River (Lyrics)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38275" y="1974750"/>
            <a:ext cx="304800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4cf997f17e_0_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Card Sort </a:t>
            </a:r>
            <a:endParaRPr/>
          </a:p>
        </p:txBody>
      </p:sp>
      <p:pic>
        <p:nvPicPr>
          <p:cNvPr id="131" name="Google Shape;131;g34cf997f17e_0_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0110" y="1039660"/>
            <a:ext cx="2048005" cy="1684751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g34cf997f17e_0_1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721263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Use “Reaction / Response” and “Generic” as your headings.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Determine which songs fall under which category. 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4cb4cae5d0_0_0"/>
          <p:cNvSpPr txBox="1">
            <a:spLocks noGrp="1"/>
          </p:cNvSpPr>
          <p:nvPr>
            <p:ph type="title"/>
          </p:nvPr>
        </p:nvSpPr>
        <p:spPr>
          <a:xfrm>
            <a:off x="457200" y="-5248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Card Sort | Answers</a:t>
            </a:r>
            <a:endParaRPr dirty="0"/>
          </a:p>
        </p:txBody>
      </p:sp>
      <p:graphicFrame>
        <p:nvGraphicFramePr>
          <p:cNvPr id="138" name="Google Shape;138;g34cb4cae5d0_0_0"/>
          <p:cNvGraphicFramePr/>
          <p:nvPr>
            <p:extLst>
              <p:ext uri="{D42A27DB-BD31-4B8C-83A1-F6EECF244321}">
                <p14:modId xmlns:p14="http://schemas.microsoft.com/office/powerpoint/2010/main" val="1025303817"/>
              </p:ext>
            </p:extLst>
          </p:nvPr>
        </p:nvGraphicFramePr>
        <p:xfrm>
          <a:off x="4471792" y="961905"/>
          <a:ext cx="4215008" cy="3643479"/>
        </p:xfrm>
        <a:graphic>
          <a:graphicData uri="http://schemas.openxmlformats.org/drawingml/2006/table">
            <a:tbl>
              <a:tblPr>
                <a:noFill/>
                <a:tableStyleId>{3E3C06C8-1D50-451D-B38E-0CD4B4202D42}</a:tableStyleId>
              </a:tblPr>
              <a:tblGrid>
                <a:gridCol w="2001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929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Response</a:t>
                      </a: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Response</a:t>
                      </a:r>
                      <a:endParaRPr sz="18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29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“Paper Doll”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John Mayer</a:t>
                      </a: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“Call Out My Name”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The </a:t>
                      </a:r>
                      <a:r>
                        <a:rPr lang="en-US" sz="1800" b="1" dirty="0" err="1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Weeknd</a:t>
                      </a: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55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“Sorry”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Justin Bieber</a:t>
                      </a: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“What Do You Mean”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Justin Bieber</a:t>
                      </a: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297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“On My Mind”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Ellie Goulding</a:t>
                      </a: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9" name="Google Shape;139;g34cb4cae5d0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39000" y="54733"/>
            <a:ext cx="1447800" cy="8286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0" name="Google Shape;140;g34cb4cae5d0_0_0"/>
          <p:cNvGraphicFramePr/>
          <p:nvPr>
            <p:extLst>
              <p:ext uri="{D42A27DB-BD31-4B8C-83A1-F6EECF244321}">
                <p14:modId xmlns:p14="http://schemas.microsoft.com/office/powerpoint/2010/main" val="823210894"/>
              </p:ext>
            </p:extLst>
          </p:nvPr>
        </p:nvGraphicFramePr>
        <p:xfrm>
          <a:off x="510436" y="961905"/>
          <a:ext cx="3821541" cy="3643480"/>
        </p:xfrm>
        <a:graphic>
          <a:graphicData uri="http://schemas.openxmlformats.org/drawingml/2006/table">
            <a:tbl>
              <a:tblPr>
                <a:noFill/>
                <a:tableStyleId>{3E3C06C8-1D50-451D-B38E-0CD4B4202D42}</a:tableStyleId>
              </a:tblPr>
              <a:tblGrid>
                <a:gridCol w="176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0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Reaction</a:t>
                      </a: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Reaction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“Dear John” 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Taylor Swift</a:t>
                      </a: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“Cold Case Love”  </a:t>
                      </a: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          </a:ext>
                          </a:extLst>
                        </a:rPr>
                        <a:t>Rihanna</a:t>
                      </a: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1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“The Heart Wants What It Wants” 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Selena Gomez</a:t>
                      </a: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“Lose You To Love Me”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Selena Gomez </a:t>
                      </a: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“Don’t”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 Sheeran</a:t>
                      </a: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4cb4cae5d0_0_6"/>
          <p:cNvSpPr txBox="1">
            <a:spLocks noGrp="1"/>
          </p:cNvSpPr>
          <p:nvPr>
            <p:ph type="title"/>
          </p:nvPr>
        </p:nvSpPr>
        <p:spPr>
          <a:xfrm>
            <a:off x="457200" y="-1436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Card Sort | Answers</a:t>
            </a:r>
            <a:endParaRPr dirty="0"/>
          </a:p>
        </p:txBody>
      </p:sp>
      <p:graphicFrame>
        <p:nvGraphicFramePr>
          <p:cNvPr id="146" name="Google Shape;146;g34cb4cae5d0_0_6"/>
          <p:cNvGraphicFramePr/>
          <p:nvPr>
            <p:extLst>
              <p:ext uri="{D42A27DB-BD31-4B8C-83A1-F6EECF244321}">
                <p14:modId xmlns:p14="http://schemas.microsoft.com/office/powerpoint/2010/main" val="3796181786"/>
              </p:ext>
            </p:extLst>
          </p:nvPr>
        </p:nvGraphicFramePr>
        <p:xfrm>
          <a:off x="1027134" y="981993"/>
          <a:ext cx="6367994" cy="3711210"/>
        </p:xfrm>
        <a:graphic>
          <a:graphicData uri="http://schemas.openxmlformats.org/drawingml/2006/table">
            <a:tbl>
              <a:tblPr>
                <a:noFill/>
                <a:tableStyleId>{3E3C06C8-1D50-451D-B38E-0CD4B4202D42}</a:tableStyleId>
              </a:tblPr>
              <a:tblGrid>
                <a:gridCol w="2253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1800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Generic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“Enough of No Love”  Keyshia Cole</a:t>
                      </a: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“Express Yourself” NWA</a:t>
                      </a: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“I Can Buy Myself Flowers”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Miley Cyrus</a:t>
                      </a: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9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“Heartless”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Kanye West</a:t>
                      </a: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“Fear of Heights”  Drake</a:t>
                      </a: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“Kim”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          </a:ext>
                          </a:extLst>
                        </a:rPr>
                        <a:t>Eminem</a:t>
                      </a: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“Count Me Out”  Kendrick Lamar</a:t>
                      </a: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“Traitor”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Olivia Rodrigo</a:t>
                      </a:r>
                      <a:endParaRPr sz="1800" b="1" dirty="0">
                        <a:solidFill>
                          <a:srgbClr val="910D28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strike="noStrike" cap="none"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7" name="Google Shape;147;g34cb4cae5d0_0_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59665" y="560539"/>
            <a:ext cx="1302707" cy="1186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1092</Words>
  <Application>Microsoft Office PowerPoint</Application>
  <PresentationFormat>On-screen Show (16:9)</PresentationFormat>
  <Paragraphs>120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Noto Sans Symbols</vt:lpstr>
      <vt:lpstr>LEARN theme</vt:lpstr>
      <vt:lpstr>LEARN theme</vt:lpstr>
      <vt:lpstr>PowerPoint Presentation</vt:lpstr>
      <vt:lpstr>Bitter Break-Ups</vt:lpstr>
      <vt:lpstr>Essential Questions</vt:lpstr>
      <vt:lpstr>Lesson Objectives</vt:lpstr>
      <vt:lpstr>Card Sort </vt:lpstr>
      <vt:lpstr>Card Sort | Model </vt:lpstr>
      <vt:lpstr>Card Sort </vt:lpstr>
      <vt:lpstr>Card Sort | Answers</vt:lpstr>
      <vt:lpstr>Card Sort | Answers</vt:lpstr>
      <vt:lpstr>Break Down of Break-Ups</vt:lpstr>
      <vt:lpstr>What is Inference? </vt:lpstr>
      <vt:lpstr>What is Cancel Culture? </vt:lpstr>
      <vt:lpstr>What is Oversharing? </vt:lpstr>
      <vt:lpstr>Collective Brain Dump</vt:lpstr>
      <vt:lpstr>Stand Up, Sit Down</vt:lpstr>
      <vt:lpstr>Why-Lighting </vt:lpstr>
      <vt:lpstr>C-E-R</vt:lpstr>
      <vt:lpstr>Oversharing &amp; Cancel Culture </vt:lpstr>
      <vt:lpstr>Two-Voice Poem </vt:lpstr>
      <vt:lpstr>Does being an artist provide a shield from cancel culture or provide a “free pass” to overshare?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McLeod Porter, Delma</dc:creator>
  <cp:lastModifiedBy>McLeod Porter, Delma</cp:lastModifiedBy>
  <cp:revision>1</cp:revision>
  <dcterms:modified xsi:type="dcterms:W3CDTF">2025-04-25T18:42:30Z</dcterms:modified>
</cp:coreProperties>
</file>