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master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0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30275"/>
            <a:ext cx="8229600" cy="1143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255837"/>
            <a:ext cx="4038600" cy="3840163"/>
          </a:xfrm>
          <a:prstGeom prst="rect">
            <a:avLst/>
          </a:prstGeom>
        </p:spPr>
        <p:txBody>
          <a:bodyPr/>
          <a:lstStyle>
            <a:lvl1pPr marL="114300" indent="0">
              <a:buNone/>
              <a:defRPr sz="2800">
                <a:solidFill>
                  <a:schemeClr val="accent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255837"/>
            <a:ext cx="4038600" cy="3840163"/>
          </a:xfrm>
          <a:prstGeom prst="rect">
            <a:avLst/>
          </a:prstGeom>
        </p:spPr>
        <p:txBody>
          <a:bodyPr/>
          <a:lstStyle>
            <a:lvl1pPr marL="114300" indent="0">
              <a:buNone/>
              <a:defRPr sz="2800">
                <a:solidFill>
                  <a:srgbClr val="679BCD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3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40385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8" indent="-20859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Char char="◻"/>
              <a:defRPr/>
            </a:lvl1pPr>
            <a:lvl2pPr marL="639763" indent="-16859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Char char="⬜"/>
              <a:defRPr/>
            </a:lvl2pPr>
            <a:lvl3pPr marL="914400" indent="-11906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Char char="■"/>
              <a:defRPr/>
            </a:lvl3pPr>
            <a:lvl4pPr marL="1371600" indent="-1333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Char char="■"/>
              <a:defRPr/>
            </a:lvl4pPr>
            <a:lvl5pPr marL="1828800" indent="-14605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Char char="■"/>
              <a:defRPr/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Char char="▪"/>
              <a:defRPr/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Char char="▪"/>
              <a:defRPr/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Char char="▪"/>
              <a:defRPr/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Char char="▪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40385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8" indent="-20859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Char char="◻"/>
              <a:defRPr/>
            </a:lvl1pPr>
            <a:lvl2pPr marL="639763" indent="-16859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Char char="⬜"/>
              <a:defRPr/>
            </a:lvl2pPr>
            <a:lvl3pPr marL="914400" indent="-11906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Char char="■"/>
              <a:defRPr/>
            </a:lvl3pPr>
            <a:lvl4pPr marL="1371600" indent="-1333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Char char="■"/>
              <a:defRPr/>
            </a:lvl4pPr>
            <a:lvl5pPr marL="1828800" indent="-14605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Char char="■"/>
              <a:defRPr/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Char char="▪"/>
              <a:defRPr/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Char char="▪"/>
              <a:defRPr/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Char char="▪"/>
              <a:defRPr/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Char char="▪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3"/>
          </p:nvPr>
        </p:nvSpPr>
        <p:spPr>
          <a:xfrm>
            <a:off x="4648200" y="4114800"/>
            <a:ext cx="40385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8" indent="-20859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Char char="◻"/>
              <a:defRPr/>
            </a:lvl1pPr>
            <a:lvl2pPr marL="639763" indent="-16859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Char char="⬜"/>
              <a:defRPr/>
            </a:lvl2pPr>
            <a:lvl3pPr marL="914400" indent="-11906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Char char="■"/>
              <a:defRPr/>
            </a:lvl3pPr>
            <a:lvl4pPr marL="1371600" indent="-1333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Char char="■"/>
              <a:defRPr/>
            </a:lvl4pPr>
            <a:lvl5pPr marL="1828800" indent="-14605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Char char="■"/>
              <a:defRPr/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Char char="▪"/>
              <a:defRPr/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Char char="▪"/>
              <a:defRPr/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Char char="▪"/>
              <a:defRPr/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Char char="▪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336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40385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8" indent="-20859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Char char="◻"/>
              <a:defRPr/>
            </a:lvl1pPr>
            <a:lvl2pPr marL="639763" indent="-16859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Char char="⬜"/>
              <a:defRPr/>
            </a:lvl2pPr>
            <a:lvl3pPr marL="914400" indent="-11906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Char char="■"/>
              <a:defRPr/>
            </a:lvl3pPr>
            <a:lvl4pPr marL="1371600" indent="-1333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Char char="■"/>
              <a:defRPr/>
            </a:lvl4pPr>
            <a:lvl5pPr marL="1828800" indent="-14605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Char char="■"/>
              <a:defRPr/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Char char="▪"/>
              <a:defRPr/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Char char="▪"/>
              <a:defRPr/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Char char="▪"/>
              <a:defRPr/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Char char="▪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40385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8" indent="-20859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Char char="◻"/>
              <a:defRPr/>
            </a:lvl1pPr>
            <a:lvl2pPr marL="639763" indent="-16859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Char char="⬜"/>
              <a:defRPr/>
            </a:lvl2pPr>
            <a:lvl3pPr marL="914400" indent="-11906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Char char="■"/>
              <a:defRPr/>
            </a:lvl3pPr>
            <a:lvl4pPr marL="1371600" indent="-1333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Char char="■"/>
              <a:defRPr/>
            </a:lvl4pPr>
            <a:lvl5pPr marL="1828800" indent="-14605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Char char="■"/>
              <a:defRPr/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Char char="▪"/>
              <a:defRPr/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Char char="▪"/>
              <a:defRPr/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Char char="▪"/>
              <a:defRPr/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Char char="▪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850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97588F-8B2C-42DB-ADDA-71E0CA83746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E2EA89-4169-4602-9113-29E0FD679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4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prstClr val="white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978976" y="4051621"/>
            <a:ext cx="6897029" cy="80150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78976" y="2764104"/>
            <a:ext cx="6897029" cy="1285240"/>
          </a:xfrm>
          <a:prstGeom prst="rect">
            <a:avLst/>
          </a:prstGeom>
        </p:spPr>
        <p:txBody>
          <a:bodyPr anchor="b"/>
          <a:lstStyle>
            <a:lvl1pPr algn="r">
              <a:defRPr sz="8000" b="0" i="0" cap="none" spc="0">
                <a:ln w="18415" cmpd="sng">
                  <a:noFill/>
                  <a:prstDash val="solid"/>
                </a:ln>
                <a:solidFill>
                  <a:schemeClr val="accent4"/>
                </a:solidFill>
                <a:effectLst/>
                <a:latin typeface="+mj-lt"/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Section Header">
    <p:bg>
      <p:bgPr>
        <a:gradFill flip="none" rotWithShape="1">
          <a:gsLst>
            <a:gs pos="0">
              <a:schemeClr val="accent2"/>
            </a:gs>
            <a:gs pos="100000">
              <a:schemeClr val="accent2">
                <a:lumMod val="5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976" y="1675742"/>
            <a:ext cx="6901708" cy="1285240"/>
          </a:xfrm>
          <a:prstGeom prst="rect">
            <a:avLst/>
          </a:prstGeom>
        </p:spPr>
        <p:txBody>
          <a:bodyPr anchor="b"/>
          <a:lstStyle>
            <a:lvl1pPr algn="l">
              <a:defRPr sz="8000" b="0" cap="all">
                <a:solidFill>
                  <a:srgbClr val="991B1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639238" y="4034960"/>
            <a:ext cx="6901708" cy="1173480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>
              <a:buClr>
                <a:schemeClr val="accent2">
                  <a:lumMod val="50000"/>
                </a:schemeClr>
              </a:buClr>
              <a:buFont typeface="Arial"/>
              <a:buChar char="•"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978976" y="2970928"/>
            <a:ext cx="6901708" cy="105588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600" b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6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976" y="2913512"/>
            <a:ext cx="6901708" cy="1285240"/>
          </a:xfrm>
          <a:prstGeom prst="rect">
            <a:avLst/>
          </a:prstGeom>
        </p:spPr>
        <p:txBody>
          <a:bodyPr anchor="b"/>
          <a:lstStyle>
            <a:lvl1pPr algn="r">
              <a:defRPr sz="3600" b="0" cap="all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978976" y="4201560"/>
            <a:ext cx="6901708" cy="106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2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52" y="2133600"/>
            <a:ext cx="6866744" cy="3506530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800">
                <a:solidFill>
                  <a:srgbClr val="534949"/>
                </a:solidFill>
              </a:defRPr>
            </a:lvl1pPr>
            <a:lvl2pPr>
              <a:buClr>
                <a:schemeClr val="accent4"/>
              </a:buClr>
              <a:defRPr sz="1800">
                <a:solidFill>
                  <a:srgbClr val="534949"/>
                </a:solidFill>
              </a:defRPr>
            </a:lvl2pPr>
            <a:lvl3pPr marL="100584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chemeClr val="accent4"/>
                </a:solidFill>
              </a:defRPr>
            </a:lvl3pPr>
            <a:lvl4pPr marL="128016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chemeClr val="accent4"/>
                </a:solidFill>
              </a:defRPr>
            </a:lvl4pPr>
            <a:lvl5pPr marL="155448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23439" y="856275"/>
            <a:ext cx="6546557" cy="1285240"/>
          </a:xfrm>
          <a:prstGeom prst="rect">
            <a:avLst/>
          </a:prstGeom>
        </p:spPr>
        <p:txBody>
          <a:bodyPr anchor="b"/>
          <a:lstStyle>
            <a:lvl1pPr algn="l">
              <a:defRPr sz="3600" b="0" cap="all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and Content"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366130" y="2291934"/>
            <a:ext cx="6503866" cy="4032666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800">
                <a:solidFill>
                  <a:schemeClr val="tx2"/>
                </a:solidFill>
              </a:defRPr>
            </a:lvl1pPr>
            <a:lvl2pPr>
              <a:buClr>
                <a:schemeClr val="accent4"/>
              </a:buClr>
              <a:defRPr sz="1800">
                <a:solidFill>
                  <a:schemeClr val="tx2"/>
                </a:solidFill>
              </a:defRPr>
            </a:lvl2pPr>
            <a:lvl3pPr marL="100584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3pPr>
            <a:lvl4pPr marL="128016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4pPr>
            <a:lvl5pPr marL="155448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66130" y="585534"/>
            <a:ext cx="6503866" cy="1285240"/>
          </a:xfrm>
          <a:prstGeom prst="rect">
            <a:avLst/>
          </a:prstGeom>
        </p:spPr>
        <p:txBody>
          <a:bodyPr anchor="b"/>
          <a:lstStyle>
            <a:lvl1pPr algn="l">
              <a:defRPr sz="3600" b="0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366130" y="1881073"/>
            <a:ext cx="6503866" cy="35251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="0">
                <a:solidFill>
                  <a:schemeClr val="accent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0373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765155" y="2385412"/>
            <a:ext cx="3347042" cy="3632662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1800">
                <a:solidFill>
                  <a:srgbClr val="534949"/>
                </a:solidFill>
              </a:defRPr>
            </a:lvl1pPr>
            <a:lvl2pPr>
              <a:buClr>
                <a:schemeClr val="accent6"/>
              </a:buClr>
              <a:defRPr sz="1800">
                <a:solidFill>
                  <a:srgbClr val="534949"/>
                </a:solidFill>
              </a:defRPr>
            </a:lvl2pPr>
            <a:lvl3pPr marL="1005840" indent="-228600">
              <a:buClr>
                <a:schemeClr val="accent6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3pPr>
            <a:lvl4pPr marL="1280160" indent="-228600">
              <a:buClr>
                <a:schemeClr val="accent6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4pPr>
            <a:lvl5pPr marL="1554480" indent="-228600">
              <a:buClr>
                <a:schemeClr val="accent6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765156" y="1686412"/>
            <a:ext cx="3347041" cy="62450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="0">
                <a:solidFill>
                  <a:schemeClr val="accent4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2"/>
          </p:nvPr>
        </p:nvSpPr>
        <p:spPr>
          <a:xfrm>
            <a:off x="4407904" y="2387138"/>
            <a:ext cx="3462091" cy="3632662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800">
                <a:solidFill>
                  <a:srgbClr val="534949"/>
                </a:solidFill>
              </a:defRPr>
            </a:lvl1pPr>
            <a:lvl2pPr>
              <a:buClr>
                <a:schemeClr val="accent4"/>
              </a:buClr>
              <a:defRPr sz="1800">
                <a:solidFill>
                  <a:srgbClr val="534949"/>
                </a:solidFill>
              </a:defRPr>
            </a:lvl2pPr>
            <a:lvl3pPr marL="100584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3pPr>
            <a:lvl4pPr marL="128016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4pPr>
            <a:lvl5pPr marL="1554480" indent="-228600">
              <a:buClr>
                <a:schemeClr val="accent4"/>
              </a:buClr>
              <a:buFont typeface="Lucida Grande"/>
              <a:buChar char="»"/>
              <a:defRPr sz="1400">
                <a:solidFill>
                  <a:srgbClr val="991B1E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4407904" y="1688138"/>
            <a:ext cx="3462091" cy="62450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="0">
                <a:solidFill>
                  <a:srgbClr val="991B1E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65156" y="404985"/>
            <a:ext cx="7104839" cy="1285240"/>
          </a:xfrm>
          <a:prstGeom prst="rect">
            <a:avLst/>
          </a:prstGeom>
        </p:spPr>
        <p:txBody>
          <a:bodyPr anchor="b"/>
          <a:lstStyle>
            <a:lvl1pPr algn="l">
              <a:defRPr sz="3600" b="0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5684" y="532675"/>
            <a:ext cx="7701062" cy="1285240"/>
          </a:xfrm>
          <a:prstGeom prst="rect">
            <a:avLst/>
          </a:prstGeom>
        </p:spPr>
        <p:txBody>
          <a:bodyPr anchor="t"/>
          <a:lstStyle>
            <a:lvl1pPr algn="ctr">
              <a:defRPr sz="3600" b="0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8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 smtClean="0"/>
              <a:t>TO PLACE PHOTO, USE THE BUTTON IN THE CENTER OF FRAME</a:t>
            </a:r>
            <a:endParaRPr lang="en-US" dirty="0"/>
          </a:p>
        </p:txBody>
      </p:sp>
      <p:pic>
        <p:nvPicPr>
          <p:cNvPr id="6" name="Picture 5" descr="Background, Abstract FacetsLIGHTER.ai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" t="5550" r="88" b="19318"/>
          <a:stretch/>
        </p:blipFill>
        <p:spPr>
          <a:xfrm>
            <a:off x="8001" y="-1"/>
            <a:ext cx="9127998" cy="68580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102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EAFppt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444750" y="6096000"/>
            <a:ext cx="4254500" cy="863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715000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bg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bg1"/>
          </a:solidFill>
          <a:latin typeface="Century Gothic"/>
          <a:ea typeface="+mn-ea"/>
          <a:cs typeface="Century Gothic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bg1"/>
          </a:solidFill>
          <a:latin typeface="Century Gothic"/>
          <a:ea typeface="+mn-ea"/>
          <a:cs typeface="Century Gothic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bg1"/>
          </a:solidFill>
          <a:latin typeface="Century Gothic"/>
          <a:ea typeface="+mn-ea"/>
          <a:cs typeface="Century Gothic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bg1"/>
          </a:solidFill>
          <a:latin typeface="Century Gothic"/>
          <a:ea typeface="+mn-ea"/>
          <a:cs typeface="Century Gothic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bg1"/>
          </a:solidFill>
          <a:latin typeface="Century Gothic"/>
          <a:ea typeface="+mn-ea"/>
          <a:cs typeface="Century Gothic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7000"/>
            <a:ext cx="7772400" cy="2743200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/>
              <a:t>HOW DO COLLEGES DECIDE WHO THEY WILL ADMIT?</a:t>
            </a:r>
            <a:br>
              <a:rPr lang="en-US" sz="6000" dirty="0" smtClean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228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24" y="2514600"/>
            <a:ext cx="6813884" cy="2133600"/>
          </a:xfrm>
        </p:spPr>
        <p:txBody>
          <a:bodyPr/>
          <a:lstStyle/>
          <a:p>
            <a:pPr algn="l"/>
            <a:r>
              <a:rPr lang="en-US" sz="3300" dirty="0"/>
              <a:t>WHAT TYPES OF INFORMATION DO YOU THINK COLLEGES LOOK FOR WHEN DECIDING WHO THEY WILL ADMIT TO THEIR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0"/>
          </p:nvPr>
        </p:nvSpPr>
        <p:spPr>
          <a:xfrm>
            <a:off x="1143000" y="2202048"/>
            <a:ext cx="6781800" cy="3048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GROUP QUESTION AND SHARING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8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53066"/>
            <a:ext cx="7184196" cy="2971800"/>
          </a:xfrm>
        </p:spPr>
        <p:txBody>
          <a:bodyPr>
            <a:normAutofit/>
          </a:bodyPr>
          <a:lstStyle/>
          <a:p>
            <a:pPr marL="742950" lvl="1" indent="-342900"/>
            <a:r>
              <a:rPr lang="en-US" sz="2000" dirty="0" smtClean="0"/>
              <a:t>Which of the five applicants qualify for admission to GUU according to the requirements?</a:t>
            </a:r>
            <a:br>
              <a:rPr lang="en-US" sz="2000" dirty="0" smtClean="0"/>
            </a:br>
            <a:endParaRPr lang="en-US" sz="2000" dirty="0" smtClean="0"/>
          </a:p>
          <a:p>
            <a:pPr marL="742950" lvl="1" indent="-342900"/>
            <a:r>
              <a:rPr lang="en-US" sz="2000" dirty="0" smtClean="0"/>
              <a:t>Of the applicants that qualify, how would you rank them in order of quality?</a:t>
            </a:r>
          </a:p>
          <a:p>
            <a:pPr lvl="3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130" y="685800"/>
            <a:ext cx="6503866" cy="1285240"/>
          </a:xfrm>
        </p:spPr>
        <p:txBody>
          <a:bodyPr/>
          <a:lstStyle/>
          <a:p>
            <a:r>
              <a:rPr lang="en-US" sz="3300" dirty="0" smtClean="0">
                <a:solidFill>
                  <a:schemeClr val="accent4"/>
                </a:solidFill>
              </a:rPr>
              <a:t>Group Task</a:t>
            </a:r>
            <a:endParaRPr lang="en-US" sz="3300" dirty="0">
              <a:solidFill>
                <a:schemeClr val="accent4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1366130" y="1981339"/>
            <a:ext cx="6503866" cy="1319327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Your group is part of a team of college admissions officers at GEAR UP University (GUU).  Your task is to use the admission requirements for GUU to evaluate 5 applications and determine: </a:t>
            </a:r>
          </a:p>
        </p:txBody>
      </p:sp>
    </p:spTree>
    <p:extLst>
      <p:ext uri="{BB962C8B-B14F-4D97-AF65-F5344CB8AC3E}">
        <p14:creationId xmlns:p14="http://schemas.microsoft.com/office/powerpoint/2010/main" val="242162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sz="3300" dirty="0" smtClean="0">
                <a:solidFill>
                  <a:srgbClr val="991B1E"/>
                </a:solidFill>
              </a:rPr>
              <a:t>EVALUATE QUALIFIED APPLICANTS</a:t>
            </a:r>
            <a:endParaRPr lang="en-US" sz="3300" dirty="0">
              <a:solidFill>
                <a:srgbClr val="991B1E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793909"/>
              </p:ext>
            </p:extLst>
          </p:nvPr>
        </p:nvGraphicFramePr>
        <p:xfrm>
          <a:off x="685800" y="2285999"/>
          <a:ext cx="7848599" cy="277998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377578"/>
                <a:gridCol w="1289422"/>
                <a:gridCol w="1371600"/>
                <a:gridCol w="762000"/>
                <a:gridCol w="3047999"/>
              </a:tblGrid>
              <a:tr h="381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entury Gothic"/>
                          <a:cs typeface="Century Gothic"/>
                        </a:rPr>
                        <a:t>APPLICANT NAME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entury Gothic"/>
                          <a:cs typeface="Century Gothic"/>
                        </a:rPr>
                        <a:t>STRENGTHS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entury Gothic"/>
                          <a:cs typeface="Century Gothic"/>
                        </a:rPr>
                        <a:t>WEAKNESSES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entury Gothic"/>
                          <a:cs typeface="Century Gothic"/>
                        </a:rPr>
                        <a:t>RANK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entury Gothic"/>
                          <a:cs typeface="Century Gothic"/>
                        </a:rPr>
                        <a:t>REASON FOR RANKING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1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1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1B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76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469" y="532675"/>
            <a:ext cx="7701062" cy="1285240"/>
          </a:xfrm>
        </p:spPr>
        <p:txBody>
          <a:bodyPr anchor="b">
            <a:normAutofit/>
          </a:bodyPr>
          <a:lstStyle/>
          <a:p>
            <a:r>
              <a:rPr lang="en-US" sz="4800" dirty="0" smtClean="0">
                <a:solidFill>
                  <a:srgbClr val="991B1E"/>
                </a:solidFill>
              </a:rPr>
              <a:t>Three Corners</a:t>
            </a:r>
            <a:endParaRPr lang="en-US" sz="4800" dirty="0">
              <a:solidFill>
                <a:srgbClr val="991B1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286000"/>
            <a:ext cx="2372508" cy="3354765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accent4"/>
                </a:solidFill>
              </a:rPr>
              <a:t/>
            </a:r>
            <a:br>
              <a:rPr lang="en-US" sz="4800" b="1" dirty="0" smtClean="0">
                <a:solidFill>
                  <a:schemeClr val="accent4"/>
                </a:solidFill>
              </a:rPr>
            </a:br>
            <a:r>
              <a:rPr lang="en-US" sz="4800" b="1" dirty="0" smtClean="0">
                <a:solidFill>
                  <a:schemeClr val="accent4"/>
                </a:solidFill>
              </a:rPr>
              <a:t>AMY 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AND </a:t>
            </a:r>
          </a:p>
          <a:p>
            <a:pPr algn="ctr"/>
            <a:r>
              <a:rPr lang="en-US" sz="4800" b="1" dirty="0" smtClean="0">
                <a:solidFill>
                  <a:schemeClr val="accent4"/>
                </a:solidFill>
              </a:rPr>
              <a:t>JOHN</a:t>
            </a:r>
            <a:br>
              <a:rPr lang="en-US" sz="4800" b="1" dirty="0" smtClean="0">
                <a:solidFill>
                  <a:schemeClr val="accent4"/>
                </a:solidFill>
              </a:rPr>
            </a:br>
            <a:endParaRPr lang="en-US" sz="4800" b="1" dirty="0" smtClean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86378" y="2286000"/>
            <a:ext cx="2243222" cy="3354765"/>
          </a:xfrm>
          <a:prstGeom prst="rect">
            <a:avLst/>
          </a:prstGeom>
          <a:solidFill>
            <a:srgbClr val="FFFFFF"/>
          </a:solidFill>
          <a:ln w="28575">
            <a:solidFill>
              <a:srgbClr val="991B1E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accent4"/>
                </a:solidFill>
              </a:rPr>
              <a:t/>
            </a:r>
            <a:br>
              <a:rPr lang="en-US" sz="4800" b="1" dirty="0" smtClean="0">
                <a:solidFill>
                  <a:schemeClr val="accent4"/>
                </a:solidFill>
              </a:rPr>
            </a:br>
            <a:r>
              <a:rPr lang="en-US" sz="4800" b="1" dirty="0" smtClean="0">
                <a:solidFill>
                  <a:schemeClr val="accent4"/>
                </a:solidFill>
              </a:rPr>
              <a:t>BRIAN</a:t>
            </a:r>
            <a:endParaRPr lang="en-US" sz="4800" b="1" dirty="0">
              <a:solidFill>
                <a:schemeClr val="accent4"/>
              </a:solidFill>
            </a:endParaRP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Century Gothic"/>
                <a:cs typeface="Century Gothic"/>
              </a:rPr>
              <a:t>AND </a:t>
            </a:r>
          </a:p>
          <a:p>
            <a:pPr algn="ctr"/>
            <a:r>
              <a:rPr lang="en-US" sz="4800" b="1" dirty="0" smtClean="0">
                <a:solidFill>
                  <a:schemeClr val="accent4"/>
                </a:solidFill>
              </a:rPr>
              <a:t>AMY</a:t>
            </a:r>
            <a:br>
              <a:rPr lang="en-US" sz="4800" b="1" dirty="0" smtClean="0">
                <a:solidFill>
                  <a:schemeClr val="accent4"/>
                </a:solidFill>
              </a:rPr>
            </a:br>
            <a:endParaRPr lang="en-US" sz="48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0389" y="2286000"/>
            <a:ext cx="2243222" cy="3354765"/>
          </a:xfrm>
          <a:prstGeom prst="rect">
            <a:avLst/>
          </a:prstGeom>
          <a:solidFill>
            <a:srgbClr val="FFFFFF"/>
          </a:solidFill>
          <a:ln w="28575">
            <a:solidFill>
              <a:srgbClr val="991B1E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US" sz="4800" b="1" dirty="0" smtClean="0">
              <a:solidFill>
                <a:schemeClr val="accent4"/>
              </a:solidFill>
            </a:endParaRPr>
          </a:p>
          <a:p>
            <a:pPr algn="ctr"/>
            <a:r>
              <a:rPr lang="en-US" sz="4800" b="1" dirty="0" smtClean="0">
                <a:solidFill>
                  <a:schemeClr val="accent4"/>
                </a:solidFill>
              </a:rPr>
              <a:t>JOHN</a:t>
            </a:r>
            <a:endParaRPr lang="en-US" sz="4800" b="1" dirty="0">
              <a:solidFill>
                <a:schemeClr val="accent4"/>
              </a:solidFill>
            </a:endParaRP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Century Gothic"/>
                <a:cs typeface="Century Gothic"/>
              </a:rPr>
              <a:t>AND </a:t>
            </a:r>
          </a:p>
          <a:p>
            <a:pPr algn="ctr"/>
            <a:r>
              <a:rPr lang="en-US" sz="4800" b="1" dirty="0" smtClean="0">
                <a:solidFill>
                  <a:schemeClr val="accent4"/>
                </a:solidFill>
              </a:rPr>
              <a:t>BRIAN</a:t>
            </a:r>
          </a:p>
          <a:p>
            <a:pPr algn="ctr"/>
            <a:endParaRPr lang="en-US" sz="48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34473" y="1676400"/>
            <a:ext cx="4075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Century Gothic"/>
                <a:cs typeface="Century Gothic"/>
              </a:rPr>
              <a:t>WHO ARE YOUR TOP TWO?</a:t>
            </a:r>
            <a:endParaRPr lang="en-US" sz="2400" b="1" dirty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8973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07" y="1676400"/>
            <a:ext cx="8229600" cy="3124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What does this activity say to you about plans for college in your future?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2969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mpus Visit">
  <a:themeElements>
    <a:clrScheme name="K20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CC9900"/>
      </a:hlink>
      <a:folHlink>
        <a:srgbClr val="7C7C55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Campus Visit.thmx</Template>
  <TotalTime>54</TotalTime>
  <Words>122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Campus Visit</vt:lpstr>
      <vt:lpstr>HOW DO COLLEGES DECIDE WHO THEY WILL ADMIT? </vt:lpstr>
      <vt:lpstr>WHAT TYPES OF INFORMATION DO YOU THINK COLLEGES LOOK FOR WHEN DECIDING WHO THEY WILL ADMIT TO THEIR SCHOOL?</vt:lpstr>
      <vt:lpstr>Group Task</vt:lpstr>
      <vt:lpstr>EVALUATE QUALIFIED APPLICANTS</vt:lpstr>
      <vt:lpstr>Three Corners</vt:lpstr>
      <vt:lpstr>What does this activity say to you about plans for college in your future?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Colleges Decide Who They Will Admit?</dc:title>
  <dc:creator>Slater, Janis L.</dc:creator>
  <cp:lastModifiedBy>Sublett, Kristen A.</cp:lastModifiedBy>
  <cp:revision>12</cp:revision>
  <dcterms:created xsi:type="dcterms:W3CDTF">2014-10-15T15:34:53Z</dcterms:created>
  <dcterms:modified xsi:type="dcterms:W3CDTF">2014-10-28T14:12:35Z</dcterms:modified>
</cp:coreProperties>
</file>