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z2zNXh7WCSQd0WLnIVO7Taauj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CCF3B-AF07-6A41-A6F3-0A80D7F9B250}" v="1" dt="2024-09-20T13:16:04.543"/>
  </p1510:revLst>
</p1510:revInfo>
</file>

<file path=ppt/tableStyles.xml><?xml version="1.0" encoding="utf-8"?>
<a:tblStyleLst xmlns:a="http://schemas.openxmlformats.org/drawingml/2006/main" def="{2C57048C-D6E4-4DFD-9486-07A521E20D79}">
  <a:tblStyle styleId="{2C57048C-D6E4-4DFD-9486-07A521E20D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79863"/>
  </p:normalViewPr>
  <p:slideViewPr>
    <p:cSldViewPr snapToGrid="0">
      <p:cViewPr varScale="1">
        <p:scale>
          <a:sx n="119" d="100"/>
          <a:sy n="119" d="100"/>
        </p:scale>
        <p:origin x="1212"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03ACCF3B-AF07-6A41-A6F3-0A80D7F9B250}"/>
    <pc:docChg chg="modSld">
      <pc:chgData name="Moharram, Jehanne" userId="85e21374-e6a7-4794-bfaa-d28b9d520c64" providerId="ADAL" clId="{03ACCF3B-AF07-6A41-A6F3-0A80D7F9B250}" dt="2024-09-20T14:17:17.243" v="3" actId="20577"/>
      <pc:docMkLst>
        <pc:docMk/>
      </pc:docMkLst>
      <pc:sldChg chg="modSp mod">
        <pc:chgData name="Moharram, Jehanne" userId="85e21374-e6a7-4794-bfaa-d28b9d520c64" providerId="ADAL" clId="{03ACCF3B-AF07-6A41-A6F3-0A80D7F9B250}" dt="2024-09-20T14:17:17.243" v="3" actId="20577"/>
        <pc:sldMkLst>
          <pc:docMk/>
          <pc:sldMk cId="0" sldId="267"/>
        </pc:sldMkLst>
        <pc:spChg chg="mod">
          <ac:chgData name="Moharram, Jehanne" userId="85e21374-e6a7-4794-bfaa-d28b9d520c64" providerId="ADAL" clId="{03ACCF3B-AF07-6A41-A6F3-0A80D7F9B250}" dt="2024-09-20T14:17:17.243" v="3" actId="20577"/>
          <ac:spMkLst>
            <pc:docMk/>
            <pc:sldMk cId="0" sldId="267"/>
            <ac:spMk id="2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u-M9uIqPLX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fklibrary.org/archives/other-resources/john-f-kennedy-speeches/san-diego-ca-1960110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pixabay.com/vectors/aubergine-egg-plant-food-greens-1298730/" TargetMode="External"/><Relationship Id="rId3" Type="http://schemas.openxmlformats.org/officeDocument/2006/relationships/hyperlink" Target="https://learn.k20center.ou.edu/strategy/61" TargetMode="External"/><Relationship Id="rId7" Type="http://schemas.openxmlformats.org/officeDocument/2006/relationships/hyperlink" Target="https://pixabay.com/vectors/donut-snack-dessert-sweet-sugary-5985274/"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ixabay.com/vectors/cookie-dessert-snack-biscuits-6035822/" TargetMode="External"/><Relationship Id="rId5" Type="http://schemas.openxmlformats.org/officeDocument/2006/relationships/hyperlink" Target="https://pixabay.com/vectors/banana-bunch-fruit-food-bananas-25339/" TargetMode="External"/><Relationship Id="rId4" Type="http://schemas.openxmlformats.org/officeDocument/2006/relationships/hyperlink" Target="https://pixabay.com/illustrations/teacher-apple-school-elementary-1202735/" TargetMode="External"/><Relationship Id="rId9" Type="http://schemas.openxmlformats.org/officeDocument/2006/relationships/hyperlink" Target="https://pixabay.com/vectors/vegetables-fruits-food-artichoke-15561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8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348ea7e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8348ea7e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292929"/>
                </a:solidFill>
                <a:effectLst/>
                <a:latin typeface="Open Sans" panose="020F0502020204030204" pitchFamily="34" charset="0"/>
              </a:rPr>
              <a:t>Big Bang Theory. (2023, August 20). </a:t>
            </a:r>
            <a:r>
              <a:rPr lang="en-US" b="0" i="1" u="none" strike="noStrike" dirty="0">
                <a:solidFill>
                  <a:srgbClr val="292929"/>
                </a:solidFill>
                <a:effectLst/>
                <a:latin typeface="Open Sans" panose="020B0606030504020204" pitchFamily="34" charset="0"/>
              </a:rPr>
              <a:t>Sheldon Reveals Howard’s Secret to the FBI | The Big Bang Theory</a:t>
            </a:r>
            <a:r>
              <a:rPr lang="en-US" b="0" i="0" u="none" strike="noStrike" dirty="0">
                <a:solidFill>
                  <a:srgbClr val="292929"/>
                </a:solidFill>
                <a:effectLst/>
                <a:latin typeface="Open Sans" panose="020B0606030504020204" pitchFamily="34" charset="0"/>
              </a:rPr>
              <a:t>[Video]. YouTube. </a:t>
            </a:r>
            <a:r>
              <a:rPr lang="en-US" u="sng" dirty="0">
                <a:solidFill>
                  <a:schemeClr val="hlink"/>
                </a:solidFill>
                <a:hlinkClick r:id="rId3"/>
              </a:rPr>
              <a:t>https://www.youtube.com/watch?v=u-M9uIqPLXc</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4f0fec08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4f0fec08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54f1ff3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f54f1ff3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dirty="0">
                <a:latin typeface="Calibri"/>
                <a:ea typeface="Calibri"/>
                <a:cs typeface="Calibri"/>
                <a:sym typeface="Calibri"/>
              </a:rPr>
              <a:t>K20 Center. (n.d.). Categorical highlighting.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96f4345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896f4345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292929"/>
                </a:solidFill>
                <a:effectLst/>
                <a:latin typeface="Open Sans" panose="020B0606030504020204" pitchFamily="34" charset="0"/>
              </a:rPr>
              <a:t>Kennedy, J. F. (1960, November 2). Remarks of Senator John F. Kennedy, Horton Plaza, San Diego, California. </a:t>
            </a:r>
            <a:r>
              <a:rPr lang="en-US" b="0" i="1" u="none" strike="noStrike" dirty="0">
                <a:solidFill>
                  <a:srgbClr val="292929"/>
                </a:solidFill>
                <a:effectLst/>
                <a:latin typeface="Open Sans" panose="020B0606030504020204" pitchFamily="34" charset="0"/>
              </a:rPr>
              <a:t>JFK Speeches</a:t>
            </a:r>
            <a:r>
              <a:rPr lang="en-US" b="0" i="0" u="none" strike="noStrike" dirty="0">
                <a:solidFill>
                  <a:srgbClr val="292929"/>
                </a:solidFill>
                <a:effectLst/>
                <a:latin typeface="Open Sans" panose="020B0606030504020204" pitchFamily="34" charset="0"/>
              </a:rPr>
              <a:t>. John F. Kennedy Presidential Library and Museum. </a:t>
            </a:r>
            <a:r>
              <a:rPr lang="en-US" u="sng" dirty="0">
                <a:solidFill>
                  <a:schemeClr val="hlink"/>
                </a:solidFill>
                <a:hlinkClick r:id="rId3"/>
              </a:rPr>
              <a:t>https://www.jfklibrary.org/archives/other-resources/john-f-kennedy-speeches/san-diego-ca-19601102</a:t>
            </a:r>
            <a:r>
              <a:rPr lang="en-US"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896f4345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896f4345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72e8ae8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72e8ae8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89465fd1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89465fd1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f72e8ae8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f72e8ae8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89465fd1d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89465fd1d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8ac07356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8ac07356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f48f5b228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f48f5b228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348ea7e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Honeycomb harvest. Strategies.</a:t>
            </a:r>
            <a:br>
              <a:rPr lang="en-US">
                <a:latin typeface="Calibri"/>
                <a:ea typeface="Calibri"/>
                <a:cs typeface="Calibri"/>
                <a:sym typeface="Calibri"/>
              </a:rPr>
            </a:b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a:latin typeface="Calibri"/>
                <a:ea typeface="Calibri"/>
                <a:cs typeface="Calibri"/>
                <a:sym typeface="Calibri"/>
              </a:rPr>
              <a:t> </a:t>
            </a:r>
            <a:endParaRPr/>
          </a:p>
        </p:txBody>
      </p:sp>
      <p:sp>
        <p:nvSpPr>
          <p:cNvPr id="93" name="Google Shape;93;g28348ea7e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348ea7e8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8348ea7e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latin typeface="Calibri"/>
                <a:ea typeface="Calibri"/>
                <a:cs typeface="Calibri"/>
                <a:sym typeface="Calibri"/>
              </a:rPr>
              <a:t>K20 Center. (n.d.). Honeycomb harvest. Strategies.</a:t>
            </a:r>
            <a:br>
              <a:rPr lang="en-US" dirty="0">
                <a:latin typeface="Calibri"/>
                <a:ea typeface="Calibri"/>
                <a:cs typeface="Calibri"/>
                <a:sym typeface="Calibri"/>
              </a:rPr>
            </a:b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dirty="0">
                <a:latin typeface="Calibri"/>
                <a:ea typeface="Calibri"/>
                <a:cs typeface="Calibri"/>
                <a:sym typeface="Calibri"/>
              </a:rPr>
              <a:t> </a:t>
            </a:r>
          </a:p>
          <a:p>
            <a:pPr marL="0" lvl="0" indent="0" algn="l" rtl="0">
              <a:spcBef>
                <a:spcPts val="0"/>
              </a:spcBef>
              <a:spcAft>
                <a:spcPts val="0"/>
              </a:spcAft>
              <a:buClr>
                <a:schemeClr val="dk1"/>
              </a:buClr>
              <a:buSzPts val="1100"/>
              <a:buFont typeface="Arial"/>
              <a:buNone/>
            </a:pPr>
            <a:r>
              <a:rPr lang="en-US" u="sng" dirty="0">
                <a:solidFill>
                  <a:srgbClr val="BED7D3"/>
                </a:solidFill>
                <a:hlinkClick r:id="rId4">
                  <a:extLst>
                    <a:ext uri="{A12FA001-AC4F-418D-AE19-62706E023703}">
                      <ahyp:hlinkClr xmlns:ahyp="http://schemas.microsoft.com/office/drawing/2018/hyperlinkcolor" val="tx"/>
                    </a:ext>
                  </a:extLst>
                </a:hlinkClick>
              </a:rPr>
              <a:t>https://pixabay.com/illustrations/teacher-apple-school-elementary-1202735/</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5">
                  <a:extLst>
                    <a:ext uri="{A12FA001-AC4F-418D-AE19-62706E023703}">
                      <ahyp:hlinkClr xmlns:ahyp="http://schemas.microsoft.com/office/drawing/2018/hyperlinkcolor" val="tx"/>
                    </a:ext>
                  </a:extLst>
                </a:hlinkClick>
              </a:rPr>
              <a:t>https://pixabay.com/vectors/banana-bunch-fruit-food-bananas-25339/</a:t>
            </a:r>
            <a:endParaRPr dirty="0"/>
          </a:p>
          <a:p>
            <a:pPr marL="0" lvl="0" indent="0" algn="l" rtl="0">
              <a:spcBef>
                <a:spcPts val="1000"/>
              </a:spcBef>
              <a:spcAft>
                <a:spcPts val="0"/>
              </a:spcAft>
              <a:buClr>
                <a:schemeClr val="dk1"/>
              </a:buClr>
              <a:buSzPts val="1100"/>
              <a:buFont typeface="Arial"/>
              <a:buNone/>
            </a:pPr>
            <a:r>
              <a:rPr lang="en-US" u="sng" dirty="0">
                <a:solidFill>
                  <a:srgbClr val="BED7D3"/>
                </a:solidFill>
                <a:hlinkClick r:id="rId6">
                  <a:extLst>
                    <a:ext uri="{A12FA001-AC4F-418D-AE19-62706E023703}">
                      <ahyp:hlinkClr xmlns:ahyp="http://schemas.microsoft.com/office/drawing/2018/hyperlinkcolor" val="tx"/>
                    </a:ext>
                  </a:extLst>
                </a:hlinkClick>
              </a:rPr>
              <a:t>https://pixabay.com/vectors/cookie-dessert-snack-biscuits-6035822/</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7">
                  <a:extLst>
                    <a:ext uri="{A12FA001-AC4F-418D-AE19-62706E023703}">
                      <ahyp:hlinkClr xmlns:ahyp="http://schemas.microsoft.com/office/drawing/2018/hyperlinkcolor" val="tx"/>
                    </a:ext>
                  </a:extLst>
                </a:hlinkClick>
              </a:rPr>
              <a:t>https://pixabay.com/vectors/donut-snack-dessert-sweet-sugary-5985274/</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8">
                  <a:extLst>
                    <a:ext uri="{A12FA001-AC4F-418D-AE19-62706E023703}">
                      <ahyp:hlinkClr xmlns:ahyp="http://schemas.microsoft.com/office/drawing/2018/hyperlinkcolor" val="tx"/>
                    </a:ext>
                  </a:extLst>
                </a:hlinkClick>
              </a:rPr>
              <a:t>https://pixabay.com/vectors/aubergine-egg-plant-food-greens-1298730/</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BED7D3"/>
                </a:solidFill>
                <a:hlinkClick r:id="rId9">
                  <a:extLst>
                    <a:ext uri="{A12FA001-AC4F-418D-AE19-62706E023703}">
                      <ahyp:hlinkClr xmlns:ahyp="http://schemas.microsoft.com/office/drawing/2018/hyperlinkcolor" val="tx"/>
                    </a:ext>
                  </a:extLst>
                </a:hlinkClick>
              </a:rPr>
              <a:t>https://pixabay.com/vectors/vegetables-fruits-food-artichoke-155616/</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348ea7e8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8348ea7e8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Honeycomb harvest. Strategies.</a:t>
            </a:r>
            <a:br>
              <a:rPr lang="en-US">
                <a:latin typeface="Calibri"/>
                <a:ea typeface="Calibri"/>
                <a:cs typeface="Calibri"/>
                <a:sym typeface="Calibri"/>
              </a:rPr>
            </a:b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a:latin typeface="Calibri"/>
                <a:ea typeface="Calibri"/>
                <a:cs typeface="Calibri"/>
                <a:sym typeface="Calibri"/>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4f0fec08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f4f0fec08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4f0fec08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f4f0fec08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T-chart.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https://learn.k20center.ou.edu/strategy/86</a:t>
            </a:r>
            <a:r>
              <a:rPr lang="en-US">
                <a:latin typeface="Calibri"/>
                <a:ea typeface="Calibri"/>
                <a:cs typeface="Calibri"/>
                <a:sym typeface="Calibri"/>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62"/>
        <p:cNvGrpSpPr/>
        <p:nvPr/>
      </p:nvGrpSpPr>
      <p:grpSpPr>
        <a:xfrm>
          <a:off x="0" y="0"/>
          <a:ext cx="0" cy="0"/>
          <a:chOff x="0" y="0"/>
          <a:chExt cx="0" cy="0"/>
        </a:xfrm>
      </p:grpSpPr>
      <p:pic>
        <p:nvPicPr>
          <p:cNvPr id="63" name="Google Shape;63;g28348ea7e85_0_17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4" name="Google Shape;64;g28348ea7e85_0_17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8348ea7e85_0_17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6" name="Google Shape;66;g28348ea7e85_0_17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g28348ea7e85_0_18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g28348ea7e85_0_18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11"/>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12"/>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12"/>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2"/>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u-M9uIqPLXc"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youtube.com/watch?v=u-M9uIqPLXc"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jfklibrary.org/archives/other-resources/john-f-kennedy-speeches/san-diego-ca-1960110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hyperlink" Target="http://www.youtube.com/watch?v=lIQSP2HVyW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28348ea7e85_0_0" descr="“He crashed the Mars Rover while attempting to impress a woman”&#10;&#10;Season 4 Episode 7: The Apology Insufficiency&#10;&#10;Subscribe now:&#10;https://www.youtube.com/channel/UCCxmzh3f-wwRZ-bEdLb80Og&#10;&#10;Stream on MAX&#10;https://www.max.com/shows/c8ea8e19-cae7-4683-9b62-cdbbed744784&#10;&#10;This is the official Big Bang Theory channel! Stay up to date on the funniest, sweetest, and most awkward moments from all 12 seasons!&#10;&#10;#Funny #TV #Comedy" title="Sheldon Reveals Howard's Secret to the FBI | The Big Bang Theory">
            <a:hlinkClick r:id="rId3"/>
          </p:cNvPr>
          <p:cNvPicPr preferRelativeResize="0"/>
          <p:nvPr/>
        </p:nvPicPr>
        <p:blipFill>
          <a:blip r:embed="rId4">
            <a:alphaModFix/>
          </a:blip>
          <a:stretch>
            <a:fillRect/>
          </a:stretch>
        </p:blipFill>
        <p:spPr>
          <a:xfrm>
            <a:off x="1789613" y="1579200"/>
            <a:ext cx="5564775" cy="3130200"/>
          </a:xfrm>
          <a:prstGeom prst="rect">
            <a:avLst/>
          </a:prstGeom>
          <a:noFill/>
          <a:ln>
            <a:noFill/>
          </a:ln>
        </p:spPr>
      </p:pic>
      <p:sp>
        <p:nvSpPr>
          <p:cNvPr id="198" name="Google Shape;198;g28348ea7e85_0_0"/>
          <p:cNvSpPr txBox="1"/>
          <p:nvPr/>
        </p:nvSpPr>
        <p:spPr>
          <a:xfrm>
            <a:off x="496325" y="257950"/>
            <a:ext cx="7065900" cy="8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u="sng">
                <a:solidFill>
                  <a:schemeClr val="hlink"/>
                </a:solidFill>
                <a:latin typeface="Calibri"/>
                <a:ea typeface="Calibri"/>
                <a:cs typeface="Calibri"/>
                <a:sym typeface="Calibri"/>
                <a:hlinkClick r:id="rId5"/>
              </a:rPr>
              <a:t>Sheldon Reveals Howard’s Secret to the FBI</a:t>
            </a:r>
            <a:endParaRPr sz="2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f4f0fec088_0_22"/>
          <p:cNvSpPr txBox="1">
            <a:spLocks noGrp="1"/>
          </p:cNvSpPr>
          <p:nvPr>
            <p:ph type="title"/>
          </p:nvPr>
        </p:nvSpPr>
        <p:spPr>
          <a:xfrm>
            <a:off x="457200" y="581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Let’s Discuss</a:t>
            </a:r>
            <a:endParaRPr dirty="0"/>
          </a:p>
        </p:txBody>
      </p:sp>
      <p:sp>
        <p:nvSpPr>
          <p:cNvPr id="204" name="Google Shape;204;g2f4f0fec088_0_2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In your groups, discuss the qualities Sheldon used to describe his friend.</a:t>
            </a:r>
            <a:endParaRPr dirty="0"/>
          </a:p>
          <a:p>
            <a:pPr marL="457200" lvl="0" indent="-393700" algn="l" rtl="0">
              <a:spcBef>
                <a:spcPts val="0"/>
              </a:spcBef>
              <a:spcAft>
                <a:spcPts val="0"/>
              </a:spcAft>
              <a:buSzPts val="2600"/>
              <a:buChar char="•"/>
            </a:pPr>
            <a:r>
              <a:rPr lang="en-US" dirty="0"/>
              <a:t> Are those qualities listed desirable for the workforce?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54f1ff324_0_0"/>
          <p:cNvSpPr txBox="1">
            <a:spLocks noGrp="1"/>
          </p:cNvSpPr>
          <p:nvPr>
            <p:ph type="title"/>
          </p:nvPr>
        </p:nvSpPr>
        <p:spPr>
          <a:xfrm>
            <a:off x="457200" y="41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John F. Kennedy’s Campaign Speech</a:t>
            </a:r>
            <a:endParaRPr dirty="0"/>
          </a:p>
        </p:txBody>
      </p:sp>
      <p:sp>
        <p:nvSpPr>
          <p:cNvPr id="210" name="Google Shape;210;g2f54f1ff324_0_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As you watch the video of John F. Kennedy’s campaign speech, follow along with the speech transcript. </a:t>
            </a:r>
            <a:endParaRPr dirty="0"/>
          </a:p>
          <a:p>
            <a:pPr marL="914400" lvl="1" indent="-325755" algn="l" rtl="0">
              <a:spcBef>
                <a:spcPts val="0"/>
              </a:spcBef>
              <a:spcAft>
                <a:spcPts val="0"/>
              </a:spcAft>
              <a:buSzPts val="1530"/>
              <a:buChar char="●"/>
            </a:pPr>
            <a:r>
              <a:rPr lang="en-US" dirty="0"/>
              <a:t>Note: the transcript and video do not match perfectly. Follow along as best you can.</a:t>
            </a:r>
            <a:endParaRPr dirty="0"/>
          </a:p>
          <a:p>
            <a:pPr marL="457200" lvl="0" indent="-393700" algn="l" rtl="0">
              <a:spcBef>
                <a:spcPts val="0"/>
              </a:spcBef>
              <a:spcAft>
                <a:spcPts val="0"/>
              </a:spcAft>
              <a:buSzPts val="2600"/>
              <a:buChar char="•"/>
            </a:pPr>
            <a:r>
              <a:rPr lang="en-US" dirty="0"/>
              <a:t>Use your highlighters to indicate what information is relevant to his audience and what information is irrelevant, based on the purpose of the speech.</a:t>
            </a:r>
            <a:endParaRPr dirty="0"/>
          </a:p>
        </p:txBody>
      </p:sp>
      <p:pic>
        <p:nvPicPr>
          <p:cNvPr id="211" name="Google Shape;211;g2f54f1ff324_0_0"/>
          <p:cNvPicPr preferRelativeResize="0"/>
          <p:nvPr/>
        </p:nvPicPr>
        <p:blipFill>
          <a:blip r:embed="rId3">
            <a:alphaModFix/>
          </a:blip>
          <a:stretch>
            <a:fillRect/>
          </a:stretch>
        </p:blipFill>
        <p:spPr>
          <a:xfrm>
            <a:off x="7341632" y="41075"/>
            <a:ext cx="1433800" cy="1345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896f43458e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u="sng">
                <a:solidFill>
                  <a:schemeClr val="hlink"/>
                </a:solidFill>
                <a:hlinkClick r:id="rId3"/>
              </a:rPr>
              <a:t>Remarks of Senator John F. Kennedy, Horton Plaza, San Diego, California, November 2, 1960</a:t>
            </a:r>
            <a:endParaRPr sz="3000"/>
          </a:p>
        </p:txBody>
      </p:sp>
      <p:pic>
        <p:nvPicPr>
          <p:cNvPr id="217" name="Google Shape;217;g2896f43458e_0_0" descr="November 2, 1960 &#10;There were an estimated two thousand persons at Lindbergh Field when the special Kennedy plane arrived shortly before noon. Kennedy spoke briefly at the airport, then boarded a convertible for the motorcade through town to Horton Plaza. There, police estimated over 20 thousand persons were waiting to hear him speak. At the airport, he told Harold Keen that his contest with Nixon will be a close race right down to the wire. Kennedy also had this to say about his visit to California.  &#10;In his speech at Horton Plaza, Kennedy charged the GOP administration with trying to gain votes by a last-minute release of funds for the B-70 Super bomber program. He also claimed that President Eisenhower is now leading the rescue squad to try to save Nixon at the last minute. He said that unemployment in San Diego has doubled in the past year and home construction has dropped 30 percent. He also charged that Nixon has been coming out for democratic housing, social security and aid to education programs which republicans had formerly opposed. He added that the democrats have made a progressive out of Mr. Nixon. Kennedy also discussed President Eisenhower’s participation in the campaign. After his speech, the crowd chanted “we want Kennedy,” while the campaigner tried to shake as many hands as possible." title="Senator John F. Kennedy campaigning in San Diego, 1960">
            <a:hlinkClick r:id="rId4"/>
          </p:cNvPr>
          <p:cNvPicPr preferRelativeResize="0"/>
          <p:nvPr/>
        </p:nvPicPr>
        <p:blipFill>
          <a:blip r:embed="rId5">
            <a:alphaModFix/>
          </a:blip>
          <a:stretch>
            <a:fillRect/>
          </a:stretch>
        </p:blipFill>
        <p:spPr>
          <a:xfrm>
            <a:off x="2054500" y="1572649"/>
            <a:ext cx="5035000" cy="283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896f43458e_0_5"/>
          <p:cNvSpPr txBox="1">
            <a:spLocks noGrp="1"/>
          </p:cNvSpPr>
          <p:nvPr>
            <p:ph type="title"/>
          </p:nvPr>
        </p:nvSpPr>
        <p:spPr>
          <a:xfrm>
            <a:off x="383075" y="739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I’ve Got Purpose</a:t>
            </a:r>
            <a:endParaRPr dirty="0"/>
          </a:p>
        </p:txBody>
      </p:sp>
      <p:sp>
        <p:nvSpPr>
          <p:cNvPr id="223" name="Google Shape;223;g2896f43458e_0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With your elbow partners, answer the following questions:</a:t>
            </a:r>
            <a:endParaRPr dirty="0"/>
          </a:p>
          <a:p>
            <a:pPr marL="914400" lvl="1" indent="-338455" algn="l" rtl="0">
              <a:spcBef>
                <a:spcPts val="0"/>
              </a:spcBef>
              <a:spcAft>
                <a:spcPts val="0"/>
              </a:spcAft>
              <a:buSzPts val="1730"/>
              <a:buChar char="●"/>
            </a:pPr>
            <a:r>
              <a:rPr lang="en-US" sz="2000" dirty="0"/>
              <a:t>What was the purpose of this speech?</a:t>
            </a:r>
            <a:endParaRPr sz="2000" dirty="0"/>
          </a:p>
          <a:p>
            <a:pPr marL="914400" lvl="1" indent="-338455" algn="l" rtl="0">
              <a:spcBef>
                <a:spcPts val="0"/>
              </a:spcBef>
              <a:spcAft>
                <a:spcPts val="0"/>
              </a:spcAft>
              <a:buSzPts val="1730"/>
              <a:buChar char="●"/>
            </a:pPr>
            <a:r>
              <a:rPr lang="en-US" sz="2000" dirty="0"/>
              <a:t>What details indicate his purpose?</a:t>
            </a:r>
            <a:endParaRPr sz="2000" dirty="0"/>
          </a:p>
          <a:p>
            <a:pPr marL="914400" lvl="1" indent="-338455" algn="l" rtl="0">
              <a:spcBef>
                <a:spcPts val="0"/>
              </a:spcBef>
              <a:spcAft>
                <a:spcPts val="0"/>
              </a:spcAft>
              <a:buSzPts val="1730"/>
              <a:buChar char="●"/>
            </a:pPr>
            <a:r>
              <a:rPr lang="en-US" sz="2000" dirty="0"/>
              <a:t>Who do you think his audience was? Why?</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f72e8ae89d_0_0"/>
          <p:cNvSpPr txBox="1">
            <a:spLocks noGrp="1"/>
          </p:cNvSpPr>
          <p:nvPr>
            <p:ph type="title"/>
          </p:nvPr>
        </p:nvSpPr>
        <p:spPr>
          <a:xfrm>
            <a:off x="457200" y="837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How About You?</a:t>
            </a:r>
            <a:endParaRPr dirty="0"/>
          </a:p>
        </p:txBody>
      </p:sp>
      <p:sp>
        <p:nvSpPr>
          <p:cNvPr id="229" name="Google Shape;229;g2f72e8ae89d_0_0"/>
          <p:cNvSpPr txBox="1">
            <a:spLocks noGrp="1"/>
          </p:cNvSpPr>
          <p:nvPr>
            <p:ph type="body" idx="1"/>
          </p:nvPr>
        </p:nvSpPr>
        <p:spPr>
          <a:xfrm>
            <a:off x="457200" y="1033824"/>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Now it’s your turn! </a:t>
            </a:r>
          </a:p>
          <a:p>
            <a:pPr indent="-457200"/>
            <a:r>
              <a:rPr lang="en-US" sz="2200" dirty="0"/>
              <a:t>Imagine that you have been asked to write a campaign speech for your friend who is running for student body president. </a:t>
            </a:r>
          </a:p>
          <a:p>
            <a:pPr indent="-457200"/>
            <a:r>
              <a:rPr lang="en-US" sz="2200" dirty="0"/>
              <a:t>After considering your audience, you will craft a 30–90 second speech that highlights your friend’s qualities and qualifications for the job.</a:t>
            </a:r>
          </a:p>
          <a:p>
            <a:pPr indent="-457200"/>
            <a:r>
              <a:rPr lang="en-US" sz="2200" dirty="0"/>
              <a:t>Use the Persuasive Campaign Speech Rubric to guide your writing.</a:t>
            </a:r>
            <a:endParaRPr sz="2200" dirty="0"/>
          </a:p>
          <a:p>
            <a:pPr marL="0" lvl="0" indent="0" algn="l" rtl="0">
              <a:spcBef>
                <a:spcPts val="520"/>
              </a:spcBef>
              <a:spcAft>
                <a:spcPts val="0"/>
              </a:spcAft>
              <a:buNone/>
            </a:pPr>
            <a:endParaRPr dirty="0"/>
          </a:p>
          <a:p>
            <a:pPr marL="0" lvl="0" indent="0" algn="l" rtl="0">
              <a:spcBef>
                <a:spcPts val="52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89465fd1d2_0_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Class President Candidates</a:t>
            </a:r>
            <a:endParaRPr dirty="0"/>
          </a:p>
        </p:txBody>
      </p:sp>
      <p:graphicFrame>
        <p:nvGraphicFramePr>
          <p:cNvPr id="235" name="Google Shape;235;g289465fd1d2_0_0"/>
          <p:cNvGraphicFramePr/>
          <p:nvPr>
            <p:extLst>
              <p:ext uri="{D42A27DB-BD31-4B8C-83A1-F6EECF244321}">
                <p14:modId xmlns:p14="http://schemas.microsoft.com/office/powerpoint/2010/main" val="1905348643"/>
              </p:ext>
            </p:extLst>
          </p:nvPr>
        </p:nvGraphicFramePr>
        <p:xfrm>
          <a:off x="561975" y="1499550"/>
          <a:ext cx="7239000" cy="2743020"/>
        </p:xfrm>
        <a:graphic>
          <a:graphicData uri="http://schemas.openxmlformats.org/drawingml/2006/table">
            <a:tbl>
              <a:tblPr>
                <a:noFill/>
                <a:tableStyleId>{2C57048C-D6E4-4DFD-9486-07A521E20D79}</a:tableStyleId>
              </a:tblPr>
              <a:tblGrid>
                <a:gridCol w="2066925">
                  <a:extLst>
                    <a:ext uri="{9D8B030D-6E8A-4147-A177-3AD203B41FA5}">
                      <a16:colId xmlns:a16="http://schemas.microsoft.com/office/drawing/2014/main" val="20000"/>
                    </a:ext>
                  </a:extLst>
                </a:gridCol>
                <a:gridCol w="51720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800" b="1" dirty="0">
                          <a:solidFill>
                            <a:schemeClr val="lt1"/>
                          </a:solidFill>
                        </a:rPr>
                        <a:t>Candidate</a:t>
                      </a:r>
                      <a:endParaRPr sz="1800" b="1" dirty="0">
                        <a:solidFill>
                          <a:schemeClr val="lt1"/>
                        </a:solidFill>
                      </a:endParaRPr>
                    </a:p>
                  </a:txBody>
                  <a:tcPr marL="91425" marR="91425" marT="91425" marB="91425">
                    <a:solidFill>
                      <a:srgbClr val="3E5C61"/>
                    </a:solidFill>
                  </a:tcPr>
                </a:tc>
                <a:tc>
                  <a:txBody>
                    <a:bodyPr/>
                    <a:lstStyle/>
                    <a:p>
                      <a:pPr marL="0" lvl="0" indent="0" algn="ctr" rtl="0">
                        <a:spcBef>
                          <a:spcPts val="0"/>
                        </a:spcBef>
                        <a:spcAft>
                          <a:spcPts val="0"/>
                        </a:spcAft>
                        <a:buNone/>
                      </a:pPr>
                      <a:r>
                        <a:rPr lang="en-US" sz="1800" b="1" dirty="0">
                          <a:solidFill>
                            <a:schemeClr val="lt1"/>
                          </a:solidFill>
                        </a:rPr>
                        <a:t>Audience</a:t>
                      </a:r>
                      <a:endParaRPr sz="1800" b="1" dirty="0">
                        <a:solidFill>
                          <a:schemeClr val="lt1"/>
                        </a:solidFill>
                      </a:endParaRPr>
                    </a:p>
                  </a:txBody>
                  <a:tcPr marL="91425" marR="91425" marT="91425" marB="91425">
                    <a:solidFill>
                      <a:srgbClr val="3E5C6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800" dirty="0"/>
                        <a:t>Ella</a:t>
                      </a:r>
                      <a:endParaRPr sz="1800" dirty="0"/>
                    </a:p>
                  </a:txBody>
                  <a:tcPr marL="91425" marR="91425" marT="91425" marB="91425"/>
                </a:tc>
                <a:tc>
                  <a:txBody>
                    <a:bodyPr/>
                    <a:lstStyle/>
                    <a:p>
                      <a:pPr marL="0" lvl="0" indent="0" algn="l" rtl="0">
                        <a:spcBef>
                          <a:spcPts val="0"/>
                        </a:spcBef>
                        <a:spcAft>
                          <a:spcPts val="0"/>
                        </a:spcAft>
                        <a:buNone/>
                      </a:pPr>
                      <a:r>
                        <a:rPr lang="en-US" sz="1800" dirty="0"/>
                        <a:t>Football team</a:t>
                      </a:r>
                      <a:endParaRPr sz="18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800" dirty="0"/>
                        <a:t>Javier</a:t>
                      </a:r>
                      <a:endParaRPr sz="1800" dirty="0"/>
                    </a:p>
                  </a:txBody>
                  <a:tcPr marL="91425" marR="91425" marT="91425" marB="91425"/>
                </a:tc>
                <a:tc>
                  <a:txBody>
                    <a:bodyPr/>
                    <a:lstStyle/>
                    <a:p>
                      <a:pPr marL="0" lvl="0" indent="0" algn="l" rtl="0">
                        <a:spcBef>
                          <a:spcPts val="0"/>
                        </a:spcBef>
                        <a:spcAft>
                          <a:spcPts val="0"/>
                        </a:spcAft>
                        <a:buNone/>
                      </a:pPr>
                      <a:r>
                        <a:rPr lang="en-US" sz="1800"/>
                        <a:t>Band students</a:t>
                      </a:r>
                      <a:endParaRPr sz="18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800" dirty="0"/>
                        <a:t>Melissa</a:t>
                      </a:r>
                      <a:endParaRPr sz="1800" dirty="0"/>
                    </a:p>
                  </a:txBody>
                  <a:tcPr marL="91425" marR="91425" marT="91425" marB="91425"/>
                </a:tc>
                <a:tc>
                  <a:txBody>
                    <a:bodyPr/>
                    <a:lstStyle/>
                    <a:p>
                      <a:pPr marL="0" lvl="0" indent="0" algn="l" rtl="0">
                        <a:spcBef>
                          <a:spcPts val="0"/>
                        </a:spcBef>
                        <a:spcAft>
                          <a:spcPts val="0"/>
                        </a:spcAft>
                        <a:buNone/>
                      </a:pPr>
                      <a:r>
                        <a:rPr lang="en-US" sz="1800" dirty="0"/>
                        <a:t>Theater students</a:t>
                      </a:r>
                      <a:endParaRPr sz="1800" dirty="0"/>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800"/>
                        <a:t>Randy</a:t>
                      </a:r>
                      <a:endParaRPr sz="1800"/>
                    </a:p>
                  </a:txBody>
                  <a:tcPr marL="91425" marR="91425" marT="91425" marB="91425"/>
                </a:tc>
                <a:tc>
                  <a:txBody>
                    <a:bodyPr/>
                    <a:lstStyle/>
                    <a:p>
                      <a:pPr marL="0" lvl="0" indent="0" algn="l" rtl="0">
                        <a:spcBef>
                          <a:spcPts val="0"/>
                        </a:spcBef>
                        <a:spcAft>
                          <a:spcPts val="0"/>
                        </a:spcAft>
                        <a:buNone/>
                      </a:pPr>
                      <a:r>
                        <a:rPr lang="en-US" sz="1800"/>
                        <a:t>Tech and Computer Science Club</a:t>
                      </a:r>
                      <a:endParaRPr sz="1800"/>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800"/>
                        <a:t>Alex</a:t>
                      </a:r>
                      <a:endParaRPr sz="1800"/>
                    </a:p>
                  </a:txBody>
                  <a:tcPr marL="91425" marR="91425" marT="91425" marB="91425"/>
                </a:tc>
                <a:tc>
                  <a:txBody>
                    <a:bodyPr/>
                    <a:lstStyle/>
                    <a:p>
                      <a:pPr marL="0" lvl="0" indent="0" algn="l" rtl="0">
                        <a:spcBef>
                          <a:spcPts val="0"/>
                        </a:spcBef>
                        <a:spcAft>
                          <a:spcPts val="0"/>
                        </a:spcAft>
                        <a:buNone/>
                      </a:pPr>
                      <a:r>
                        <a:rPr lang="en-US" sz="1800" dirty="0"/>
                        <a:t>Environmental and Climate Action Club</a:t>
                      </a:r>
                      <a:endParaRPr sz="18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f72e8ae89d_0_5"/>
          <p:cNvSpPr txBox="1">
            <a:spLocks noGrp="1"/>
          </p:cNvSpPr>
          <p:nvPr>
            <p:ph type="title"/>
          </p:nvPr>
        </p:nvSpPr>
        <p:spPr>
          <a:xfrm>
            <a:off x="457200" y="1400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Share Your Speech</a:t>
            </a:r>
            <a:endParaRPr dirty="0"/>
          </a:p>
        </p:txBody>
      </p:sp>
      <p:sp>
        <p:nvSpPr>
          <p:cNvPr id="241" name="Google Shape;241;g2f72e8ae89d_0_5"/>
          <p:cNvSpPr txBox="1">
            <a:spLocks noGrp="1"/>
          </p:cNvSpPr>
          <p:nvPr>
            <p:ph type="body" idx="1"/>
          </p:nvPr>
        </p:nvSpPr>
        <p:spPr>
          <a:xfrm>
            <a:off x="457200" y="1063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It’s time to present! </a:t>
            </a:r>
            <a:endParaRPr dirty="0"/>
          </a:p>
          <a:p>
            <a:pPr marL="457200" lvl="0" indent="-393700" algn="l" rtl="0">
              <a:spcBef>
                <a:spcPts val="520"/>
              </a:spcBef>
              <a:spcAft>
                <a:spcPts val="0"/>
              </a:spcAft>
              <a:buSzPts val="2600"/>
              <a:buChar char="•"/>
            </a:pPr>
            <a:r>
              <a:rPr lang="en-US" dirty="0"/>
              <a:t>With your partner, take turns sharing your speeches.</a:t>
            </a:r>
            <a:endParaRPr dirty="0"/>
          </a:p>
          <a:p>
            <a:pPr marL="457200" lvl="0" indent="-393700" algn="l" rtl="0">
              <a:spcBef>
                <a:spcPts val="0"/>
              </a:spcBef>
              <a:spcAft>
                <a:spcPts val="0"/>
              </a:spcAft>
              <a:buSzPts val="2600"/>
              <a:buChar char="•"/>
            </a:pPr>
            <a:r>
              <a:rPr lang="en-US" dirty="0"/>
              <a:t>When it is your turn to present, your partner will assess your speech using the Evaluating a Campaign Speech handout.</a:t>
            </a:r>
            <a:endParaRPr dirty="0"/>
          </a:p>
          <a:p>
            <a:pPr marL="457200" lvl="0" indent="-393700" algn="l" rtl="0">
              <a:spcBef>
                <a:spcPts val="0"/>
              </a:spcBef>
              <a:spcAft>
                <a:spcPts val="0"/>
              </a:spcAft>
              <a:buSzPts val="2600"/>
              <a:buChar char="•"/>
            </a:pPr>
            <a:r>
              <a:rPr lang="en-US" dirty="0"/>
              <a:t>After your speech, switch with your partner and assess their speech using the handout.</a:t>
            </a:r>
            <a:endParaRPr dirty="0"/>
          </a:p>
          <a:p>
            <a:pPr marL="457200" lvl="0" indent="0" algn="l" rtl="0">
              <a:spcBef>
                <a:spcPts val="520"/>
              </a:spcBef>
              <a:spcAft>
                <a:spcPts val="0"/>
              </a:spcAft>
              <a:buNone/>
            </a:pPr>
            <a:endParaRPr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89465fd1d2_0_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Audience Expectations</a:t>
            </a:r>
            <a:endParaRPr dirty="0"/>
          </a:p>
        </p:txBody>
      </p:sp>
      <p:sp>
        <p:nvSpPr>
          <p:cNvPr id="247" name="Google Shape;247;g289465fd1d2_0_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As you listen to each speech, please do the following:</a:t>
            </a:r>
            <a:endParaRPr dirty="0"/>
          </a:p>
          <a:p>
            <a:pPr marL="914400" lvl="1" indent="-338455" algn="l" rtl="0">
              <a:spcBef>
                <a:spcPts val="0"/>
              </a:spcBef>
              <a:spcAft>
                <a:spcPts val="0"/>
              </a:spcAft>
              <a:buSzPts val="1730"/>
              <a:buChar char="●"/>
            </a:pPr>
            <a:r>
              <a:rPr lang="en-US" sz="2000" dirty="0"/>
              <a:t>Demonstrate that you are listening by making eye contact with the presenter, unless you are filling out your handout. </a:t>
            </a:r>
            <a:endParaRPr sz="2000" dirty="0"/>
          </a:p>
          <a:p>
            <a:pPr marL="914400" lvl="1" indent="-338455" algn="l" rtl="0">
              <a:spcBef>
                <a:spcPts val="0"/>
              </a:spcBef>
              <a:spcAft>
                <a:spcPts val="0"/>
              </a:spcAft>
              <a:buSzPts val="1730"/>
              <a:buChar char="●"/>
            </a:pPr>
            <a:r>
              <a:rPr lang="en-US" sz="2000" dirty="0"/>
              <a:t>Refrain from talking during the presentations or making distracting movements or facial expressions.</a:t>
            </a:r>
            <a:endParaRPr sz="2000" dirty="0"/>
          </a:p>
          <a:p>
            <a:pPr marL="914400" lvl="1" indent="-355600" algn="l" rtl="0">
              <a:spcBef>
                <a:spcPts val="0"/>
              </a:spcBef>
              <a:spcAft>
                <a:spcPts val="0"/>
              </a:spcAft>
              <a:buSzPts val="2000"/>
              <a:buChar char="●"/>
            </a:pPr>
            <a:r>
              <a:rPr lang="en-US" sz="2000" dirty="0"/>
              <a:t>Applaud each presenter when they finish their speech.</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8ac0735613_0_0"/>
          <p:cNvSpPr txBox="1">
            <a:spLocks noGrp="1"/>
          </p:cNvSpPr>
          <p:nvPr>
            <p:ph type="title"/>
          </p:nvPr>
        </p:nvSpPr>
        <p:spPr>
          <a:xfrm>
            <a:off x="457200" y="2047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Review Your Feedback</a:t>
            </a:r>
            <a:endParaRPr dirty="0"/>
          </a:p>
        </p:txBody>
      </p:sp>
      <p:sp>
        <p:nvSpPr>
          <p:cNvPr id="253" name="Google Shape;253;g28ac0735613_0_0"/>
          <p:cNvSpPr txBox="1">
            <a:spLocks noGrp="1"/>
          </p:cNvSpPr>
          <p:nvPr>
            <p:ph type="body" idx="1"/>
          </p:nvPr>
        </p:nvSpPr>
        <p:spPr>
          <a:xfrm>
            <a:off x="457200" y="1154135"/>
            <a:ext cx="8229600" cy="3291900"/>
          </a:xfrm>
          <a:prstGeom prst="rect">
            <a:avLst/>
          </a:prstGeom>
        </p:spPr>
        <p:txBody>
          <a:bodyPr spcFirstLastPara="1" wrap="square" lIns="91425" tIns="45700" rIns="91425" bIns="45700" anchor="t" anchorCtr="0">
            <a:noAutofit/>
          </a:bodyPr>
          <a:lstStyle/>
          <a:p>
            <a:pPr marL="457200" lvl="0" indent="-387350" algn="l" rtl="0">
              <a:spcBef>
                <a:spcPts val="520"/>
              </a:spcBef>
              <a:spcAft>
                <a:spcPts val="0"/>
              </a:spcAft>
              <a:buSzPts val="2500"/>
              <a:buChar char="•"/>
            </a:pPr>
            <a:r>
              <a:rPr lang="en-US" dirty="0"/>
              <a:t>When both you and your partner have presented your speech and filled out your handouts, trade papers with your partner.</a:t>
            </a:r>
            <a:endParaRPr dirty="0"/>
          </a:p>
          <a:p>
            <a:pPr marL="457200" lvl="0" indent="-387350" algn="l" rtl="0">
              <a:spcBef>
                <a:spcPts val="0"/>
              </a:spcBef>
              <a:spcAft>
                <a:spcPts val="0"/>
              </a:spcAft>
              <a:buSzPts val="2500"/>
              <a:buChar char="•"/>
            </a:pPr>
            <a:r>
              <a:rPr lang="en-US" dirty="0"/>
              <a:t>Take time to review your partner’s feedback and ask any clarifying questions of each other.</a:t>
            </a:r>
            <a:endParaRPr dirty="0"/>
          </a:p>
          <a:p>
            <a:pPr marL="457200" lvl="0" indent="-387350" algn="l" rtl="0">
              <a:spcBef>
                <a:spcPts val="0"/>
              </a:spcBef>
              <a:spcAft>
                <a:spcPts val="0"/>
              </a:spcAft>
              <a:buSzPts val="2500"/>
              <a:buChar char="•"/>
            </a:pPr>
            <a:r>
              <a:rPr lang="en-US" dirty="0"/>
              <a:t>Discuss any disputes you may have and be ready to share a positive comment about your partner’s work with the class.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p:nvPr/>
        </p:nvSpPr>
        <p:spPr>
          <a:xfrm>
            <a:off x="758275" y="776550"/>
            <a:ext cx="6687600" cy="23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dirty="0">
                <a:solidFill>
                  <a:schemeClr val="lt1"/>
                </a:solidFill>
                <a:latin typeface="Calibri"/>
                <a:ea typeface="Calibri"/>
                <a:cs typeface="Calibri"/>
                <a:sym typeface="Calibri"/>
              </a:rPr>
              <a:t>I’ve Got Purpose. How About You?</a:t>
            </a:r>
          </a:p>
          <a:p>
            <a:pPr marL="0" lvl="0" indent="0" algn="l" rtl="0">
              <a:spcBef>
                <a:spcPts val="0"/>
              </a:spcBef>
              <a:spcAft>
                <a:spcPts val="0"/>
              </a:spcAft>
              <a:buNone/>
            </a:pPr>
            <a:r>
              <a:rPr lang="en-US" sz="2600" dirty="0">
                <a:solidFill>
                  <a:schemeClr val="lt1"/>
                </a:solidFill>
                <a:latin typeface="Calibri"/>
                <a:ea typeface="Calibri"/>
                <a:cs typeface="Calibri"/>
                <a:sym typeface="Calibri"/>
              </a:rPr>
              <a:t>Audience and Purpose</a:t>
            </a:r>
            <a:endParaRPr sz="2600" dirty="0">
              <a:solidFill>
                <a:schemeClr val="lt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dirty="0"/>
              <a:t>Essential Question</a:t>
            </a:r>
            <a:endParaRPr dirty="0"/>
          </a:p>
        </p:txBody>
      </p:sp>
      <p:sp>
        <p:nvSpPr>
          <p:cNvPr id="84" name="Google Shape;84;p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b="0" i="0" u="none" strike="noStrike" dirty="0">
                <a:solidFill>
                  <a:schemeClr val="bg1"/>
                </a:solidFill>
                <a:effectLst/>
                <a:latin typeface="Calibri" panose="020F0502020204030204" pitchFamily="34" charset="0"/>
                <a:cs typeface="Calibri" panose="020F0502020204030204" pitchFamily="34" charset="0"/>
              </a:rPr>
              <a:t>How do I determine relevant information when writing?</a:t>
            </a:r>
            <a:endParaRPr 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f48f5b2289_0_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Learning Objectives</a:t>
            </a:r>
            <a:endParaRPr dirty="0"/>
          </a:p>
        </p:txBody>
      </p:sp>
      <p:sp>
        <p:nvSpPr>
          <p:cNvPr id="90" name="Google Shape;90;g2f48f5b2289_0_1"/>
          <p:cNvSpPr txBox="1">
            <a:spLocks noGrp="1"/>
          </p:cNvSpPr>
          <p:nvPr>
            <p:ph type="body" idx="1"/>
          </p:nvPr>
        </p:nvSpPr>
        <p:spPr>
          <a:xfrm>
            <a:off x="530351" y="2028498"/>
            <a:ext cx="8422817" cy="1132200"/>
          </a:xfrm>
          <a:prstGeom prst="rect">
            <a:avLst/>
          </a:prstGeom>
        </p:spPr>
        <p:txBody>
          <a:bodyPr spcFirstLastPara="1" wrap="square" lIns="45700" tIns="45700" rIns="45700" bIns="45700" anchor="t" anchorCtr="0">
            <a:noAutofit/>
          </a:bodyPr>
          <a:lstStyle/>
          <a:p>
            <a:pPr marL="685800" indent="-457200" rtl="0" fontAlgn="base">
              <a:spcBef>
                <a:spcPts val="0"/>
              </a:spcBef>
              <a:spcAft>
                <a:spcPts val="0"/>
              </a:spcAft>
              <a:buClr>
                <a:schemeClr val="bg1"/>
              </a:buClr>
              <a:buFont typeface="Arial" panose="020B0604020202020204" pitchFamily="34" charset="0"/>
              <a:buChar char="•"/>
            </a:pPr>
            <a:r>
              <a:rPr lang="en-US" b="0" i="0" u="none" strike="noStrike" dirty="0">
                <a:solidFill>
                  <a:schemeClr val="bg1"/>
                </a:solidFill>
                <a:effectLst/>
                <a:latin typeface="Calibri" panose="020F0502020204030204" pitchFamily="34" charset="0"/>
                <a:cs typeface="Calibri" panose="020F0502020204030204" pitchFamily="34" charset="0"/>
              </a:rPr>
              <a:t>Decide the difference between relevant and irrelevant information. </a:t>
            </a:r>
          </a:p>
          <a:p>
            <a:pPr marL="685800" indent="-457200" rtl="0" fontAlgn="base">
              <a:spcBef>
                <a:spcPts val="0"/>
              </a:spcBef>
              <a:spcAft>
                <a:spcPts val="0"/>
              </a:spcAft>
              <a:buClr>
                <a:schemeClr val="bg1"/>
              </a:buClr>
              <a:buFont typeface="Arial" panose="020B0604020202020204" pitchFamily="34" charset="0"/>
              <a:buChar char="•"/>
            </a:pPr>
            <a:r>
              <a:rPr lang="en-US" b="0" i="0" u="none" strike="noStrike"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cs typeface="Calibri" panose="020F0502020204030204" pitchFamily="34" charset="0"/>
              </a:rPr>
              <a:t>Synthesize relevant information into a well-developed piece of writing. </a:t>
            </a:r>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8348ea7e85_0_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sz="5000" dirty="0"/>
              <a:t>Honeycomb Harvest</a:t>
            </a:r>
            <a:endParaRPr sz="5000" dirty="0"/>
          </a:p>
        </p:txBody>
      </p:sp>
      <p:sp>
        <p:nvSpPr>
          <p:cNvPr id="96" name="Google Shape;96;g28348ea7e85_0_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457200" lvl="0" indent="-393700" algn="l" rtl="0">
              <a:spcBef>
                <a:spcPts val="0"/>
              </a:spcBef>
              <a:spcAft>
                <a:spcPts val="0"/>
              </a:spcAft>
              <a:buSzPts val="2600"/>
              <a:buChar char="•"/>
            </a:pPr>
            <a:r>
              <a:rPr lang="en-US" dirty="0"/>
              <a:t>Each hexagon has one of the following on it:</a:t>
            </a:r>
            <a:endParaRPr dirty="0"/>
          </a:p>
          <a:p>
            <a:pPr marL="914400" lvl="1" indent="-298450" algn="l" rtl="0">
              <a:spcBef>
                <a:spcPts val="0"/>
              </a:spcBef>
              <a:spcAft>
                <a:spcPts val="0"/>
              </a:spcAft>
              <a:buSzPts val="1100"/>
              <a:buChar char="●"/>
            </a:pPr>
            <a:r>
              <a:rPr lang="en-US" sz="2000" dirty="0"/>
              <a:t>Career </a:t>
            </a:r>
            <a:endParaRPr sz="2000" dirty="0"/>
          </a:p>
          <a:p>
            <a:pPr marL="914400" lvl="1" indent="-298450" algn="l" rtl="0">
              <a:spcBef>
                <a:spcPts val="0"/>
              </a:spcBef>
              <a:spcAft>
                <a:spcPts val="0"/>
              </a:spcAft>
              <a:buSzPts val="1100"/>
              <a:buChar char="●"/>
            </a:pPr>
            <a:r>
              <a:rPr lang="en-US" sz="2000" dirty="0"/>
              <a:t>Desirable work attribute</a:t>
            </a:r>
            <a:endParaRPr sz="2000" dirty="0"/>
          </a:p>
          <a:p>
            <a:pPr marL="457200" lvl="0" indent="-393700" algn="l" rtl="0">
              <a:spcBef>
                <a:spcPts val="0"/>
              </a:spcBef>
              <a:spcAft>
                <a:spcPts val="0"/>
              </a:spcAft>
              <a:buSzPts val="2600"/>
              <a:buChar char="•"/>
            </a:pPr>
            <a:r>
              <a:rPr lang="en-US" dirty="0"/>
              <a:t>With your group, organize the hexagons into groups to determine their relationships and how they all connect with each other</a:t>
            </a:r>
            <a:endParaRPr dirty="0"/>
          </a:p>
        </p:txBody>
      </p:sp>
      <p:pic>
        <p:nvPicPr>
          <p:cNvPr id="97" name="Google Shape;97;g28348ea7e85_0_7"/>
          <p:cNvPicPr preferRelativeResize="0"/>
          <p:nvPr/>
        </p:nvPicPr>
        <p:blipFill rotWithShape="1">
          <a:blip r:embed="rId3">
            <a:alphaModFix/>
          </a:blip>
          <a:srcRect/>
          <a:stretch/>
        </p:blipFill>
        <p:spPr>
          <a:xfrm>
            <a:off x="5540525" y="1264709"/>
            <a:ext cx="2530000" cy="261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sp>
        <p:nvSpPr>
          <p:cNvPr id="102" name="Google Shape;102;g28348ea7e85_0_13"/>
          <p:cNvSpPr txBox="1">
            <a:spLocks noGrp="1"/>
          </p:cNvSpPr>
          <p:nvPr>
            <p:ph type="title"/>
          </p:nvPr>
        </p:nvSpPr>
        <p:spPr>
          <a:xfrm>
            <a:off x="140316" y="12375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5000" dirty="0"/>
              <a:t>Example Honeycomb Harvest</a:t>
            </a:r>
            <a:endParaRPr sz="5000" dirty="0"/>
          </a:p>
        </p:txBody>
      </p:sp>
      <p:sp>
        <p:nvSpPr>
          <p:cNvPr id="103" name="Google Shape;103;g28348ea7e85_0_13"/>
          <p:cNvSpPr/>
          <p:nvPr/>
        </p:nvSpPr>
        <p:spPr>
          <a:xfrm>
            <a:off x="59266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04" name="Google Shape;104;g28348ea7e85_0_13"/>
          <p:cNvSpPr/>
          <p:nvPr/>
        </p:nvSpPr>
        <p:spPr>
          <a:xfrm>
            <a:off x="2609309" y="18070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05" name="Google Shape;105;g28348ea7e85_0_13"/>
          <p:cNvSpPr/>
          <p:nvPr/>
        </p:nvSpPr>
        <p:spPr>
          <a:xfrm>
            <a:off x="8318546" y="2571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06" name="Google Shape;106;g28348ea7e85_0_13"/>
          <p:cNvGrpSpPr/>
          <p:nvPr/>
        </p:nvGrpSpPr>
        <p:grpSpPr>
          <a:xfrm>
            <a:off x="5143096" y="2189399"/>
            <a:ext cx="783600" cy="764700"/>
            <a:chOff x="4371571" y="2189399"/>
            <a:chExt cx="783600" cy="764700"/>
          </a:xfrm>
        </p:grpSpPr>
        <p:sp>
          <p:nvSpPr>
            <p:cNvPr id="107" name="Google Shape;107;g28348ea7e85_0_13"/>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08" name="Google Shape;108;g28348ea7e85_0_13"/>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09" name="Google Shape;109;g28348ea7e85_0_13"/>
          <p:cNvSpPr/>
          <p:nvPr/>
        </p:nvSpPr>
        <p:spPr>
          <a:xfrm>
            <a:off x="1325996" y="1826211"/>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10" name="Google Shape;110;g28348ea7e85_0_13"/>
          <p:cNvSpPr/>
          <p:nvPr/>
        </p:nvSpPr>
        <p:spPr>
          <a:xfrm>
            <a:off x="6730821" y="18070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11" name="Google Shape;111;g28348ea7e85_0_13"/>
          <p:cNvSpPr/>
          <p:nvPr/>
        </p:nvSpPr>
        <p:spPr>
          <a:xfrm>
            <a:off x="4991196" y="369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12" name="Google Shape;112;g28348ea7e85_0_13"/>
          <p:cNvGrpSpPr/>
          <p:nvPr/>
        </p:nvGrpSpPr>
        <p:grpSpPr>
          <a:xfrm>
            <a:off x="8249121" y="1603636"/>
            <a:ext cx="783600" cy="764700"/>
            <a:chOff x="7127871" y="2876399"/>
            <a:chExt cx="783600" cy="764700"/>
          </a:xfrm>
        </p:grpSpPr>
        <p:sp>
          <p:nvSpPr>
            <p:cNvPr id="113" name="Google Shape;113;g28348ea7e85_0_13"/>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14" name="Google Shape;114;g28348ea7e85_0_13"/>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15" name="Google Shape;115;g28348ea7e85_0_13"/>
          <p:cNvSpPr/>
          <p:nvPr/>
        </p:nvSpPr>
        <p:spPr>
          <a:xfrm>
            <a:off x="4129696" y="29540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16" name="Google Shape;116;g28348ea7e85_0_13"/>
          <p:cNvSpPr/>
          <p:nvPr/>
        </p:nvSpPr>
        <p:spPr>
          <a:xfrm>
            <a:off x="2862471" y="264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17" name="Google Shape;117;g28348ea7e85_0_13"/>
          <p:cNvSpPr/>
          <p:nvPr/>
        </p:nvSpPr>
        <p:spPr>
          <a:xfrm>
            <a:off x="2537321"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18" name="Google Shape;118;g28348ea7e85_0_13"/>
          <p:cNvGrpSpPr/>
          <p:nvPr/>
        </p:nvGrpSpPr>
        <p:grpSpPr>
          <a:xfrm>
            <a:off x="791871" y="2773086"/>
            <a:ext cx="783600" cy="764700"/>
            <a:chOff x="5852696" y="3164424"/>
            <a:chExt cx="783600" cy="764700"/>
          </a:xfrm>
        </p:grpSpPr>
        <p:sp>
          <p:nvSpPr>
            <p:cNvPr id="119" name="Google Shape;119;g28348ea7e85_0_13"/>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20" name="Google Shape;120;g28348ea7e85_0_13"/>
            <p:cNvPicPr preferRelativeResize="0"/>
            <p:nvPr/>
          </p:nvPicPr>
          <p:blipFill>
            <a:blip r:embed="rId5">
              <a:alphaModFix/>
            </a:blip>
            <a:stretch>
              <a:fillRect/>
            </a:stretch>
          </p:blipFill>
          <p:spPr>
            <a:xfrm>
              <a:off x="5921439" y="3301192"/>
              <a:ext cx="646125" cy="491156"/>
            </a:xfrm>
            <a:prstGeom prst="rect">
              <a:avLst/>
            </a:prstGeom>
            <a:noFill/>
            <a:ln>
              <a:noFill/>
            </a:ln>
          </p:spPr>
        </p:pic>
      </p:grpSp>
      <p:sp>
        <p:nvSpPr>
          <p:cNvPr id="121" name="Google Shape;121;g28348ea7e85_0_13"/>
          <p:cNvSpPr/>
          <p:nvPr/>
        </p:nvSpPr>
        <p:spPr>
          <a:xfrm>
            <a:off x="4162334" y="1921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22" name="Google Shape;122;g28348ea7e85_0_13"/>
          <p:cNvSpPr/>
          <p:nvPr/>
        </p:nvSpPr>
        <p:spPr>
          <a:xfrm>
            <a:off x="5843509" y="15097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23" name="Google Shape;123;g28348ea7e85_0_13"/>
          <p:cNvSpPr/>
          <p:nvPr/>
        </p:nvSpPr>
        <p:spPr>
          <a:xfrm>
            <a:off x="13259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24" name="Google Shape;124;g28348ea7e85_0_13"/>
          <p:cNvGrpSpPr/>
          <p:nvPr/>
        </p:nvGrpSpPr>
        <p:grpSpPr>
          <a:xfrm>
            <a:off x="6971496" y="3832249"/>
            <a:ext cx="783600" cy="764700"/>
            <a:chOff x="6971496" y="3832249"/>
            <a:chExt cx="783600" cy="764700"/>
          </a:xfrm>
        </p:grpSpPr>
        <p:sp>
          <p:nvSpPr>
            <p:cNvPr id="125" name="Google Shape;125;g28348ea7e85_0_13"/>
            <p:cNvSpPr/>
            <p:nvPr/>
          </p:nvSpPr>
          <p:spPr>
            <a:xfrm>
              <a:off x="6971496" y="38322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26" name="Google Shape;126;g28348ea7e85_0_13"/>
            <p:cNvPicPr preferRelativeResize="0"/>
            <p:nvPr/>
          </p:nvPicPr>
          <p:blipFill>
            <a:blip r:embed="rId6">
              <a:alphaModFix/>
            </a:blip>
            <a:stretch>
              <a:fillRect/>
            </a:stretch>
          </p:blipFill>
          <p:spPr>
            <a:xfrm>
              <a:off x="7109347" y="4055685"/>
              <a:ext cx="507901" cy="317841"/>
            </a:xfrm>
            <a:prstGeom prst="rect">
              <a:avLst/>
            </a:prstGeom>
            <a:noFill/>
            <a:ln>
              <a:noFill/>
            </a:ln>
          </p:spPr>
        </p:pic>
      </p:grpSp>
      <p:sp>
        <p:nvSpPr>
          <p:cNvPr id="127" name="Google Shape;127;g28348ea7e85_0_13"/>
          <p:cNvSpPr/>
          <p:nvPr/>
        </p:nvSpPr>
        <p:spPr>
          <a:xfrm>
            <a:off x="114671"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28" name="Google Shape;128;g28348ea7e85_0_13"/>
          <p:cNvSpPr/>
          <p:nvPr/>
        </p:nvSpPr>
        <p:spPr>
          <a:xfrm>
            <a:off x="7514421" y="1042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29" name="Google Shape;129;g28348ea7e85_0_13"/>
          <p:cNvSpPr/>
          <p:nvPr/>
        </p:nvSpPr>
        <p:spPr>
          <a:xfrm>
            <a:off x="5852696" y="31676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US"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US"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30" name="Google Shape;130;g28348ea7e85_0_13"/>
          <p:cNvGrpSpPr/>
          <p:nvPr/>
        </p:nvGrpSpPr>
        <p:grpSpPr>
          <a:xfrm>
            <a:off x="288421" y="1374549"/>
            <a:ext cx="783600" cy="764700"/>
            <a:chOff x="8090296" y="3929124"/>
            <a:chExt cx="783600" cy="764700"/>
          </a:xfrm>
        </p:grpSpPr>
        <p:sp>
          <p:nvSpPr>
            <p:cNvPr id="131" name="Google Shape;131;g28348ea7e85_0_13"/>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2" name="Google Shape;132;g28348ea7e85_0_13"/>
            <p:cNvPicPr preferRelativeResize="0"/>
            <p:nvPr/>
          </p:nvPicPr>
          <p:blipFill>
            <a:blip r:embed="rId7">
              <a:alphaModFix/>
            </a:blip>
            <a:stretch>
              <a:fillRect/>
            </a:stretch>
          </p:blipFill>
          <p:spPr>
            <a:xfrm>
              <a:off x="8251466" y="4076626"/>
              <a:ext cx="461250" cy="469686"/>
            </a:xfrm>
            <a:prstGeom prst="rect">
              <a:avLst/>
            </a:prstGeom>
            <a:noFill/>
            <a:ln>
              <a:noFill/>
            </a:ln>
          </p:spPr>
        </p:pic>
      </p:grpSp>
      <p:sp>
        <p:nvSpPr>
          <p:cNvPr id="133" name="Google Shape;133;g28348ea7e85_0_13"/>
          <p:cNvSpPr/>
          <p:nvPr/>
        </p:nvSpPr>
        <p:spPr>
          <a:xfrm>
            <a:off x="7085634" y="28196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34" name="Google Shape;134;g28348ea7e85_0_13"/>
          <p:cNvSpPr/>
          <p:nvPr/>
        </p:nvSpPr>
        <p:spPr>
          <a:xfrm>
            <a:off x="1827171" y="286808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35" name="Google Shape;135;g28348ea7e85_0_13"/>
          <p:cNvSpPr/>
          <p:nvPr/>
        </p:nvSpPr>
        <p:spPr>
          <a:xfrm>
            <a:off x="3509621" y="1424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grpSp>
        <p:nvGrpSpPr>
          <p:cNvPr id="136" name="Google Shape;136;g28348ea7e85_0_13"/>
          <p:cNvGrpSpPr/>
          <p:nvPr/>
        </p:nvGrpSpPr>
        <p:grpSpPr>
          <a:xfrm>
            <a:off x="3788396" y="3932374"/>
            <a:ext cx="783600" cy="764700"/>
            <a:chOff x="3788396" y="3932374"/>
            <a:chExt cx="783600" cy="764700"/>
          </a:xfrm>
        </p:grpSpPr>
        <p:sp>
          <p:nvSpPr>
            <p:cNvPr id="137" name="Google Shape;137;g28348ea7e85_0_13"/>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8" name="Google Shape;138;g28348ea7e85_0_13"/>
            <p:cNvPicPr preferRelativeResize="0"/>
            <p:nvPr/>
          </p:nvPicPr>
          <p:blipFill>
            <a:blip r:embed="rId8">
              <a:alphaModFix/>
            </a:blip>
            <a:stretch>
              <a:fillRect/>
            </a:stretch>
          </p:blipFill>
          <p:spPr>
            <a:xfrm>
              <a:off x="3867474" y="4098876"/>
              <a:ext cx="577174" cy="42519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grpSp>
        <p:nvGrpSpPr>
          <p:cNvPr id="143" name="Google Shape;143;g28348ea7e85_0_53"/>
          <p:cNvGrpSpPr/>
          <p:nvPr/>
        </p:nvGrpSpPr>
        <p:grpSpPr>
          <a:xfrm>
            <a:off x="1491621" y="478974"/>
            <a:ext cx="6134513" cy="4205850"/>
            <a:chOff x="1567821" y="783774"/>
            <a:chExt cx="6134513" cy="4205850"/>
          </a:xfrm>
        </p:grpSpPr>
        <p:sp>
          <p:nvSpPr>
            <p:cNvPr id="144" name="Google Shape;144;g28348ea7e85_0_53"/>
            <p:cNvSpPr/>
            <p:nvPr/>
          </p:nvSpPr>
          <p:spPr>
            <a:xfrm>
              <a:off x="2184696"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45" name="Google Shape;145;g28348ea7e85_0_53"/>
            <p:cNvSpPr/>
            <p:nvPr/>
          </p:nvSpPr>
          <p:spPr>
            <a:xfrm>
              <a:off x="2183846" y="19308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46" name="Google Shape;146;g28348ea7e85_0_53"/>
            <p:cNvSpPr/>
            <p:nvPr/>
          </p:nvSpPr>
          <p:spPr>
            <a:xfrm>
              <a:off x="156782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47" name="Google Shape;147;g28348ea7e85_0_53"/>
            <p:cNvGrpSpPr/>
            <p:nvPr/>
          </p:nvGrpSpPr>
          <p:grpSpPr>
            <a:xfrm>
              <a:off x="2779396" y="2324049"/>
              <a:ext cx="783600" cy="764700"/>
              <a:chOff x="4371571" y="2189399"/>
              <a:chExt cx="783600" cy="764700"/>
            </a:xfrm>
          </p:grpSpPr>
          <p:sp>
            <p:nvSpPr>
              <p:cNvPr id="148" name="Google Shape;148;g28348ea7e85_0_53"/>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49" name="Google Shape;149;g28348ea7e85_0_53"/>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50" name="Google Shape;150;g28348ea7e85_0_53"/>
            <p:cNvSpPr/>
            <p:nvPr/>
          </p:nvSpPr>
          <p:spPr>
            <a:xfrm>
              <a:off x="2779396"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51" name="Google Shape;151;g28348ea7e85_0_53"/>
            <p:cNvSpPr/>
            <p:nvPr/>
          </p:nvSpPr>
          <p:spPr>
            <a:xfrm>
              <a:off x="337702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52" name="Google Shape;152;g28348ea7e85_0_53"/>
            <p:cNvSpPr/>
            <p:nvPr/>
          </p:nvSpPr>
          <p:spPr>
            <a:xfrm>
              <a:off x="3397121" y="3460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53" name="Google Shape;153;g28348ea7e85_0_53"/>
            <p:cNvGrpSpPr/>
            <p:nvPr/>
          </p:nvGrpSpPr>
          <p:grpSpPr>
            <a:xfrm>
              <a:off x="3397121" y="2695524"/>
              <a:ext cx="783600" cy="764700"/>
              <a:chOff x="7127871" y="2876399"/>
              <a:chExt cx="783600" cy="764700"/>
            </a:xfrm>
          </p:grpSpPr>
          <p:sp>
            <p:nvSpPr>
              <p:cNvPr id="154" name="Google Shape;154;g28348ea7e85_0_53"/>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5" name="Google Shape;155;g28348ea7e85_0_53"/>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56" name="Google Shape;156;g28348ea7e85_0_53"/>
            <p:cNvSpPr/>
            <p:nvPr/>
          </p:nvSpPr>
          <p:spPr>
            <a:xfrm>
              <a:off x="3377034"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7" name="Google Shape;157;g28348ea7e85_0_53"/>
            <p:cNvSpPr/>
            <p:nvPr/>
          </p:nvSpPr>
          <p:spPr>
            <a:xfrm>
              <a:off x="397387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8" name="Google Shape;158;g28348ea7e85_0_53"/>
            <p:cNvSpPr/>
            <p:nvPr/>
          </p:nvSpPr>
          <p:spPr>
            <a:xfrm>
              <a:off x="3973421"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US"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US"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59" name="Google Shape;159;g28348ea7e85_0_53"/>
            <p:cNvGrpSpPr/>
            <p:nvPr/>
          </p:nvGrpSpPr>
          <p:grpSpPr>
            <a:xfrm>
              <a:off x="3973434" y="2324049"/>
              <a:ext cx="783600" cy="764700"/>
              <a:chOff x="8090296" y="3929124"/>
              <a:chExt cx="783600" cy="764700"/>
            </a:xfrm>
          </p:grpSpPr>
          <p:sp>
            <p:nvSpPr>
              <p:cNvPr id="160" name="Google Shape;160;g28348ea7e85_0_53"/>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61" name="Google Shape;161;g28348ea7e85_0_53"/>
              <p:cNvPicPr preferRelativeResize="0"/>
              <p:nvPr/>
            </p:nvPicPr>
            <p:blipFill>
              <a:blip r:embed="rId5">
                <a:alphaModFix/>
              </a:blip>
              <a:stretch>
                <a:fillRect/>
              </a:stretch>
            </p:blipFill>
            <p:spPr>
              <a:xfrm>
                <a:off x="8251466" y="4076626"/>
                <a:ext cx="461250" cy="469686"/>
              </a:xfrm>
              <a:prstGeom prst="rect">
                <a:avLst/>
              </a:prstGeom>
              <a:noFill/>
              <a:ln>
                <a:noFill/>
              </a:ln>
            </p:spPr>
          </p:pic>
        </p:grpSp>
        <p:sp>
          <p:nvSpPr>
            <p:cNvPr id="162" name="Google Shape;162;g28348ea7e85_0_53"/>
            <p:cNvSpPr/>
            <p:nvPr/>
          </p:nvSpPr>
          <p:spPr>
            <a:xfrm>
              <a:off x="5174109"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63" name="Google Shape;163;g28348ea7e85_0_53"/>
            <p:cNvSpPr/>
            <p:nvPr/>
          </p:nvSpPr>
          <p:spPr>
            <a:xfrm>
              <a:off x="4569384" y="346023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64" name="Google Shape;164;g28348ea7e85_0_53"/>
            <p:cNvSpPr/>
            <p:nvPr/>
          </p:nvSpPr>
          <p:spPr>
            <a:xfrm>
              <a:off x="456937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sp>
          <p:nvSpPr>
            <p:cNvPr id="165" name="Google Shape;165;g28348ea7e85_0_53"/>
            <p:cNvSpPr/>
            <p:nvPr/>
          </p:nvSpPr>
          <p:spPr>
            <a:xfrm>
              <a:off x="5157946" y="15484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66" name="Google Shape;166;g28348ea7e85_0_53"/>
            <p:cNvSpPr/>
            <p:nvPr/>
          </p:nvSpPr>
          <p:spPr>
            <a:xfrm>
              <a:off x="5785109" y="1173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67" name="Google Shape;167;g28348ea7e85_0_53"/>
            <p:cNvSpPr/>
            <p:nvPr/>
          </p:nvSpPr>
          <p:spPr>
            <a:xfrm>
              <a:off x="5157959"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68" name="Google Shape;168;g28348ea7e85_0_53"/>
            <p:cNvGrpSpPr/>
            <p:nvPr/>
          </p:nvGrpSpPr>
          <p:grpSpPr>
            <a:xfrm>
              <a:off x="5157934" y="2313186"/>
              <a:ext cx="783600" cy="764700"/>
              <a:chOff x="5852696" y="3164424"/>
              <a:chExt cx="783600" cy="764700"/>
            </a:xfrm>
          </p:grpSpPr>
          <p:sp>
            <p:nvSpPr>
              <p:cNvPr id="169" name="Google Shape;169;g28348ea7e85_0_53"/>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70" name="Google Shape;170;g28348ea7e85_0_53"/>
              <p:cNvPicPr preferRelativeResize="0"/>
              <p:nvPr/>
            </p:nvPicPr>
            <p:blipFill>
              <a:blip r:embed="rId6">
                <a:alphaModFix/>
              </a:blip>
              <a:stretch>
                <a:fillRect/>
              </a:stretch>
            </p:blipFill>
            <p:spPr>
              <a:xfrm>
                <a:off x="5921439" y="3301192"/>
                <a:ext cx="646125" cy="491156"/>
              </a:xfrm>
              <a:prstGeom prst="rect">
                <a:avLst/>
              </a:prstGeom>
              <a:noFill/>
              <a:ln>
                <a:noFill/>
              </a:ln>
            </p:spPr>
          </p:pic>
        </p:grpSp>
        <p:sp>
          <p:nvSpPr>
            <p:cNvPr id="171" name="Google Shape;171;g28348ea7e85_0_53"/>
            <p:cNvSpPr/>
            <p:nvPr/>
          </p:nvSpPr>
          <p:spPr>
            <a:xfrm>
              <a:off x="6918734" y="2695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72" name="Google Shape;172;g28348ea7e85_0_53"/>
            <p:cNvSpPr/>
            <p:nvPr/>
          </p:nvSpPr>
          <p:spPr>
            <a:xfrm>
              <a:off x="6359359" y="3088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73" name="Google Shape;173;g28348ea7e85_0_53"/>
            <p:cNvSpPr/>
            <p:nvPr/>
          </p:nvSpPr>
          <p:spPr>
            <a:xfrm>
              <a:off x="6359359" y="2307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US"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74" name="Google Shape;174;g28348ea7e85_0_53"/>
            <p:cNvGrpSpPr/>
            <p:nvPr/>
          </p:nvGrpSpPr>
          <p:grpSpPr>
            <a:xfrm>
              <a:off x="5783446" y="2695524"/>
              <a:ext cx="783600" cy="764700"/>
              <a:chOff x="7596996" y="3474324"/>
              <a:chExt cx="783600" cy="764700"/>
            </a:xfrm>
          </p:grpSpPr>
          <p:sp>
            <p:nvSpPr>
              <p:cNvPr id="175" name="Google Shape;175;g28348ea7e85_0_53"/>
              <p:cNvSpPr/>
              <p:nvPr/>
            </p:nvSpPr>
            <p:spPr>
              <a:xfrm>
                <a:off x="7596996" y="3474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76" name="Google Shape;176;g28348ea7e85_0_53"/>
              <p:cNvPicPr preferRelativeResize="0"/>
              <p:nvPr/>
            </p:nvPicPr>
            <p:blipFill>
              <a:blip r:embed="rId7">
                <a:alphaModFix/>
              </a:blip>
              <a:stretch>
                <a:fillRect/>
              </a:stretch>
            </p:blipFill>
            <p:spPr>
              <a:xfrm>
                <a:off x="7734847" y="3697760"/>
                <a:ext cx="507901" cy="317841"/>
              </a:xfrm>
              <a:prstGeom prst="rect">
                <a:avLst/>
              </a:prstGeom>
              <a:noFill/>
              <a:ln>
                <a:noFill/>
              </a:ln>
            </p:spPr>
          </p:pic>
        </p:grpSp>
        <p:grpSp>
          <p:nvGrpSpPr>
            <p:cNvPr id="177" name="Google Shape;177;g28348ea7e85_0_53"/>
            <p:cNvGrpSpPr/>
            <p:nvPr/>
          </p:nvGrpSpPr>
          <p:grpSpPr>
            <a:xfrm>
              <a:off x="4569371" y="2688149"/>
              <a:ext cx="783600" cy="764700"/>
              <a:chOff x="3788396" y="3932374"/>
              <a:chExt cx="783600" cy="764700"/>
            </a:xfrm>
          </p:grpSpPr>
          <p:sp>
            <p:nvSpPr>
              <p:cNvPr id="178" name="Google Shape;178;g28348ea7e85_0_53"/>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79" name="Google Shape;179;g28348ea7e85_0_53"/>
              <p:cNvPicPr preferRelativeResize="0"/>
              <p:nvPr/>
            </p:nvPicPr>
            <p:blipFill>
              <a:blip r:embed="rId8">
                <a:alphaModFix/>
              </a:blip>
              <a:stretch>
                <a:fillRect/>
              </a:stretch>
            </p:blipFill>
            <p:spPr>
              <a:xfrm>
                <a:off x="3867474" y="4098876"/>
                <a:ext cx="577174" cy="425199"/>
              </a:xfrm>
              <a:prstGeom prst="rect">
                <a:avLst/>
              </a:prstGeom>
              <a:noFill/>
              <a:ln>
                <a:noFill/>
              </a:ln>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f4f0fec088_0_7"/>
          <p:cNvSpPr txBox="1">
            <a:spLocks noGrp="1"/>
          </p:cNvSpPr>
          <p:nvPr>
            <p:ph type="title"/>
          </p:nvPr>
        </p:nvSpPr>
        <p:spPr>
          <a:xfrm>
            <a:off x="457200" y="581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Career Qualities</a:t>
            </a:r>
            <a:endParaRPr dirty="0"/>
          </a:p>
        </p:txBody>
      </p:sp>
      <p:sp>
        <p:nvSpPr>
          <p:cNvPr id="185" name="Google Shape;185;g2f4f0fec088_0_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What does it mean to have good communication skills in the workplace?</a:t>
            </a:r>
            <a:endParaRPr dirty="0"/>
          </a:p>
          <a:p>
            <a:pPr marL="457200" lvl="0" indent="-393700" algn="l" rtl="0">
              <a:spcBef>
                <a:spcPts val="0"/>
              </a:spcBef>
              <a:spcAft>
                <a:spcPts val="0"/>
              </a:spcAft>
              <a:buSzPts val="2600"/>
              <a:buChar char="•"/>
            </a:pPr>
            <a:r>
              <a:rPr lang="en-US" dirty="0"/>
              <a:t>What careers would benefit from people using good communication skills?</a:t>
            </a:r>
            <a:endParaRPr dirty="0"/>
          </a:p>
          <a:p>
            <a:pPr marL="457200" lvl="0" indent="-393700" algn="l" rtl="0">
              <a:spcBef>
                <a:spcPts val="0"/>
              </a:spcBef>
              <a:spcAft>
                <a:spcPts val="0"/>
              </a:spcAft>
              <a:buSzPts val="2600"/>
              <a:buChar char="•"/>
            </a:pPr>
            <a:r>
              <a:rPr lang="en-US" dirty="0"/>
              <a:t>What does it mean to be a self-starter in the workplace?</a:t>
            </a:r>
            <a:endParaRPr dirty="0"/>
          </a:p>
          <a:p>
            <a:pPr marL="457200" lvl="0" indent="-393700" algn="l" rtl="0">
              <a:spcBef>
                <a:spcPts val="0"/>
              </a:spcBef>
              <a:spcAft>
                <a:spcPts val="0"/>
              </a:spcAft>
              <a:buSzPts val="2600"/>
              <a:buChar char="•"/>
            </a:pPr>
            <a:r>
              <a:rPr lang="en-US" dirty="0"/>
              <a:t>What careers would benefit from having a worker who is proactive?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f4f0fec088_0_17"/>
          <p:cNvSpPr txBox="1">
            <a:spLocks noGrp="1"/>
          </p:cNvSpPr>
          <p:nvPr>
            <p:ph type="title"/>
          </p:nvPr>
        </p:nvSpPr>
        <p:spPr>
          <a:xfrm>
            <a:off x="457200" y="1179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Does Sheldon know quality work attributes?</a:t>
            </a:r>
            <a:endParaRPr dirty="0"/>
          </a:p>
        </p:txBody>
      </p:sp>
      <p:sp>
        <p:nvSpPr>
          <p:cNvPr id="191" name="Google Shape;191;g2f4f0fec088_0_1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Watch the following clip from the television show </a:t>
            </a:r>
            <a:r>
              <a:rPr lang="en-US" i="1" dirty="0"/>
              <a:t>The Big Bang Theory.</a:t>
            </a:r>
            <a:endParaRPr i="1" dirty="0"/>
          </a:p>
          <a:p>
            <a:pPr marL="457200" lvl="0" indent="-393700" algn="l" rtl="0">
              <a:spcBef>
                <a:spcPts val="0"/>
              </a:spcBef>
              <a:spcAft>
                <a:spcPts val="0"/>
              </a:spcAft>
              <a:buSzPts val="2600"/>
              <a:buChar char="•"/>
            </a:pPr>
            <a:r>
              <a:rPr lang="en-US" dirty="0"/>
              <a:t>As you watch, complete the T-Chart.</a:t>
            </a:r>
            <a:endParaRPr dirty="0"/>
          </a:p>
          <a:p>
            <a:pPr marL="457200" lvl="0" indent="-393700" algn="l" rtl="0">
              <a:spcBef>
                <a:spcPts val="0"/>
              </a:spcBef>
              <a:spcAft>
                <a:spcPts val="0"/>
              </a:spcAft>
              <a:buSzPts val="2600"/>
              <a:buChar char="•"/>
            </a:pPr>
            <a:r>
              <a:rPr lang="en-US" dirty="0"/>
              <a:t>When the video ends, fill out the box at the bottom of your chart.</a:t>
            </a:r>
            <a:endParaRPr dirty="0"/>
          </a:p>
        </p:txBody>
      </p:sp>
      <p:pic>
        <p:nvPicPr>
          <p:cNvPr id="192" name="Google Shape;192;g2f4f0fec088_0_17"/>
          <p:cNvPicPr preferRelativeResize="0"/>
          <p:nvPr/>
        </p:nvPicPr>
        <p:blipFill>
          <a:blip r:embed="rId3">
            <a:alphaModFix/>
          </a:blip>
          <a:stretch>
            <a:fillRect/>
          </a:stretch>
        </p:blipFill>
        <p:spPr>
          <a:xfrm>
            <a:off x="3926499" y="3447300"/>
            <a:ext cx="1291000" cy="1209601"/>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931</Words>
  <Application>Microsoft Office PowerPoint</Application>
  <PresentationFormat>On-screen Show (16:9)</PresentationFormat>
  <Paragraphs>119</Paragraphs>
  <Slides>19</Slides>
  <Notes>19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Open Sans</vt:lpstr>
      <vt:lpstr>Noto Sans Symbols</vt:lpstr>
      <vt:lpstr>Arial</vt:lpstr>
      <vt:lpstr>Constantia</vt:lpstr>
      <vt:lpstr>Georgia</vt:lpstr>
      <vt:lpstr>LEARN theme</vt:lpstr>
      <vt:lpstr>PowerPoint Presentation</vt:lpstr>
      <vt:lpstr>PowerPoint Presentation</vt:lpstr>
      <vt:lpstr>Essential Question</vt:lpstr>
      <vt:lpstr>Learning Objectives</vt:lpstr>
      <vt:lpstr>Honeycomb Harvest</vt:lpstr>
      <vt:lpstr>Example Honeycomb Harvest</vt:lpstr>
      <vt:lpstr>PowerPoint Presentation</vt:lpstr>
      <vt:lpstr>Career Qualities</vt:lpstr>
      <vt:lpstr>Does Sheldon know quality work attributes?</vt:lpstr>
      <vt:lpstr>PowerPoint Presentation</vt:lpstr>
      <vt:lpstr>Let’s Discuss</vt:lpstr>
      <vt:lpstr>John F. Kennedy’s Campaign Speech</vt:lpstr>
      <vt:lpstr>Remarks of Senator John F. Kennedy, Horton Plaza, San Diego, California, November 2, 1960</vt:lpstr>
      <vt:lpstr>I’ve Got Purpose</vt:lpstr>
      <vt:lpstr>How About You?</vt:lpstr>
      <vt:lpstr>Class President Candidates</vt:lpstr>
      <vt:lpstr>Share Your Speech</vt:lpstr>
      <vt:lpstr>Audience Expectations</vt:lpstr>
      <vt:lpstr>Review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Aster Kordona</cp:lastModifiedBy>
  <cp:revision>6</cp:revision>
  <dcterms:modified xsi:type="dcterms:W3CDTF">2024-10-01T17:02:29Z</dcterms:modified>
</cp:coreProperties>
</file>