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Cambria" panose="02040503050406030204"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OTBWXvDet2lGl6lzEZ5P0K8y9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375D17-B612-4908-9025-8E1E75AB8D6E}">
  <a:tblStyle styleId="{4A375D17-B612-4908-9025-8E1E75AB8D6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4" autoAdjust="0"/>
  </p:normalViewPr>
  <p:slideViewPr>
    <p:cSldViewPr snapToGrid="0">
      <p:cViewPr varScale="1">
        <p:scale>
          <a:sx n="115" d="100"/>
          <a:sy n="115" d="100"/>
        </p:scale>
        <p:origin x="5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learn.k20center.ou.edu/tech-tool/1077" TargetMode="External"/><Relationship Id="rId4" Type="http://schemas.openxmlformats.org/officeDocument/2006/relationships/hyperlink" Target="https://learn.k20center.ou.edu/tech-strategy/2956"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tech-tool/6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ZvN435zg2z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355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355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9gy-1Z2Sa-c?si=Fb1S131aUwXzp73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22 minutes to read aloud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200">
                <a:latin typeface="Calibri"/>
                <a:ea typeface="Calibri"/>
                <a:cs typeface="Calibri"/>
                <a:sym typeface="Calibri"/>
              </a:rPr>
              <a:t>K20 Center. (n.d.). Why-lighting.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https://learn.k20center.ou.edu/strategy/128</a:t>
            </a:r>
            <a:r>
              <a:rPr lang="en-US" sz="1200">
                <a:latin typeface="Calibri"/>
                <a:ea typeface="Calibri"/>
                <a:cs typeface="Calibri"/>
                <a:sym typeface="Calibri"/>
              </a:rPr>
              <a:t>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I notice, I wonder.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latin typeface="Calibri"/>
                <a:ea typeface="Calibri"/>
                <a:cs typeface="Calibri"/>
                <a:sym typeface="Calibri"/>
              </a:rPr>
              <a:t>K20 Center. (n.d.). I notice, I wonder. Strategies.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a:p>
            <a:pPr marL="0" lvl="0" indent="0" algn="l" rtl="0">
              <a:lnSpc>
                <a:spcPct val="115000"/>
              </a:lnSpc>
              <a:spcBef>
                <a:spcPts val="1000"/>
              </a:spcBef>
              <a:spcAft>
                <a:spcPts val="0"/>
              </a:spcAft>
              <a:buSzPts val="1400"/>
              <a:buNone/>
            </a:pPr>
            <a:r>
              <a:rPr lang="en-US">
                <a:latin typeface="Calibri"/>
                <a:ea typeface="Calibri"/>
                <a:cs typeface="Calibri"/>
                <a:sym typeface="Calibri"/>
              </a:rPr>
              <a:t>K20 Center. (n.d.). I Notice, I Wonder with Padlet. Tech-Integrated Strategy. Retrieved from </a:t>
            </a:r>
            <a:r>
              <a:rPr lang="en-US"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https://learn.k20center.ou.edu/tech-strategy/2956</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Padlet. Tech Tool. Retrieved from </a:t>
            </a:r>
            <a:r>
              <a:rPr lang="en-US" u="sng">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https://learn.k20center.ou.edu/tech-tool/1077</a:t>
            </a:r>
            <a:r>
              <a:rPr lang="en-US">
                <a:latin typeface="Calibri"/>
                <a:ea typeface="Calibri"/>
                <a:cs typeface="Calibri"/>
                <a:sym typeface="Calibri"/>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Book Creator. Tech Tool. Retrieved from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https://learn.k20center.ou.edu/tech-tool/610</a:t>
            </a:r>
            <a:r>
              <a:rPr lang="en-US">
                <a:latin typeface="Calibri"/>
                <a:ea typeface="Calibri"/>
                <a:cs typeface="Calibri"/>
                <a:sym typeface="Calibri"/>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400"/>
              <a:buNone/>
            </a:pPr>
            <a:r>
              <a:rPr lang="en-US"/>
              <a:t>K20 Center. (2021, September 21). K20 Center 9 minute timer. YouTube.</a:t>
            </a:r>
            <a:r>
              <a:rPr lang="en-US" u="sng">
                <a:solidFill>
                  <a:schemeClr val="hlink"/>
                </a:solidFill>
                <a:hlinkClick r:id="rId3"/>
              </a:rPr>
              <a:t> </a:t>
            </a:r>
            <a:r>
              <a:rPr lang="en-US" u="sng">
                <a:solidFill>
                  <a:schemeClr val="hlink"/>
                </a:solidFill>
                <a:latin typeface="Calibri"/>
                <a:ea typeface="Calibri"/>
                <a:cs typeface="Calibri"/>
                <a:sym typeface="Calibri"/>
                <a:hlinkClick r:id="rId3"/>
              </a:rPr>
              <a:t>https://www.youtube.com/watch?v=ZvN435zg2zE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Font typeface="Calibri"/>
              <a:buNone/>
            </a:pPr>
            <a:endParaRPr dirty="0"/>
          </a:p>
        </p:txBody>
      </p:sp>
      <p:sp>
        <p:nvSpPr>
          <p:cNvPr id="225" name="Google Shape;2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endParaRPr/>
          </a:p>
        </p:txBody>
      </p:sp>
      <p:sp>
        <p:nvSpPr>
          <p:cNvPr id="231" name="Google Shape;2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1200">
                <a:latin typeface="Calibri"/>
                <a:ea typeface="Calibri"/>
                <a:cs typeface="Calibri"/>
                <a:sym typeface="Calibri"/>
              </a:rPr>
              <a:t>K20 Center. (n.d.). Grammatically correct.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https://learn.k20center.ou.edu/strategy/3555</a:t>
            </a:r>
            <a:endParaRPr sz="1200"/>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1200">
                <a:latin typeface="Calibri"/>
                <a:ea typeface="Calibri"/>
                <a:cs typeface="Calibri"/>
                <a:sym typeface="Calibri"/>
              </a:rPr>
              <a:t>K20 Center. (n.d.). Grammatically correct. Strategies. Retrieved from </a:t>
            </a: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https://learn.k20center.ou.edu/strategy/3555</a:t>
            </a:r>
            <a:endParaRPr sz="1200">
              <a:latin typeface="Calibri"/>
              <a:ea typeface="Calibri"/>
              <a:cs typeface="Calibri"/>
              <a:sym typeface="Calibri"/>
            </a:endParaRPr>
          </a:p>
          <a:p>
            <a:pPr marL="0" lvl="0" indent="0" algn="l" rtl="0">
              <a:lnSpc>
                <a:spcPct val="115000"/>
              </a:lnSpc>
              <a:spcBef>
                <a:spcPts val="1000"/>
              </a:spcBef>
              <a:spcAft>
                <a:spcPts val="1000"/>
              </a:spcAft>
              <a:buSzPts val="1400"/>
              <a:buNone/>
            </a:pPr>
            <a:r>
              <a:rPr lang="en-US" sz="1200">
                <a:latin typeface="Calibri"/>
                <a:ea typeface="Calibri"/>
                <a:cs typeface="Calibri"/>
                <a:sym typeface="Calibri"/>
              </a:rPr>
              <a:t>K20Center. (2021, September 21). K20 Center 10 minute timer. YouTube. Retrieved September 19, 2022, from </a:t>
            </a:r>
            <a:r>
              <a:rPr lang="en-US" sz="1200" u="sng">
                <a:solidFill>
                  <a:schemeClr val="hlink"/>
                </a:solidFill>
                <a:latin typeface="Calibri"/>
                <a:ea typeface="Calibri"/>
                <a:cs typeface="Calibri"/>
                <a:sym typeface="Calibri"/>
                <a:hlinkClick r:id="rId4"/>
              </a:rPr>
              <a:t>https://youtu.be/9gy-1Z2Sa-c?si=Fb1S131aUwXzp73O</a:t>
            </a:r>
            <a:r>
              <a:rPr lang="en-US"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a:t>Comma Roles for Grammatically Correct</a:t>
            </a:r>
            <a:endParaRPr/>
          </a:p>
          <a:p>
            <a:pPr marL="457200" lvl="0" indent="-298450" algn="l" rtl="0">
              <a:lnSpc>
                <a:spcPct val="100000"/>
              </a:lnSpc>
              <a:spcBef>
                <a:spcPts val="1200"/>
              </a:spcBef>
              <a:spcAft>
                <a:spcPts val="0"/>
              </a:spcAft>
              <a:buClr>
                <a:schemeClr val="dk1"/>
              </a:buClr>
              <a:buSzPts val="1100"/>
              <a:buAutoNum type="arabicPeriod"/>
            </a:pPr>
            <a:r>
              <a:rPr lang="en-US"/>
              <a:t>FANBOY Comma (comma that separates two independent clauses)</a:t>
            </a:r>
            <a:endParaRPr/>
          </a:p>
          <a:p>
            <a:pPr marL="457200" lvl="0" indent="-298450" algn="l" rtl="0">
              <a:lnSpc>
                <a:spcPct val="100000"/>
              </a:lnSpc>
              <a:spcBef>
                <a:spcPts val="0"/>
              </a:spcBef>
              <a:spcAft>
                <a:spcPts val="0"/>
              </a:spcAft>
              <a:buClr>
                <a:schemeClr val="dk1"/>
              </a:buClr>
              <a:buSzPts val="1100"/>
              <a:buAutoNum type="arabicPeriod"/>
            </a:pPr>
            <a:r>
              <a:rPr lang="en-US"/>
              <a:t>INTRO Comma (comma after an introductory phrase)</a:t>
            </a:r>
            <a:endParaRPr/>
          </a:p>
          <a:p>
            <a:pPr marL="457200" lvl="0" indent="-298450" algn="l" rtl="0">
              <a:lnSpc>
                <a:spcPct val="100000"/>
              </a:lnSpc>
              <a:spcBef>
                <a:spcPts val="0"/>
              </a:spcBef>
              <a:spcAft>
                <a:spcPts val="0"/>
              </a:spcAft>
              <a:buClr>
                <a:schemeClr val="dk1"/>
              </a:buClr>
              <a:buSzPts val="1100"/>
              <a:buAutoNum type="arabicPeriod"/>
            </a:pPr>
            <a:r>
              <a:rPr lang="en-US"/>
              <a:t>OXFORD Comma (comma to separate items in a list)</a:t>
            </a:r>
            <a:endParaRPr/>
          </a:p>
          <a:p>
            <a:pPr marL="457200" lvl="0" indent="0" algn="l" rtl="0">
              <a:lnSpc>
                <a:spcPct val="100000"/>
              </a:lnSpc>
              <a:spcBef>
                <a:spcPts val="1200"/>
              </a:spcBef>
              <a:spcAft>
                <a:spcPts val="0"/>
              </a:spcAft>
              <a:buClr>
                <a:schemeClr val="dk1"/>
              </a:buClr>
              <a:buSzPts val="1100"/>
              <a:buFont typeface="Arial"/>
              <a:buNone/>
            </a:pPr>
            <a:r>
              <a:rPr lang="en-US">
                <a:highlight>
                  <a:srgbClr val="DF9299"/>
                </a:highlight>
              </a:rPr>
              <a:t>FANBOY </a:t>
            </a:r>
            <a:r>
              <a:rPr lang="en-US"/>
              <a:t>Comma (comma that separates two independent clauses)</a:t>
            </a:r>
            <a:endParaRPr/>
          </a:p>
          <a:p>
            <a:pPr marL="457200" lvl="0" indent="0" algn="l" rtl="0">
              <a:lnSpc>
                <a:spcPct val="100000"/>
              </a:lnSpc>
              <a:spcBef>
                <a:spcPts val="1200"/>
              </a:spcBef>
              <a:spcAft>
                <a:spcPts val="0"/>
              </a:spcAft>
              <a:buClr>
                <a:schemeClr val="dk1"/>
              </a:buClr>
              <a:buSzPts val="1100"/>
              <a:buFont typeface="Arial"/>
              <a:buNone/>
            </a:pPr>
            <a:r>
              <a:rPr lang="en-US">
                <a:highlight>
                  <a:srgbClr val="C7D4E8"/>
                </a:highlight>
              </a:rPr>
              <a:t>INTRO</a:t>
            </a:r>
            <a:r>
              <a:rPr lang="en-US"/>
              <a:t> Comma (comma after an introductory phrase)</a:t>
            </a:r>
            <a:endParaRPr/>
          </a:p>
          <a:p>
            <a:pPr marL="457200" lvl="0" indent="0" algn="l" rtl="0">
              <a:lnSpc>
                <a:spcPct val="100000"/>
              </a:lnSpc>
              <a:spcBef>
                <a:spcPts val="1200"/>
              </a:spcBef>
              <a:spcAft>
                <a:spcPts val="1200"/>
              </a:spcAft>
              <a:buClr>
                <a:schemeClr val="dk1"/>
              </a:buClr>
              <a:buSzPts val="1100"/>
              <a:buFont typeface="Arial"/>
              <a:buNone/>
            </a:pPr>
            <a:r>
              <a:rPr lang="en-US">
                <a:highlight>
                  <a:srgbClr val="FDD472"/>
                </a:highlight>
              </a:rPr>
              <a:t>OXFORD</a:t>
            </a:r>
            <a:r>
              <a:rPr lang="en-US"/>
              <a:t> Comma (comma to separate items in a list)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7" name="Google Shape;47;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8" name="Google Shape;48;p37"/>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3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38"/>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4" name="Google Shape;54;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5" name="Google Shape;55;p38"/>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6"/>
        <p:cNvGrpSpPr/>
        <p:nvPr/>
      </p:nvGrpSpPr>
      <p:grpSpPr>
        <a:xfrm>
          <a:off x="0" y="0"/>
          <a:ext cx="0" cy="0"/>
          <a:chOff x="0" y="0"/>
          <a:chExt cx="0" cy="0"/>
        </a:xfrm>
      </p:grpSpPr>
      <p:sp>
        <p:nvSpPr>
          <p:cNvPr id="57" name="Google Shape;57;p39"/>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39"/>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9" name="Google Shape;59;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0" name="Google Shape;60;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1"/>
        <p:cNvGrpSpPr/>
        <p:nvPr/>
      </p:nvGrpSpPr>
      <p:grpSpPr>
        <a:xfrm>
          <a:off x="0" y="0"/>
          <a:ext cx="0" cy="0"/>
          <a:chOff x="0" y="0"/>
          <a:chExt cx="0" cy="0"/>
        </a:xfrm>
      </p:grpSpPr>
      <p:pic>
        <p:nvPicPr>
          <p:cNvPr id="62" name="Google Shape;62;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3" name="Google Shape;63;p40"/>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4" name="Google Shape;64;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5"/>
        <p:cNvGrpSpPr/>
        <p:nvPr/>
      </p:nvGrpSpPr>
      <p:grpSpPr>
        <a:xfrm>
          <a:off x="0" y="0"/>
          <a:ext cx="0" cy="0"/>
          <a:chOff x="0" y="0"/>
          <a:chExt cx="0" cy="0"/>
        </a:xfrm>
      </p:grpSpPr>
      <p:pic>
        <p:nvPicPr>
          <p:cNvPr id="66" name="Google Shape;66;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7" name="Google Shape;67;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8"/>
        <p:cNvGrpSpPr/>
        <p:nvPr/>
      </p:nvGrpSpPr>
      <p:grpSpPr>
        <a:xfrm>
          <a:off x="0" y="0"/>
          <a:ext cx="0" cy="0"/>
          <a:chOff x="0" y="0"/>
          <a:chExt cx="0" cy="0"/>
        </a:xfrm>
      </p:grpSpPr>
      <p:pic>
        <p:nvPicPr>
          <p:cNvPr id="69" name="Google Shape;69;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3"/>
        <p:cNvGrpSpPr/>
        <p:nvPr/>
      </p:nvGrpSpPr>
      <p:grpSpPr>
        <a:xfrm>
          <a:off x="0" y="0"/>
          <a:ext cx="0" cy="0"/>
          <a:chOff x="0" y="0"/>
          <a:chExt cx="0" cy="0"/>
        </a:xfrm>
      </p:grpSpPr>
      <p:pic>
        <p:nvPicPr>
          <p:cNvPr id="74" name="Google Shape;74;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3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 name="Google Shape;14;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5"/>
        <p:cNvGrpSpPr/>
        <p:nvPr/>
      </p:nvGrpSpPr>
      <p:grpSpPr>
        <a:xfrm>
          <a:off x="0" y="0"/>
          <a:ext cx="0" cy="0"/>
          <a:chOff x="0" y="0"/>
          <a:chExt cx="0" cy="0"/>
        </a:xfrm>
      </p:grpSpPr>
      <p:sp>
        <p:nvSpPr>
          <p:cNvPr id="16" name="Google Shape;16;p3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32"/>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4"/>
        <p:cNvGrpSpPr/>
        <p:nvPr/>
      </p:nvGrpSpPr>
      <p:grpSpPr>
        <a:xfrm>
          <a:off x="0" y="0"/>
          <a:ext cx="0" cy="0"/>
          <a:chOff x="0" y="0"/>
          <a:chExt cx="0" cy="0"/>
        </a:xfrm>
      </p:grpSpPr>
      <p:pic>
        <p:nvPicPr>
          <p:cNvPr id="25" name="Google Shape;25;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 name="Google Shape;26;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8" name="Google Shape;28;p33"/>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9"/>
        <p:cNvGrpSpPr/>
        <p:nvPr/>
      </p:nvGrpSpPr>
      <p:grpSpPr>
        <a:xfrm>
          <a:off x="0" y="0"/>
          <a:ext cx="0" cy="0"/>
          <a:chOff x="0" y="0"/>
          <a:chExt cx="0" cy="0"/>
        </a:xfrm>
      </p:grpSpPr>
      <p:sp>
        <p:nvSpPr>
          <p:cNvPr id="30" name="Google Shape;30;p34"/>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 name="Google Shape;31;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4" name="Google Shape;34;p34"/>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5" name="Google Shape;35;p34"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6"/>
        <p:cNvGrpSpPr/>
        <p:nvPr/>
      </p:nvGrpSpPr>
      <p:grpSpPr>
        <a:xfrm>
          <a:off x="0" y="0"/>
          <a:ext cx="0" cy="0"/>
          <a:chOff x="0" y="0"/>
          <a:chExt cx="0" cy="0"/>
        </a:xfrm>
      </p:grpSpPr>
      <p:sp>
        <p:nvSpPr>
          <p:cNvPr id="37" name="Google Shape;37;p3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9" name="Google Shape;39;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onlit.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ca_esv=f583aec8b3671997&amp;sca_upv=1&amp;q=modifies&amp;si=ACC90nx67Z8g0WkBmnrPB4IqtqGv_0jPRQZidzvVw-KwO60swwpm916fpuSrERxa-UDFbqMRoWW9xyIMW06U3ALhWl22Pxf-mPZ_Nyxe9xiPVT6kLgBDCfM%3D&amp;expnd=1&amp;sa=X&amp;sqi=2&amp;ved=2ahUKEwjM27fJoNKHAxVAG9AFHYekIVUQyecJegQIGBA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google.com/search?sca_esv=f583aec8b3671997&amp;sca_upv=1&amp;q=circumstance&amp;si=ACC90nxkzgN-KbLuTWKT81WCi4_nrSC0omLxkD8prfdGluvIAS7J6wEld3N0f3HWZIs90qX6Q_IRFE_HsK17Td65PFOQEu9gwTrBAg5jaDPhhQDvib34Ovk%3D&amp;expnd=1&amp;sa=X&amp;sqi=2&amp;ved=2ahUKEwjM27fJoNKHAxVAG9AFHYekIVUQyecJegQIGBAR" TargetMode="External"/><Relationship Id="rId4" Type="http://schemas.openxmlformats.org/officeDocument/2006/relationships/hyperlink" Target="https://www.google.com/search?sca_esv=f583aec8b3671997&amp;sca_upv=1&amp;q=qualifies&amp;si=ACC90nxMSPeZfdJJjQgDsdZJuFuJsYDUp7dDv-rivtUo_eKoFm6y-hWbEeAQUdlg6IZnJCrZpdwbatg8EEnVx71BxpSKzDvR2uERzKns2-2BwJFDmTanVrc%3D&amp;expnd=1&amp;sa=X&amp;sqi=2&amp;ved=2ahUKEwjM27fJoNKHAxVAG9AFHYekIVUQyecJegQIGBAQ"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www.bookcreator.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ZvN435zg2z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youtube.com/watch?v=ZvN435zg2zE"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youtu.be/9gy-1Z2Sa-c?si=Fb1S131aUwXzp73O" TargetMode="External"/><Relationship Id="rId5" Type="http://schemas.openxmlformats.org/officeDocument/2006/relationships/image" Target="../media/image7.jpg"/><Relationship Id="rId4" Type="http://schemas.openxmlformats.org/officeDocument/2006/relationships/hyperlink" Target="http://www.youtube.com/watch?v=9gy-1Z2Sa-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body" idx="1"/>
          </p:nvPr>
        </p:nvSpPr>
        <p:spPr>
          <a:xfrm>
            <a:off x="457200" y="1309350"/>
            <a:ext cx="5087700" cy="34341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520"/>
              </a:spcBef>
              <a:spcAft>
                <a:spcPts val="0"/>
              </a:spcAft>
              <a:buSzPts val="2000"/>
              <a:buChar char="●"/>
            </a:pPr>
            <a:r>
              <a:rPr lang="en-US"/>
              <a:t>Go to </a:t>
            </a:r>
            <a:r>
              <a:rPr lang="en-US" u="sng">
                <a:solidFill>
                  <a:srgbClr val="3E5C61"/>
                </a:solidFill>
                <a:hlinkClick r:id="rId3">
                  <a:extLst>
                    <a:ext uri="{A12FA001-AC4F-418D-AE19-62706E023703}">
                      <ahyp:hlinkClr xmlns:ahyp="http://schemas.microsoft.com/office/drawing/2018/hyperlinkcolor" val="tx"/>
                    </a:ext>
                  </a:extLst>
                </a:hlinkClick>
              </a:rPr>
              <a:t>www.commonlit.org</a:t>
            </a:r>
            <a:r>
              <a:rPr lang="en-US"/>
              <a:t> .</a:t>
            </a:r>
            <a:endParaRPr/>
          </a:p>
          <a:p>
            <a:pPr marL="457200" lvl="0" indent="-355600" algn="l" rtl="0">
              <a:lnSpc>
                <a:spcPct val="100000"/>
              </a:lnSpc>
              <a:spcBef>
                <a:spcPts val="0"/>
              </a:spcBef>
              <a:spcAft>
                <a:spcPts val="0"/>
              </a:spcAft>
              <a:buSzPts val="2000"/>
              <a:buChar char="●"/>
            </a:pPr>
            <a:r>
              <a:rPr lang="en-US"/>
              <a:t>Create an account (if needed).</a:t>
            </a:r>
            <a:endParaRPr/>
          </a:p>
          <a:p>
            <a:pPr marL="457200" lvl="0" indent="-355600" algn="l" rtl="0">
              <a:lnSpc>
                <a:spcPct val="100000"/>
              </a:lnSpc>
              <a:spcBef>
                <a:spcPts val="0"/>
              </a:spcBef>
              <a:spcAft>
                <a:spcPts val="0"/>
              </a:spcAft>
              <a:buSzPts val="2000"/>
              <a:buChar char="●"/>
            </a:pPr>
            <a:r>
              <a:rPr lang="en-US"/>
              <a:t>Search for the short story, “Sandwiched in Between.”</a:t>
            </a:r>
            <a:endParaRPr/>
          </a:p>
          <a:p>
            <a:pPr marL="0" lvl="0" indent="0" algn="l" rtl="0">
              <a:lnSpc>
                <a:spcPct val="100000"/>
              </a:lnSpc>
              <a:spcBef>
                <a:spcPts val="520"/>
              </a:spcBef>
              <a:spcAft>
                <a:spcPts val="0"/>
              </a:spcAft>
              <a:buSzPts val="2600"/>
              <a:buNone/>
            </a:pPr>
            <a:endParaRPr/>
          </a:p>
        </p:txBody>
      </p:sp>
      <p:sp>
        <p:nvSpPr>
          <p:cNvPr id="148" name="Google Shape;148;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“Sandwiched in Between”</a:t>
            </a:r>
            <a:endParaRPr/>
          </a:p>
        </p:txBody>
      </p:sp>
      <p:pic>
        <p:nvPicPr>
          <p:cNvPr id="149" name="Google Shape;149;p10"/>
          <p:cNvPicPr preferRelativeResize="0"/>
          <p:nvPr/>
        </p:nvPicPr>
        <p:blipFill rotWithShape="1">
          <a:blip r:embed="rId4">
            <a:alphaModFix/>
          </a:blip>
          <a:srcRect/>
          <a:stretch/>
        </p:blipFill>
        <p:spPr>
          <a:xfrm>
            <a:off x="5627000" y="1041850"/>
            <a:ext cx="2776499" cy="2776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As you read “Sandwiched in Between” use the annotation tools to highlight every sentence with a comma. </a:t>
            </a:r>
            <a:endParaRPr/>
          </a:p>
          <a:p>
            <a:pPr marL="457200" lvl="0" indent="-393700" algn="l" rtl="0">
              <a:lnSpc>
                <a:spcPct val="100000"/>
              </a:lnSpc>
              <a:spcBef>
                <a:spcPts val="0"/>
              </a:spcBef>
              <a:spcAft>
                <a:spcPts val="0"/>
              </a:spcAft>
              <a:buSzPts val="2600"/>
              <a:buChar char="•"/>
            </a:pPr>
            <a:r>
              <a:rPr lang="en-US"/>
              <a:t>After you finish reading, discuss with a partner:</a:t>
            </a:r>
            <a:endParaRPr/>
          </a:p>
          <a:p>
            <a:pPr marL="914400" lvl="1" indent="-355600" algn="l" rtl="0">
              <a:lnSpc>
                <a:spcPct val="100000"/>
              </a:lnSpc>
              <a:spcBef>
                <a:spcPts val="0"/>
              </a:spcBef>
              <a:spcAft>
                <a:spcPts val="0"/>
              </a:spcAft>
              <a:buSzPts val="2000"/>
              <a:buChar char="•"/>
            </a:pPr>
            <a:r>
              <a:rPr lang="en-US"/>
              <a:t>How is the comma being used?</a:t>
            </a:r>
            <a:endParaRPr/>
          </a:p>
          <a:p>
            <a:pPr marL="914400" lvl="1" indent="-355600" algn="l" rtl="0">
              <a:lnSpc>
                <a:spcPct val="100000"/>
              </a:lnSpc>
              <a:spcBef>
                <a:spcPts val="0"/>
              </a:spcBef>
              <a:spcAft>
                <a:spcPts val="0"/>
              </a:spcAft>
              <a:buSzPts val="2000"/>
              <a:buChar char="•"/>
            </a:pPr>
            <a:r>
              <a:rPr lang="en-US"/>
              <a:t>Why do you think the author used a comma there?</a:t>
            </a:r>
            <a:endParaRPr/>
          </a:p>
          <a:p>
            <a:pPr marL="914400" lvl="1" indent="-355600" algn="l" rtl="0">
              <a:lnSpc>
                <a:spcPct val="100000"/>
              </a:lnSpc>
              <a:spcBef>
                <a:spcPts val="0"/>
              </a:spcBef>
              <a:spcAft>
                <a:spcPts val="0"/>
              </a:spcAft>
              <a:buSzPts val="2000"/>
              <a:buChar char="•"/>
            </a:pPr>
            <a:r>
              <a:rPr lang="en-US"/>
              <a:t>Do you see similar ways the comma is being used to other commas in the text? </a:t>
            </a:r>
            <a:endParaRPr/>
          </a:p>
          <a:p>
            <a:pPr marL="0" lvl="0" indent="0" algn="l" rtl="0">
              <a:lnSpc>
                <a:spcPct val="100000"/>
              </a:lnSpc>
              <a:spcBef>
                <a:spcPts val="520"/>
              </a:spcBef>
              <a:spcAft>
                <a:spcPts val="0"/>
              </a:spcAft>
              <a:buSzPts val="2600"/>
              <a:buNone/>
            </a:pPr>
            <a:endParaRPr/>
          </a:p>
        </p:txBody>
      </p:sp>
      <p:sp>
        <p:nvSpPr>
          <p:cNvPr id="155" name="Google Shape;155;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Why-Lighting</a:t>
            </a:r>
            <a:endParaRPr/>
          </a:p>
        </p:txBody>
      </p:sp>
      <p:pic>
        <p:nvPicPr>
          <p:cNvPr id="156" name="Google Shape;156;p11"/>
          <p:cNvPicPr preferRelativeResize="0"/>
          <p:nvPr/>
        </p:nvPicPr>
        <p:blipFill rotWithShape="1">
          <a:blip r:embed="rId3">
            <a:alphaModFix/>
          </a:blip>
          <a:srcRect/>
          <a:stretch/>
        </p:blipFill>
        <p:spPr>
          <a:xfrm>
            <a:off x="7246950" y="0"/>
            <a:ext cx="1897050" cy="189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Take your thoughts about commas from the reading and create your own rules. </a:t>
            </a:r>
            <a:endParaRPr/>
          </a:p>
          <a:p>
            <a:pPr marL="457200" lvl="0" indent="-393700" algn="l" rtl="0">
              <a:lnSpc>
                <a:spcPct val="100000"/>
              </a:lnSpc>
              <a:spcBef>
                <a:spcPts val="0"/>
              </a:spcBef>
              <a:spcAft>
                <a:spcPts val="0"/>
              </a:spcAft>
              <a:buSzPts val="2600"/>
              <a:buChar char="•"/>
            </a:pPr>
            <a:r>
              <a:rPr lang="en-US"/>
              <a:t>Turn over your “Cooking Hacks” handout and with your partner describe at least 3 new comma rules.</a:t>
            </a:r>
            <a:endParaRPr/>
          </a:p>
          <a:p>
            <a:pPr marL="914400" lvl="1" indent="-355600" algn="l" rtl="0">
              <a:lnSpc>
                <a:spcPct val="100000"/>
              </a:lnSpc>
              <a:spcBef>
                <a:spcPts val="0"/>
              </a:spcBef>
              <a:spcAft>
                <a:spcPts val="0"/>
              </a:spcAft>
              <a:buSzPts val="2000"/>
              <a:buChar char="•"/>
            </a:pPr>
            <a:r>
              <a:rPr lang="en-US"/>
              <a:t>These should be different then the ones we saw in the other reading.</a:t>
            </a:r>
            <a:endParaRPr/>
          </a:p>
        </p:txBody>
      </p:sp>
      <p:sp>
        <p:nvSpPr>
          <p:cNvPr id="162" name="Google Shape;162;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“Your Comma Rules” </a:t>
            </a:r>
            <a:endParaRPr/>
          </a:p>
        </p:txBody>
      </p:sp>
      <p:pic>
        <p:nvPicPr>
          <p:cNvPr id="163" name="Google Shape;163;p12" descr="A green cartoon character with a smile and legs&#10;&#10;Description automatically generated"/>
          <p:cNvPicPr preferRelativeResize="0"/>
          <p:nvPr/>
        </p:nvPicPr>
        <p:blipFill rotWithShape="1">
          <a:blip r:embed="rId3">
            <a:alphaModFix/>
          </a:blip>
          <a:srcRect l="16776" t="28519" r="17841" b="28463"/>
          <a:stretch/>
        </p:blipFill>
        <p:spPr>
          <a:xfrm>
            <a:off x="2337025" y="3453375"/>
            <a:ext cx="1969050" cy="129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a:t>A conjunctive adverb is a transitional word that can either join two related sentence clauses or introduce a sentence. Some conjunctive adverbs include however, nevertheless, furthermore, also, hence, anyway, and moreover. Use a comma after a conjunctive adverb, whether it comes at the beginning of a sentence or in the middle.</a:t>
            </a:r>
            <a:endParaRPr/>
          </a:p>
          <a:p>
            <a:pPr marL="0" lvl="0" indent="0" algn="l" rtl="0">
              <a:lnSpc>
                <a:spcPct val="100000"/>
              </a:lnSpc>
              <a:spcBef>
                <a:spcPts val="0"/>
              </a:spcBef>
              <a:spcAft>
                <a:spcPts val="0"/>
              </a:spcAft>
              <a:buSzPts val="2600"/>
              <a:buNone/>
            </a:pPr>
            <a:endParaRPr sz="2200"/>
          </a:p>
          <a:p>
            <a:pPr marL="457200" lvl="0" indent="-387350" algn="l" rtl="0">
              <a:lnSpc>
                <a:spcPct val="100000"/>
              </a:lnSpc>
              <a:spcBef>
                <a:spcPts val="0"/>
              </a:spcBef>
              <a:spcAft>
                <a:spcPts val="0"/>
              </a:spcAft>
              <a:buSzPts val="2500"/>
              <a:buChar char="•"/>
            </a:pPr>
            <a:r>
              <a:rPr lang="en-US" sz="1800" b="1">
                <a:solidFill>
                  <a:srgbClr val="910D28"/>
                </a:solidFill>
              </a:rPr>
              <a:t>Example:</a:t>
            </a:r>
            <a:r>
              <a:rPr lang="en-US" sz="1800"/>
              <a:t> The recipe is not difficult to follow.</a:t>
            </a:r>
            <a:r>
              <a:rPr lang="en-US" sz="1800">
                <a:latin typeface="Cambria"/>
                <a:ea typeface="Cambria"/>
                <a:cs typeface="Cambria"/>
                <a:sym typeface="Cambria"/>
              </a:rPr>
              <a:t> </a:t>
            </a:r>
            <a:r>
              <a:rPr lang="en-US" sz="1800">
                <a:solidFill>
                  <a:srgbClr val="3E5C61"/>
                </a:solidFill>
              </a:rPr>
              <a:t>However</a:t>
            </a:r>
            <a:r>
              <a:rPr lang="en-US" sz="1800">
                <a:latin typeface="Cambria"/>
                <a:ea typeface="Cambria"/>
                <a:cs typeface="Cambria"/>
                <a:sym typeface="Cambria"/>
              </a:rPr>
              <a:t>, </a:t>
            </a:r>
            <a:r>
              <a:rPr lang="en-US" sz="1800"/>
              <a:t>rolling out the dough for the dumplings is a challenge.</a:t>
            </a:r>
            <a:r>
              <a:rPr lang="en-US" sz="1800">
                <a:latin typeface="Cambria"/>
                <a:ea typeface="Cambria"/>
                <a:cs typeface="Cambria"/>
                <a:sym typeface="Cambria"/>
              </a:rPr>
              <a:t> </a:t>
            </a:r>
            <a:endParaRPr sz="1800"/>
          </a:p>
          <a:p>
            <a:pPr marL="0" lvl="0" indent="0" algn="l" rtl="0">
              <a:lnSpc>
                <a:spcPct val="100000"/>
              </a:lnSpc>
              <a:spcBef>
                <a:spcPts val="1200"/>
              </a:spcBef>
              <a:spcAft>
                <a:spcPts val="0"/>
              </a:spcAft>
              <a:buSzPts val="2600"/>
              <a:buNone/>
            </a:pPr>
            <a:endParaRPr sz="1400"/>
          </a:p>
          <a:p>
            <a:pPr marL="457200" lvl="0" indent="0" algn="l" rtl="0">
              <a:lnSpc>
                <a:spcPct val="100000"/>
              </a:lnSpc>
              <a:spcBef>
                <a:spcPts val="1200"/>
              </a:spcBef>
              <a:spcAft>
                <a:spcPts val="0"/>
              </a:spcAft>
              <a:buSzPts val="2600"/>
              <a:buNone/>
            </a:pPr>
            <a:endParaRPr sz="1800"/>
          </a:p>
        </p:txBody>
      </p:sp>
      <p:sp>
        <p:nvSpPr>
          <p:cNvPr id="169" name="Google Shape;169;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
        <p:nvSpPr>
          <p:cNvPr id="170" name="Google Shape;170;p13"/>
          <p:cNvSpPr txBox="1"/>
          <p:nvPr/>
        </p:nvSpPr>
        <p:spPr>
          <a:xfrm>
            <a:off x="698264" y="3966605"/>
            <a:ext cx="7167300" cy="104622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120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Adverb - </a:t>
            </a:r>
            <a:r>
              <a:rPr lang="en-US" sz="1400" b="0" i="0" u="none" strike="noStrike" cap="none">
                <a:solidFill>
                  <a:schemeClr val="dk1"/>
                </a:solidFill>
                <a:latin typeface="Roboto"/>
                <a:ea typeface="Roboto"/>
                <a:cs typeface="Roboto"/>
                <a:sym typeface="Roboto"/>
              </a:rPr>
              <a:t>a word or phrase that </a:t>
            </a:r>
            <a:r>
              <a:rPr lang="en-US" sz="1400" b="0" i="0" u="none" strike="noStrike" cap="none">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modifies</a:t>
            </a:r>
            <a:r>
              <a:rPr lang="en-US" sz="1400" b="0" i="0" u="none" strike="noStrike" cap="none">
                <a:solidFill>
                  <a:schemeClr val="dk1"/>
                </a:solidFill>
                <a:latin typeface="Roboto"/>
                <a:ea typeface="Roboto"/>
                <a:cs typeface="Roboto"/>
                <a:sym typeface="Roboto"/>
              </a:rPr>
              <a:t> or </a:t>
            </a:r>
            <a:r>
              <a:rPr lang="en-US" sz="1400" b="0" i="0" u="none" strike="noStrike" cap="none">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qualifies</a:t>
            </a:r>
            <a:r>
              <a:rPr lang="en-US" sz="1400" b="0" i="0" u="none" strike="noStrike" cap="none">
                <a:solidFill>
                  <a:schemeClr val="dk1"/>
                </a:solidFill>
                <a:latin typeface="Roboto"/>
                <a:ea typeface="Roboto"/>
                <a:cs typeface="Roboto"/>
                <a:sym typeface="Roboto"/>
              </a:rPr>
              <a:t> an adjective, verb, or other adverb or a word group, expressing a relation of </a:t>
            </a:r>
            <a:r>
              <a:rPr lang="en-US" sz="1400" b="0" i="0" u="sng" strike="noStrike" cap="none">
                <a:solidFill>
                  <a:schemeClr val="dk1"/>
                </a:solidFill>
                <a:latin typeface="Roboto"/>
                <a:ea typeface="Roboto"/>
                <a:cs typeface="Roboto"/>
                <a:sym typeface="Roboto"/>
              </a:rPr>
              <a:t>place, time, </a:t>
            </a:r>
            <a:r>
              <a:rPr lang="en-US" sz="1400" b="0" i="0" u="sng" strike="noStrike" cap="none">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circumstance</a:t>
            </a:r>
            <a:r>
              <a:rPr lang="en-US" sz="1400" b="0" i="0" u="sng" strike="noStrike" cap="none">
                <a:solidFill>
                  <a:schemeClr val="dk1"/>
                </a:solidFill>
                <a:latin typeface="Roboto"/>
                <a:ea typeface="Roboto"/>
                <a:cs typeface="Roboto"/>
                <a:sym typeface="Roboto"/>
              </a:rPr>
              <a:t>, manner, cause, degree</a:t>
            </a:r>
            <a:r>
              <a:rPr lang="en-US" sz="1400" b="0" i="0" u="none" strike="noStrike" cap="none">
                <a:solidFill>
                  <a:schemeClr val="dk1"/>
                </a:solidFill>
                <a:latin typeface="Roboto"/>
                <a:ea typeface="Roboto"/>
                <a:cs typeface="Roboto"/>
                <a:sym typeface="Roboto"/>
              </a:rPr>
              <a:t>, etc. (e.g., </a:t>
            </a:r>
            <a:r>
              <a:rPr lang="en-US" sz="1400" b="0" i="1" u="none" strike="noStrike" cap="none">
                <a:solidFill>
                  <a:schemeClr val="dk1"/>
                </a:solidFill>
                <a:latin typeface="Roboto"/>
                <a:ea typeface="Roboto"/>
                <a:cs typeface="Roboto"/>
                <a:sym typeface="Roboto"/>
              </a:rPr>
              <a:t>gently</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quite</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then</a:t>
            </a:r>
            <a:r>
              <a:rPr lang="en-US" sz="1400" b="0" i="0" u="none" strike="noStrike" cap="none">
                <a:solidFill>
                  <a:schemeClr val="dk1"/>
                </a:solidFill>
                <a:latin typeface="Roboto"/>
                <a:ea typeface="Roboto"/>
                <a:cs typeface="Roboto"/>
                <a:sym typeface="Roboto"/>
              </a:rPr>
              <a:t>, </a:t>
            </a:r>
            <a:r>
              <a:rPr lang="en-US" sz="1400" b="0" i="1" u="none" strike="noStrike" cap="none">
                <a:solidFill>
                  <a:schemeClr val="dk1"/>
                </a:solidFill>
                <a:latin typeface="Roboto"/>
                <a:ea typeface="Roboto"/>
                <a:cs typeface="Roboto"/>
                <a:sym typeface="Roboto"/>
              </a:rPr>
              <a:t>there</a:t>
            </a:r>
            <a:r>
              <a:rPr lang="en-US" sz="1400" b="0" i="0" u="none" strike="noStrike" cap="none">
                <a:solidFill>
                  <a:schemeClr val="dk1"/>
                </a:solidFill>
                <a:latin typeface="Roboto"/>
                <a:ea typeface="Roboto"/>
                <a:cs typeface="Roboto"/>
                <a:sym typeface="Roboto"/>
              </a:rPr>
              <a:t> ).</a:t>
            </a:r>
            <a:endParaRPr sz="2600" b="0" i="0" u="none" strike="noStrike" cap="none">
              <a:solidFill>
                <a:schemeClr val="dk1"/>
              </a:solidFill>
              <a:latin typeface="Calibri"/>
              <a:ea typeface="Calibri"/>
              <a:cs typeface="Calibri"/>
              <a:sym typeface="Calibri"/>
            </a:endParaRPr>
          </a:p>
        </p:txBody>
      </p:sp>
      <p:sp>
        <p:nvSpPr>
          <p:cNvPr id="171" name="Google Shape;171;p13"/>
          <p:cNvSpPr/>
          <p:nvPr/>
        </p:nvSpPr>
        <p:spPr>
          <a:xfrm>
            <a:off x="698264" y="4088287"/>
            <a:ext cx="7167300" cy="854773"/>
          </a:xfrm>
          <a:prstGeom prst="rect">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200"/>
              <a:t>A nonrestrictive clause provides nonessential information about the main clause of a sentence. Nonrestrictive clauses, which typically reveal additional information about a subject, are placed after the subject of the sentence after a comma. The nonrestrictive clause is closed with a comma which makes it similar to a parenthetical.</a:t>
            </a:r>
            <a:endParaRPr/>
          </a:p>
          <a:p>
            <a:pPr marL="0" lvl="0" indent="0" algn="l" rtl="0">
              <a:lnSpc>
                <a:spcPct val="100000"/>
              </a:lnSpc>
              <a:spcBef>
                <a:spcPts val="520"/>
              </a:spcBef>
              <a:spcAft>
                <a:spcPts val="0"/>
              </a:spcAft>
              <a:buSzPts val="2600"/>
              <a:buNone/>
            </a:pPr>
            <a:endParaRPr sz="2200"/>
          </a:p>
          <a:p>
            <a:pPr marL="457200" lvl="0" indent="-393700" algn="l" rtl="0">
              <a:lnSpc>
                <a:spcPct val="100000"/>
              </a:lnSpc>
              <a:spcBef>
                <a:spcPts val="0"/>
              </a:spcBef>
              <a:spcAft>
                <a:spcPts val="0"/>
              </a:spcAft>
              <a:buSzPts val="2600"/>
              <a:buChar char="•"/>
            </a:pPr>
            <a:r>
              <a:rPr lang="en-US" sz="1800" b="1">
                <a:solidFill>
                  <a:srgbClr val="910D28"/>
                </a:solidFill>
              </a:rPr>
              <a:t>Example:</a:t>
            </a:r>
            <a:r>
              <a:rPr lang="en-US" sz="1800"/>
              <a:t> After taking the meat off the chicken bones</a:t>
            </a:r>
            <a:r>
              <a:rPr lang="en-US" sz="1800" i="1">
                <a:solidFill>
                  <a:srgbClr val="3E5C61"/>
                </a:solidFill>
              </a:rPr>
              <a:t>, which is a bit of a challenge,</a:t>
            </a:r>
            <a:r>
              <a:rPr lang="en-US" sz="1800">
                <a:latin typeface="Cambria"/>
                <a:ea typeface="Cambria"/>
                <a:cs typeface="Cambria"/>
                <a:sym typeface="Cambria"/>
              </a:rPr>
              <a:t> </a:t>
            </a:r>
            <a:r>
              <a:rPr lang="en-US" sz="1800"/>
              <a:t>the meat is returned to the pot, and the broth is added.</a:t>
            </a:r>
            <a:r>
              <a:rPr lang="en-US" sz="1800">
                <a:latin typeface="Cambria"/>
                <a:ea typeface="Cambria"/>
                <a:cs typeface="Cambria"/>
                <a:sym typeface="Cambria"/>
              </a:rPr>
              <a:t>  </a:t>
            </a:r>
            <a:endParaRPr sz="1800"/>
          </a:p>
          <a:p>
            <a:pPr marL="0" lvl="0" indent="0" algn="l" rtl="0">
              <a:lnSpc>
                <a:spcPct val="100000"/>
              </a:lnSpc>
              <a:spcBef>
                <a:spcPts val="520"/>
              </a:spcBef>
              <a:spcAft>
                <a:spcPts val="0"/>
              </a:spcAft>
              <a:buSzPts val="2600"/>
              <a:buNone/>
            </a:pPr>
            <a:endParaRPr sz="2400"/>
          </a:p>
        </p:txBody>
      </p:sp>
      <p:sp>
        <p:nvSpPr>
          <p:cNvPr id="177" name="Google Shape;17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SzPts val="2600"/>
              <a:buNone/>
            </a:pPr>
            <a:r>
              <a:rPr lang="en-US" sz="2200"/>
              <a:t>An appositive is a noun or noun phrase that adds information to the primary noun. Use commas to separate this type of phrase from the rest of your sentence to prevent it from becoming a run-on.</a:t>
            </a:r>
            <a:endParaRPr/>
          </a:p>
          <a:p>
            <a:pPr marL="0" lvl="0" indent="0" algn="l" rtl="0">
              <a:lnSpc>
                <a:spcPct val="100000"/>
              </a:lnSpc>
              <a:spcBef>
                <a:spcPts val="1200"/>
              </a:spcBef>
              <a:spcAft>
                <a:spcPts val="0"/>
              </a:spcAft>
              <a:buSzPts val="2600"/>
              <a:buNone/>
            </a:pPr>
            <a:endParaRPr sz="2200"/>
          </a:p>
          <a:p>
            <a:pPr marL="457200" lvl="0" indent="-342900" algn="l" rtl="0">
              <a:lnSpc>
                <a:spcPct val="100000"/>
              </a:lnSpc>
              <a:spcBef>
                <a:spcPts val="1200"/>
              </a:spcBef>
              <a:spcAft>
                <a:spcPts val="0"/>
              </a:spcAft>
              <a:buSzPts val="1800"/>
              <a:buChar char="•"/>
            </a:pPr>
            <a:r>
              <a:rPr lang="en-US" sz="1800" b="1">
                <a:solidFill>
                  <a:srgbClr val="910D28"/>
                </a:solidFill>
              </a:rPr>
              <a:t>Example:</a:t>
            </a:r>
            <a:r>
              <a:rPr lang="en-US" sz="1800"/>
              <a:t> </a:t>
            </a:r>
            <a:r>
              <a:rPr lang="en-US" sz="1800">
                <a:latin typeface="Arial"/>
                <a:ea typeface="Arial"/>
                <a:cs typeface="Arial"/>
                <a:sym typeface="Arial"/>
              </a:rPr>
              <a:t>My grandmother, </a:t>
            </a:r>
            <a:r>
              <a:rPr lang="en-US" sz="1800" b="1">
                <a:latin typeface="Arial"/>
                <a:ea typeface="Arial"/>
                <a:cs typeface="Arial"/>
                <a:sym typeface="Arial"/>
              </a:rPr>
              <a:t>an expert baker</a:t>
            </a:r>
            <a:r>
              <a:rPr lang="en-US" sz="1800">
                <a:latin typeface="Arial"/>
                <a:ea typeface="Arial"/>
                <a:cs typeface="Arial"/>
                <a:sym typeface="Arial"/>
              </a:rPr>
              <a:t>, always adds a pinch of cinnamon to her apple pie.</a:t>
            </a:r>
            <a:endParaRPr sz="1800"/>
          </a:p>
          <a:p>
            <a:pPr marL="0" lvl="0" indent="0" algn="l" rtl="0">
              <a:lnSpc>
                <a:spcPct val="100000"/>
              </a:lnSpc>
              <a:spcBef>
                <a:spcPts val="1200"/>
              </a:spcBef>
              <a:spcAft>
                <a:spcPts val="0"/>
              </a:spcAft>
              <a:buSzPts val="2600"/>
              <a:buNone/>
            </a:pPr>
            <a:endParaRPr sz="1800"/>
          </a:p>
          <a:p>
            <a:pPr marL="0" lvl="0" indent="0" algn="l" rtl="0">
              <a:lnSpc>
                <a:spcPct val="100000"/>
              </a:lnSpc>
              <a:spcBef>
                <a:spcPts val="1200"/>
              </a:spcBef>
              <a:spcAft>
                <a:spcPts val="0"/>
              </a:spcAft>
              <a:buSzPts val="2600"/>
              <a:buNone/>
            </a:pPr>
            <a:endParaRPr/>
          </a:p>
        </p:txBody>
      </p:sp>
      <p:sp>
        <p:nvSpPr>
          <p:cNvPr id="183" name="Google Shape;183;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Rules Review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600"/>
              <a:buNone/>
            </a:pPr>
            <a:r>
              <a:rPr lang="en-US" sz="2200"/>
              <a:t>Use the comma to introduce and end the quotation when it does not fall at the end of a sentence.</a:t>
            </a:r>
            <a:endParaRPr sz="2200"/>
          </a:p>
          <a:p>
            <a:pPr marL="457200" lvl="0" indent="-381000" algn="l" rtl="0">
              <a:lnSpc>
                <a:spcPct val="100000"/>
              </a:lnSpc>
              <a:spcBef>
                <a:spcPts val="1200"/>
              </a:spcBef>
              <a:spcAft>
                <a:spcPts val="0"/>
              </a:spcAft>
              <a:buSzPts val="2400"/>
              <a:buChar char="•"/>
            </a:pPr>
            <a:r>
              <a:rPr lang="en-US" sz="1800" b="1">
                <a:solidFill>
                  <a:srgbClr val="910D28"/>
                </a:solidFill>
              </a:rPr>
              <a:t>Example:</a:t>
            </a:r>
            <a:r>
              <a:rPr lang="en-US" sz="1800"/>
              <a:t> "Add a pinch of salt," said the chef, "to enhance the flavor of the dish."</a:t>
            </a:r>
            <a:endParaRPr sz="1800"/>
          </a:p>
          <a:p>
            <a:pPr marL="0" lvl="0" indent="0" algn="l" rtl="0">
              <a:lnSpc>
                <a:spcPct val="100000"/>
              </a:lnSpc>
              <a:spcBef>
                <a:spcPts val="1200"/>
              </a:spcBef>
              <a:spcAft>
                <a:spcPts val="0"/>
              </a:spcAft>
              <a:buSzPts val="2600"/>
              <a:buNone/>
            </a:pPr>
            <a:r>
              <a:rPr lang="en-US" sz="2200"/>
              <a:t>Use a comma after the year if you are referencing a specific date in a day/month/year format.</a:t>
            </a:r>
            <a:endParaRPr sz="2200"/>
          </a:p>
          <a:p>
            <a:pPr marL="457200" lvl="0" indent="-381000" algn="l" rtl="0">
              <a:lnSpc>
                <a:spcPct val="100000"/>
              </a:lnSpc>
              <a:spcBef>
                <a:spcPts val="1200"/>
              </a:spcBef>
              <a:spcAft>
                <a:spcPts val="0"/>
              </a:spcAft>
              <a:buSzPts val="2400"/>
              <a:buChar char="•"/>
            </a:pPr>
            <a:r>
              <a:rPr lang="en-US" sz="1800" b="1">
                <a:solidFill>
                  <a:srgbClr val="910D28"/>
                </a:solidFill>
              </a:rPr>
              <a:t>Example:</a:t>
            </a:r>
            <a:r>
              <a:rPr lang="en-US" sz="1800"/>
              <a:t> We have a reservation for dinner on July 31, 2024, at the new Italian restaurant downtown.</a:t>
            </a:r>
            <a:endParaRPr sz="1800"/>
          </a:p>
          <a:p>
            <a:pPr marL="0" lvl="0" indent="0" algn="l" rtl="0">
              <a:lnSpc>
                <a:spcPct val="100000"/>
              </a:lnSpc>
              <a:spcBef>
                <a:spcPts val="1200"/>
              </a:spcBef>
              <a:spcAft>
                <a:spcPts val="0"/>
              </a:spcAft>
              <a:buSzPts val="2600"/>
              <a:buNone/>
            </a:pPr>
            <a:endParaRPr/>
          </a:p>
        </p:txBody>
      </p:sp>
      <p:sp>
        <p:nvSpPr>
          <p:cNvPr id="189" name="Google Shape;189;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Rules Review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7"/>
          <p:cNvSpPr txBox="1">
            <a:spLocks noGrp="1"/>
          </p:cNvSpPr>
          <p:nvPr>
            <p:ph type="body" idx="1"/>
          </p:nvPr>
        </p:nvSpPr>
        <p:spPr>
          <a:xfrm>
            <a:off x="457200" y="1309350"/>
            <a:ext cx="68733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Compare the rules you wrote to the ones we just reviewed and are on your handout. </a:t>
            </a:r>
            <a:endParaRPr/>
          </a:p>
          <a:p>
            <a:pPr marL="457200" lvl="0" indent="-393700" algn="l" rtl="0">
              <a:lnSpc>
                <a:spcPct val="100000"/>
              </a:lnSpc>
              <a:spcBef>
                <a:spcPts val="520"/>
              </a:spcBef>
              <a:spcAft>
                <a:spcPts val="0"/>
              </a:spcAft>
              <a:buSzPts val="2600"/>
              <a:buChar char="•"/>
            </a:pPr>
            <a:r>
              <a:rPr lang="en-US"/>
              <a:t>What did you notice about similarities and/or differences?</a:t>
            </a:r>
            <a:endParaRPr/>
          </a:p>
          <a:p>
            <a:pPr marL="457200" lvl="0" indent="-393700" algn="l" rtl="0">
              <a:lnSpc>
                <a:spcPct val="100000"/>
              </a:lnSpc>
              <a:spcBef>
                <a:spcPts val="0"/>
              </a:spcBef>
              <a:spcAft>
                <a:spcPts val="0"/>
              </a:spcAft>
              <a:buSzPts val="2600"/>
              <a:buChar char="•"/>
            </a:pPr>
            <a:r>
              <a:rPr lang="en-US"/>
              <a:t>What are you still wondering or have a question about? </a:t>
            </a:r>
            <a:endParaRPr/>
          </a:p>
        </p:txBody>
      </p:sp>
      <p:sp>
        <p:nvSpPr>
          <p:cNvPr id="195" name="Google Shape;195;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 Notice, I Wonder</a:t>
            </a:r>
            <a:endParaRPr/>
          </a:p>
        </p:txBody>
      </p:sp>
      <p:pic>
        <p:nvPicPr>
          <p:cNvPr id="196" name="Google Shape;196;p17"/>
          <p:cNvPicPr preferRelativeResize="0"/>
          <p:nvPr/>
        </p:nvPicPr>
        <p:blipFill rotWithShape="1">
          <a:blip r:embed="rId3">
            <a:alphaModFix/>
          </a:blip>
          <a:srcRect/>
          <a:stretch/>
        </p:blipFill>
        <p:spPr>
          <a:xfrm>
            <a:off x="7330526" y="0"/>
            <a:ext cx="1813474" cy="1884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8"/>
          <p:cNvPicPr preferRelativeResize="0"/>
          <p:nvPr/>
        </p:nvPicPr>
        <p:blipFill rotWithShape="1">
          <a:blip r:embed="rId3">
            <a:alphaModFix/>
          </a:blip>
          <a:srcRect/>
          <a:stretch/>
        </p:blipFill>
        <p:spPr>
          <a:xfrm>
            <a:off x="2199075" y="1768975"/>
            <a:ext cx="376300" cy="370425"/>
          </a:xfrm>
          <a:prstGeom prst="rect">
            <a:avLst/>
          </a:prstGeom>
          <a:noFill/>
          <a:ln>
            <a:noFill/>
          </a:ln>
        </p:spPr>
      </p:pic>
      <p:sp>
        <p:nvSpPr>
          <p:cNvPr id="202" name="Google Shape;202;p18"/>
          <p:cNvSpPr txBox="1">
            <a:spLocks noGrp="1"/>
          </p:cNvSpPr>
          <p:nvPr>
            <p:ph type="body" idx="1"/>
          </p:nvPr>
        </p:nvSpPr>
        <p:spPr>
          <a:xfrm>
            <a:off x="457200" y="1218665"/>
            <a:ext cx="8229600" cy="34650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Go to </a:t>
            </a:r>
            <a:r>
              <a:rPr lang="en-US" dirty="0">
                <a:highlight>
                  <a:srgbClr val="FFFF00"/>
                </a:highlight>
              </a:rPr>
              <a:t>&lt;insert Padlet URL&gt;</a:t>
            </a:r>
            <a:r>
              <a:rPr lang="en-US" dirty="0"/>
              <a:t> or scan the QR code.</a:t>
            </a:r>
            <a:endParaRPr dirty="0"/>
          </a:p>
          <a:p>
            <a:pPr marL="457200" lvl="0" indent="-393700" algn="l" rtl="0">
              <a:lnSpc>
                <a:spcPct val="100000"/>
              </a:lnSpc>
              <a:spcBef>
                <a:spcPts val="0"/>
              </a:spcBef>
              <a:spcAft>
                <a:spcPts val="0"/>
              </a:spcAft>
              <a:buSzPts val="2600"/>
              <a:buAutoNum type="arabicPeriod"/>
            </a:pPr>
            <a:r>
              <a:rPr lang="en-US" dirty="0"/>
              <a:t>Click the  </a:t>
            </a:r>
            <a:r>
              <a:rPr lang="en-US" dirty="0">
                <a:solidFill>
                  <a:schemeClr val="lt1"/>
                </a:solidFill>
              </a:rPr>
              <a:t>+</a:t>
            </a:r>
            <a:r>
              <a:rPr lang="en-US" dirty="0"/>
              <a:t>  button under each heading.</a:t>
            </a:r>
            <a:endParaRPr dirty="0"/>
          </a:p>
          <a:p>
            <a:pPr marL="457200" lvl="0" indent="-393700" algn="l" rtl="0">
              <a:lnSpc>
                <a:spcPct val="100000"/>
              </a:lnSpc>
              <a:spcBef>
                <a:spcPts val="0"/>
              </a:spcBef>
              <a:spcAft>
                <a:spcPts val="0"/>
              </a:spcAft>
              <a:buSzPts val="2600"/>
              <a:buAutoNum type="arabicPeriod"/>
            </a:pPr>
            <a:r>
              <a:rPr lang="en-US" dirty="0"/>
              <a:t>Add your reflections. </a:t>
            </a:r>
            <a:endParaRPr dirty="0"/>
          </a:p>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endParaRPr dirty="0"/>
          </a:p>
        </p:txBody>
      </p:sp>
      <p:sp>
        <p:nvSpPr>
          <p:cNvPr id="203" name="Google Shape;203;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 Notice, I Wonder with Padlet</a:t>
            </a:r>
            <a:endParaRPr/>
          </a:p>
        </p:txBody>
      </p:sp>
      <p:pic>
        <p:nvPicPr>
          <p:cNvPr id="204" name="Google Shape;204;p18"/>
          <p:cNvPicPr preferRelativeResize="0"/>
          <p:nvPr/>
        </p:nvPicPr>
        <p:blipFill rotWithShape="1">
          <a:blip r:embed="rId4">
            <a:alphaModFix/>
          </a:blip>
          <a:srcRect/>
          <a:stretch/>
        </p:blipFill>
        <p:spPr>
          <a:xfrm>
            <a:off x="3434772" y="2654375"/>
            <a:ext cx="2274450" cy="2088925"/>
          </a:xfrm>
          <a:prstGeom prst="rect">
            <a:avLst/>
          </a:prstGeom>
          <a:noFill/>
          <a:ln>
            <a:noFill/>
          </a:ln>
        </p:spPr>
      </p:pic>
      <p:pic>
        <p:nvPicPr>
          <p:cNvPr id="205" name="Google Shape;205;p18"/>
          <p:cNvPicPr preferRelativeResize="0"/>
          <p:nvPr/>
        </p:nvPicPr>
        <p:blipFill rotWithShape="1">
          <a:blip r:embed="rId5">
            <a:alphaModFix/>
          </a:blip>
          <a:srcRect/>
          <a:stretch/>
        </p:blipFill>
        <p:spPr>
          <a:xfrm>
            <a:off x="7330526" y="0"/>
            <a:ext cx="1813474" cy="1884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body" idx="1"/>
          </p:nvPr>
        </p:nvSpPr>
        <p:spPr>
          <a:xfrm>
            <a:off x="302698" y="1273854"/>
            <a:ext cx="8384102" cy="3258096"/>
          </a:xfrm>
          <a:prstGeom prst="rect">
            <a:avLst/>
          </a:prstGeom>
          <a:noFill/>
          <a:ln>
            <a:noFill/>
          </a:ln>
        </p:spPr>
        <p:txBody>
          <a:bodyPr spcFirstLastPara="1" wrap="square" lIns="91425" tIns="45700" rIns="91425" bIns="45700" anchor="t" anchorCtr="0">
            <a:normAutofit fontScale="92500" lnSpcReduction="20000"/>
          </a:bodyPr>
          <a:lstStyle/>
          <a:p>
            <a:pPr marL="457200" lvl="0" indent="-358140" algn="l" rtl="0">
              <a:lnSpc>
                <a:spcPct val="115000"/>
              </a:lnSpc>
              <a:spcBef>
                <a:spcPts val="1200"/>
              </a:spcBef>
              <a:spcAft>
                <a:spcPts val="0"/>
              </a:spcAft>
              <a:buSzPct val="100000"/>
              <a:buChar char="•"/>
            </a:pPr>
            <a:r>
              <a:rPr lang="en-US" sz="2400"/>
              <a:t>Go to </a:t>
            </a:r>
            <a:r>
              <a:rPr lang="en-US" sz="2400" u="sng">
                <a:solidFill>
                  <a:srgbClr val="3E5C61"/>
                </a:solidFill>
                <a:hlinkClick r:id="rId3">
                  <a:extLst>
                    <a:ext uri="{A12FA001-AC4F-418D-AE19-62706E023703}">
                      <ahyp:hlinkClr xmlns:ahyp="http://schemas.microsoft.com/office/drawing/2018/hyperlinkcolor" val="tx"/>
                    </a:ext>
                  </a:extLst>
                </a:hlinkClick>
              </a:rPr>
              <a:t>www.bookcreator.com</a:t>
            </a:r>
            <a:r>
              <a:rPr lang="en-US" sz="2400"/>
              <a:t> and create an account.</a:t>
            </a:r>
            <a:endParaRPr sz="2400"/>
          </a:p>
          <a:p>
            <a:pPr marL="457200" lvl="0" indent="-358140" algn="l" rtl="0">
              <a:lnSpc>
                <a:spcPct val="115000"/>
              </a:lnSpc>
              <a:spcBef>
                <a:spcPts val="0"/>
              </a:spcBef>
              <a:spcAft>
                <a:spcPts val="0"/>
              </a:spcAft>
              <a:buSzPct val="100000"/>
              <a:buChar char="•"/>
            </a:pPr>
            <a:r>
              <a:rPr lang="en-US" sz="2400"/>
              <a:t>Create a short story.</a:t>
            </a:r>
            <a:endParaRPr sz="2400"/>
          </a:p>
          <a:p>
            <a:pPr marL="914400" lvl="1" indent="-358139" algn="l" rtl="0">
              <a:lnSpc>
                <a:spcPct val="115000"/>
              </a:lnSpc>
              <a:spcBef>
                <a:spcPts val="0"/>
              </a:spcBef>
              <a:spcAft>
                <a:spcPts val="0"/>
              </a:spcAft>
              <a:buSzPct val="100000"/>
              <a:buChar char="•"/>
            </a:pPr>
            <a:r>
              <a:rPr lang="en-US" sz="2400"/>
              <a:t>Write about a time </a:t>
            </a:r>
            <a:r>
              <a:rPr lang="en-US" sz="2400" i="1"/>
              <a:t>where someone is invited to a family meal that might be different from what they’re used to</a:t>
            </a:r>
            <a:r>
              <a:rPr lang="en-US" sz="2400"/>
              <a:t>.</a:t>
            </a:r>
            <a:endParaRPr sz="2400"/>
          </a:p>
          <a:p>
            <a:pPr marL="914400" lvl="1" indent="-358139" algn="l" rtl="0">
              <a:lnSpc>
                <a:spcPct val="115000"/>
              </a:lnSpc>
              <a:spcBef>
                <a:spcPts val="0"/>
              </a:spcBef>
              <a:spcAft>
                <a:spcPts val="0"/>
              </a:spcAft>
              <a:buSzPct val="100000"/>
              <a:buChar char="•"/>
            </a:pPr>
            <a:r>
              <a:rPr lang="en-US" sz="2400"/>
              <a:t>The story can be factual or fictional.</a:t>
            </a:r>
            <a:endParaRPr sz="2400"/>
          </a:p>
          <a:p>
            <a:pPr marL="457200" lvl="0" indent="-358140" algn="l" rtl="0">
              <a:lnSpc>
                <a:spcPct val="115000"/>
              </a:lnSpc>
              <a:spcBef>
                <a:spcPts val="0"/>
              </a:spcBef>
              <a:spcAft>
                <a:spcPts val="0"/>
              </a:spcAft>
              <a:buSzPct val="100000"/>
              <a:buChar char="•"/>
            </a:pPr>
            <a:r>
              <a:rPr lang="en-US" sz="2400"/>
              <a:t>Using the Comma Rules handout, include commas from rules 5-8 in your story.</a:t>
            </a:r>
            <a:endParaRPr sz="2400"/>
          </a:p>
          <a:p>
            <a:pPr marL="457200" lvl="0" indent="-358140" algn="l" rtl="0">
              <a:lnSpc>
                <a:spcPct val="115000"/>
              </a:lnSpc>
              <a:spcBef>
                <a:spcPts val="0"/>
              </a:spcBef>
              <a:spcAft>
                <a:spcPts val="0"/>
              </a:spcAft>
              <a:buSzPct val="100000"/>
              <a:buChar char="•"/>
            </a:pPr>
            <a:r>
              <a:rPr lang="en-US" sz="2400"/>
              <a:t>Before submitting your work, highlight each rule you included using the key below: </a:t>
            </a:r>
            <a:endParaRPr sz="2400"/>
          </a:p>
          <a:p>
            <a:pPr marL="0" lvl="0" indent="0" algn="l" rtl="0">
              <a:lnSpc>
                <a:spcPct val="100000"/>
              </a:lnSpc>
              <a:spcBef>
                <a:spcPts val="1200"/>
              </a:spcBef>
              <a:spcAft>
                <a:spcPts val="0"/>
              </a:spcAft>
              <a:buSzPct val="117117"/>
              <a:buNone/>
            </a:pPr>
            <a:endParaRPr sz="2400"/>
          </a:p>
        </p:txBody>
      </p:sp>
      <p:sp>
        <p:nvSpPr>
          <p:cNvPr id="211" name="Google Shape;211;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Your Story</a:t>
            </a:r>
            <a:endParaRPr/>
          </a:p>
        </p:txBody>
      </p:sp>
      <p:pic>
        <p:nvPicPr>
          <p:cNvPr id="212" name="Google Shape;212;p19"/>
          <p:cNvPicPr preferRelativeResize="0"/>
          <p:nvPr/>
        </p:nvPicPr>
        <p:blipFill rotWithShape="1">
          <a:blip r:embed="rId4">
            <a:alphaModFix/>
          </a:blip>
          <a:srcRect/>
          <a:stretch/>
        </p:blipFill>
        <p:spPr>
          <a:xfrm>
            <a:off x="7562625" y="0"/>
            <a:ext cx="1581376" cy="1581376"/>
          </a:xfrm>
          <a:prstGeom prst="rect">
            <a:avLst/>
          </a:prstGeom>
          <a:noFill/>
          <a:ln>
            <a:noFill/>
          </a:ln>
        </p:spPr>
      </p:pic>
      <p:sp>
        <p:nvSpPr>
          <p:cNvPr id="213" name="Google Shape;213;p19"/>
          <p:cNvSpPr txBox="1"/>
          <p:nvPr/>
        </p:nvSpPr>
        <p:spPr>
          <a:xfrm>
            <a:off x="1111469" y="4302865"/>
            <a:ext cx="6766559" cy="533388"/>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rgbClr val="000000"/>
              </a:buClr>
              <a:buSzPts val="2100"/>
              <a:buFont typeface="Arial"/>
              <a:buNone/>
            </a:pPr>
            <a:r>
              <a:rPr lang="en-US" sz="2100" b="0" i="0" u="none" strike="noStrike" cap="none">
                <a:solidFill>
                  <a:schemeClr val="dk1"/>
                </a:solidFill>
                <a:latin typeface="Calibri"/>
                <a:ea typeface="Calibri"/>
                <a:cs typeface="Calibri"/>
                <a:sym typeface="Calibri"/>
              </a:rPr>
              <a:t>#5-</a:t>
            </a:r>
            <a:r>
              <a:rPr lang="en-US" sz="2100" b="0" i="0" u="none" strike="noStrike" cap="none">
                <a:solidFill>
                  <a:srgbClr val="CC0000"/>
                </a:solidFill>
                <a:latin typeface="Calibri"/>
                <a:ea typeface="Calibri"/>
                <a:cs typeface="Calibri"/>
                <a:sym typeface="Calibri"/>
              </a:rPr>
              <a:t>Red</a:t>
            </a:r>
            <a:r>
              <a:rPr lang="en-US" sz="2100" b="0" i="0" u="none" strike="noStrike" cap="none">
                <a:solidFill>
                  <a:schemeClr val="dk1"/>
                </a:solidFill>
                <a:latin typeface="Calibri"/>
                <a:ea typeface="Calibri"/>
                <a:cs typeface="Calibri"/>
                <a:sym typeface="Calibri"/>
              </a:rPr>
              <a:t>		#6-</a:t>
            </a:r>
            <a:r>
              <a:rPr lang="en-US" sz="2100" b="0" i="0" u="none" strike="noStrike" cap="none">
                <a:solidFill>
                  <a:srgbClr val="0000FF"/>
                </a:solidFill>
                <a:latin typeface="Calibri"/>
                <a:ea typeface="Calibri"/>
                <a:cs typeface="Calibri"/>
                <a:sym typeface="Calibri"/>
              </a:rPr>
              <a:t>Blue</a:t>
            </a:r>
            <a:r>
              <a:rPr lang="en-US" sz="2100" b="0" i="0" u="none" strike="noStrike" cap="none">
                <a:solidFill>
                  <a:schemeClr val="dk1"/>
                </a:solidFill>
                <a:latin typeface="Calibri"/>
                <a:ea typeface="Calibri"/>
                <a:cs typeface="Calibri"/>
                <a:sym typeface="Calibri"/>
              </a:rPr>
              <a:t>		#7-</a:t>
            </a:r>
            <a:r>
              <a:rPr lang="en-US" sz="2100" b="0" i="0" u="none" strike="noStrike" cap="none">
                <a:solidFill>
                  <a:srgbClr val="38761D"/>
                </a:solidFill>
                <a:latin typeface="Calibri"/>
                <a:ea typeface="Calibri"/>
                <a:cs typeface="Calibri"/>
                <a:sym typeface="Calibri"/>
              </a:rPr>
              <a:t>Green	</a:t>
            </a:r>
            <a:r>
              <a:rPr lang="en-US" sz="2100" b="0" i="0" u="none" strike="noStrike" cap="none">
                <a:solidFill>
                  <a:schemeClr val="dk1"/>
                </a:solidFill>
                <a:latin typeface="Calibri"/>
                <a:ea typeface="Calibri"/>
                <a:cs typeface="Calibri"/>
                <a:sym typeface="Calibri"/>
              </a:rPr>
              <a:t>#8-</a:t>
            </a:r>
            <a:r>
              <a:rPr lang="en-US" sz="2100" b="0" i="0" u="none" strike="noStrike" cap="none">
                <a:solidFill>
                  <a:srgbClr val="9900FF"/>
                </a:solidFill>
                <a:latin typeface="Calibri"/>
                <a:ea typeface="Calibri"/>
                <a:cs typeface="Calibri"/>
                <a:sym typeface="Calibri"/>
              </a:rPr>
              <a:t>Purple</a:t>
            </a:r>
            <a:r>
              <a:rPr lang="en-US" sz="2100" b="0" i="0" u="none" strike="noStrike" cap="none">
                <a:solidFill>
                  <a:schemeClr val="dk1"/>
                </a:solidFill>
                <a:latin typeface="Calibri"/>
                <a:ea typeface="Calibri"/>
                <a:cs typeface="Calibri"/>
                <a:sym typeface="Calibri"/>
              </a:rPr>
              <a:t> </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p:txBody>
      </p:sp>
      <p:sp>
        <p:nvSpPr>
          <p:cNvPr id="214" name="Google Shape;214;p19"/>
          <p:cNvSpPr/>
          <p:nvPr/>
        </p:nvSpPr>
        <p:spPr>
          <a:xfrm>
            <a:off x="1069648" y="4417402"/>
            <a:ext cx="6850200" cy="533400"/>
          </a:xfrm>
          <a:prstGeom prst="rect">
            <a:avLst/>
          </a:pr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6177" y="78474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Why Pause? </a:t>
            </a:r>
            <a:endParaRPr/>
          </a:p>
        </p:txBody>
      </p:sp>
      <p:sp>
        <p:nvSpPr>
          <p:cNvPr id="95" name="Google Shape;95;p2"/>
          <p:cNvSpPr txBox="1">
            <a:spLocks noGrp="1"/>
          </p:cNvSpPr>
          <p:nvPr>
            <p:ph type="subTitle" idx="1"/>
          </p:nvPr>
        </p:nvSpPr>
        <p:spPr>
          <a:xfrm>
            <a:off x="644652" y="2248750"/>
            <a:ext cx="7854600" cy="13146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0"/>
              </a:spcBef>
              <a:spcAft>
                <a:spcPts val="0"/>
              </a:spcAft>
              <a:buClr>
                <a:schemeClr val="lt1"/>
              </a:buClr>
              <a:buSzPts val="5000"/>
              <a:buFont typeface="Calibri"/>
              <a:buNone/>
            </a:pPr>
            <a:r>
              <a:rPr lang="en-US"/>
              <a:t>Exploring the Power of Commas </a:t>
            </a:r>
            <a:endParaRPr/>
          </a:p>
        </p:txBody>
      </p:sp>
      <p:pic>
        <p:nvPicPr>
          <p:cNvPr id="96" name="Google Shape;96;p2"/>
          <p:cNvPicPr preferRelativeResize="0"/>
          <p:nvPr/>
        </p:nvPicPr>
        <p:blipFill rotWithShape="1">
          <a:blip r:embed="rId3">
            <a:alphaModFix/>
          </a:blip>
          <a:srcRect/>
          <a:stretch/>
        </p:blipFill>
        <p:spPr>
          <a:xfrm>
            <a:off x="3896750" y="2785975"/>
            <a:ext cx="3564125" cy="2004826"/>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Read the passage and answer the questions</a:t>
            </a:r>
            <a:endParaRPr/>
          </a:p>
        </p:txBody>
      </p:sp>
      <p:sp>
        <p:nvSpPr>
          <p:cNvPr id="220" name="Google Shape;220;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ACT Practice</a:t>
            </a:r>
            <a:endParaRPr/>
          </a:p>
        </p:txBody>
      </p:sp>
      <p:pic>
        <p:nvPicPr>
          <p:cNvPr id="221" name="Google Shape;221;p20" title="K20 Center 9 minute timer">
            <a:hlinkClick r:id="rId3"/>
          </p:cNvPr>
          <p:cNvPicPr preferRelativeResize="0"/>
          <p:nvPr/>
        </p:nvPicPr>
        <p:blipFill rotWithShape="1">
          <a:blip r:embed="rId4">
            <a:alphaModFix/>
          </a:blip>
          <a:srcRect/>
          <a:stretch/>
        </p:blipFill>
        <p:spPr>
          <a:xfrm>
            <a:off x="2272250" y="1821879"/>
            <a:ext cx="4441150" cy="2498121"/>
          </a:xfrm>
          <a:prstGeom prst="rect">
            <a:avLst/>
          </a:prstGeom>
          <a:noFill/>
          <a:ln>
            <a:noFill/>
          </a:ln>
        </p:spPr>
      </p:pic>
      <p:sp>
        <p:nvSpPr>
          <p:cNvPr id="222" name="Google Shape;222;p20"/>
          <p:cNvSpPr txBox="1"/>
          <p:nvPr/>
        </p:nvSpPr>
        <p:spPr>
          <a:xfrm>
            <a:off x="2430600" y="4361550"/>
            <a:ext cx="4282800" cy="381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sng" strike="noStrike" cap="none">
                <a:solidFill>
                  <a:srgbClr val="3E5C6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K20 Center 9-Minute Timer</a:t>
            </a:r>
            <a:endParaRPr sz="2200" b="0" i="0" u="none" strike="noStrike" cap="none">
              <a:solidFill>
                <a:srgbClr val="3E5C6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idx="4294967295"/>
          </p:nvPr>
        </p:nvSpPr>
        <p:spPr>
          <a:xfrm>
            <a:off x="457200" y="113"/>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“BBQ Passage” | Reflection</a:t>
            </a:r>
            <a:endParaRPr dirty="0"/>
          </a:p>
        </p:txBody>
      </p:sp>
      <p:graphicFrame>
        <p:nvGraphicFramePr>
          <p:cNvPr id="228" name="Google Shape;228;p21"/>
          <p:cNvGraphicFramePr/>
          <p:nvPr>
            <p:extLst>
              <p:ext uri="{D42A27DB-BD31-4B8C-83A1-F6EECF244321}">
                <p14:modId xmlns:p14="http://schemas.microsoft.com/office/powerpoint/2010/main" val="2115262761"/>
              </p:ext>
            </p:extLst>
          </p:nvPr>
        </p:nvGraphicFramePr>
        <p:xfrm>
          <a:off x="457200" y="857363"/>
          <a:ext cx="8487397" cy="4059520"/>
        </p:xfrm>
        <a:graphic>
          <a:graphicData uri="http://schemas.openxmlformats.org/drawingml/2006/table">
            <a:tbl>
              <a:tblPr>
                <a:noFill/>
                <a:tableStyleId>{4A375D17-B612-4908-9025-8E1E75AB8D6E}</a:tableStyleId>
              </a:tblPr>
              <a:tblGrid>
                <a:gridCol w="1161288">
                  <a:extLst>
                    <a:ext uri="{9D8B030D-6E8A-4147-A177-3AD203B41FA5}">
                      <a16:colId xmlns:a16="http://schemas.microsoft.com/office/drawing/2014/main" val="20000"/>
                    </a:ext>
                  </a:extLst>
                </a:gridCol>
                <a:gridCol w="1281925">
                  <a:extLst>
                    <a:ext uri="{9D8B030D-6E8A-4147-A177-3AD203B41FA5}">
                      <a16:colId xmlns:a16="http://schemas.microsoft.com/office/drawing/2014/main" val="20001"/>
                    </a:ext>
                  </a:extLst>
                </a:gridCol>
                <a:gridCol w="6044184">
                  <a:extLst>
                    <a:ext uri="{9D8B030D-6E8A-4147-A177-3AD203B41FA5}">
                      <a16:colId xmlns:a16="http://schemas.microsoft.com/office/drawing/2014/main" val="20002"/>
                    </a:ext>
                  </a:extLst>
                </a:gridCol>
              </a:tblGrid>
              <a:tr h="4143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Question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Answer</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Explanation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759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1</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rgbClr val="910D28"/>
                          </a:solidFill>
                        </a:rPr>
                        <a:t>D</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 </a:t>
                      </a:r>
                      <a:r>
                        <a:rPr lang="en-US" sz="1600" dirty="0">
                          <a:solidFill>
                            <a:schemeClr val="dk1"/>
                          </a:solidFill>
                          <a:latin typeface="Calibri"/>
                          <a:ea typeface="Calibri"/>
                          <a:cs typeface="Calibri"/>
                          <a:sym typeface="Calibri"/>
                        </a:rPr>
                        <a:t>A comma is needed to separate the dependent clause from the independent clause.</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10598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2</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rgbClr val="910D28"/>
                          </a:solidFill>
                        </a:rPr>
                        <a:t>F</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The sentence "Seasonings, however, did not come from Native Americans" correctly uses commas to set off the word "however," which is a conjunctive adverb.</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759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3</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solidFill>
                            <a:srgbClr val="910D28"/>
                          </a:solidFill>
                          <a:latin typeface="Calibri"/>
                          <a:ea typeface="Calibri"/>
                          <a:cs typeface="Calibri"/>
                          <a:sym typeface="Calibri"/>
                        </a:rPr>
                        <a:t>B</a:t>
                      </a:r>
                      <a:endParaRPr sz="1600" u="none" strike="noStrike" cap="none">
                        <a:solidFill>
                          <a:srgbClr val="910D28"/>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When writing dates, a comma is needed to separate the day from the year. </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10598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4</a:t>
                      </a:r>
                      <a:endParaRPr sz="16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a:solidFill>
                            <a:srgbClr val="910D28"/>
                          </a:solidFill>
                        </a:rPr>
                        <a:t>G</a:t>
                      </a:r>
                      <a:endParaRPr sz="16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600" dirty="0">
                          <a:solidFill>
                            <a:schemeClr val="dk1"/>
                          </a:solidFill>
                          <a:latin typeface="Calibri"/>
                          <a:ea typeface="Calibri"/>
                          <a:cs typeface="Calibri"/>
                          <a:sym typeface="Calibri"/>
                        </a:rPr>
                        <a:t>The phrase "Like the Native Americans" is an introductory clause and should be followed by a comma to separate it from the main clause of the sentence.</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2"/>
          <p:cNvSpPr txBox="1">
            <a:spLocks noGrp="1"/>
          </p:cNvSpPr>
          <p:nvPr>
            <p:ph type="title" idx="4294967295"/>
          </p:nvPr>
        </p:nvSpPr>
        <p:spPr>
          <a:xfrm>
            <a:off x="457200" y="113"/>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“BBQ Passage” | Reflection</a:t>
            </a:r>
            <a:endParaRPr dirty="0"/>
          </a:p>
        </p:txBody>
      </p:sp>
      <p:graphicFrame>
        <p:nvGraphicFramePr>
          <p:cNvPr id="234" name="Google Shape;234;p22"/>
          <p:cNvGraphicFramePr/>
          <p:nvPr>
            <p:extLst>
              <p:ext uri="{D42A27DB-BD31-4B8C-83A1-F6EECF244321}">
                <p14:modId xmlns:p14="http://schemas.microsoft.com/office/powerpoint/2010/main" val="2908874682"/>
              </p:ext>
            </p:extLst>
          </p:nvPr>
        </p:nvGraphicFramePr>
        <p:xfrm>
          <a:off x="457200" y="857363"/>
          <a:ext cx="8488125" cy="3992110"/>
        </p:xfrm>
        <a:graphic>
          <a:graphicData uri="http://schemas.openxmlformats.org/drawingml/2006/table">
            <a:tbl>
              <a:tblPr>
                <a:noFill/>
                <a:tableStyleId>{4A375D17-B612-4908-9025-8E1E75AB8D6E}</a:tableStyleId>
              </a:tblPr>
              <a:tblGrid>
                <a:gridCol w="1156650">
                  <a:extLst>
                    <a:ext uri="{9D8B030D-6E8A-4147-A177-3AD203B41FA5}">
                      <a16:colId xmlns:a16="http://schemas.microsoft.com/office/drawing/2014/main" val="20000"/>
                    </a:ext>
                  </a:extLst>
                </a:gridCol>
                <a:gridCol w="1284425">
                  <a:extLst>
                    <a:ext uri="{9D8B030D-6E8A-4147-A177-3AD203B41FA5}">
                      <a16:colId xmlns:a16="http://schemas.microsoft.com/office/drawing/2014/main" val="20001"/>
                    </a:ext>
                  </a:extLst>
                </a:gridCol>
                <a:gridCol w="6047050">
                  <a:extLst>
                    <a:ext uri="{9D8B030D-6E8A-4147-A177-3AD203B41FA5}">
                      <a16:colId xmlns:a16="http://schemas.microsoft.com/office/drawing/2014/main" val="20002"/>
                    </a:ext>
                  </a:extLst>
                </a:gridCol>
              </a:tblGrid>
              <a:tr h="41148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Question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Answer</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solidFill>
                            <a:srgbClr val="FFFFFF"/>
                          </a:solidFill>
                          <a:latin typeface="Calibri"/>
                          <a:ea typeface="Calibri"/>
                          <a:cs typeface="Calibri"/>
                          <a:sym typeface="Calibri"/>
                        </a:rPr>
                        <a:t>Explanation</a:t>
                      </a:r>
                      <a:endParaRPr sz="14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917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5</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a:solidFill>
                            <a:schemeClr val="accent6"/>
                          </a:solidFill>
                        </a:rPr>
                        <a:t>G</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600" dirty="0">
                          <a:solidFill>
                            <a:schemeClr val="dk1"/>
                          </a:solidFill>
                          <a:latin typeface="Calibri"/>
                          <a:ea typeface="Calibri"/>
                          <a:cs typeface="Calibri"/>
                          <a:sym typeface="Calibri"/>
                        </a:rPr>
                        <a:t>These independent clauses should be separated by a comma and a coordinating conjunction ("and").</a:t>
                      </a:r>
                      <a:r>
                        <a:rPr lang="en-US" sz="1600" u="none" strike="noStrike" cap="none" dirty="0">
                          <a:latin typeface="Calibri"/>
                          <a:ea typeface="Calibri"/>
                          <a:cs typeface="Calibri"/>
                          <a:sym typeface="Calibri"/>
                        </a:rPr>
                        <a:t> </a:t>
                      </a:r>
                      <a:endParaRPr sz="16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64747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6</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a:solidFill>
                            <a:schemeClr val="accent6"/>
                          </a:solidFill>
                        </a:rPr>
                        <a:t>D</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 </a:t>
                      </a:r>
                      <a:r>
                        <a:rPr lang="en-US" sz="1600" dirty="0">
                          <a:solidFill>
                            <a:schemeClr val="dk1"/>
                          </a:solidFill>
                          <a:latin typeface="Calibri"/>
                          <a:ea typeface="Calibri"/>
                          <a:cs typeface="Calibri"/>
                          <a:sym typeface="Calibri"/>
                        </a:rPr>
                        <a:t>This sentence lists several ingredients, and correct punctuation is necessary to separate each item in the list. </a:t>
                      </a:r>
                      <a:endParaRPr sz="1600" u="none" strike="noStrike" cap="none"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1171000">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7</a:t>
                      </a:r>
                      <a:endParaRPr sz="16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solidFill>
                            <a:schemeClr val="accent6"/>
                          </a:solidFill>
                          <a:latin typeface="Calibri"/>
                          <a:ea typeface="Calibri"/>
                          <a:cs typeface="Calibri"/>
                          <a:sym typeface="Calibri"/>
                        </a:rPr>
                        <a:t>H</a:t>
                      </a:r>
                      <a:endParaRPr sz="1600" u="none" strike="noStrike" cap="none">
                        <a:solidFill>
                          <a:schemeClr val="accent6"/>
                        </a:solidFill>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 </a:t>
                      </a:r>
                      <a:r>
                        <a:rPr lang="en-US" sz="1600">
                          <a:solidFill>
                            <a:schemeClr val="dk1"/>
                          </a:solidFill>
                          <a:latin typeface="Calibri"/>
                          <a:ea typeface="Calibri"/>
                          <a:cs typeface="Calibri"/>
                          <a:sym typeface="Calibri"/>
                        </a:rPr>
                        <a:t>This sentence is a complex sentence with two clauses. The first clause is an introductory dependent clause and should be followed by a comma. Additionally, there should be a comma before the coordinating conjunction "so" to separate the two independent clauses.</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925285">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rgbClr val="910D28"/>
                          </a:solidFill>
                          <a:latin typeface="Calibri"/>
                          <a:ea typeface="Calibri"/>
                          <a:cs typeface="Calibri"/>
                          <a:sym typeface="Calibri"/>
                        </a:rPr>
                        <a:t>8</a:t>
                      </a:r>
                      <a:endParaRPr sz="16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a:solidFill>
                            <a:schemeClr val="accent6"/>
                          </a:solidFill>
                          <a:latin typeface="Calibri"/>
                          <a:ea typeface="Calibri"/>
                          <a:cs typeface="Calibri"/>
                          <a:sym typeface="Calibri"/>
                        </a:rPr>
                        <a:t>A</a:t>
                      </a:r>
                      <a:endParaRPr sz="1600" u="none" strike="noStrike" cap="none">
                        <a:solidFill>
                          <a:schemeClr val="accent6"/>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dirty="0">
                          <a:solidFill>
                            <a:schemeClr val="dk1"/>
                          </a:solidFill>
                          <a:latin typeface="Calibri"/>
                          <a:ea typeface="Calibri"/>
                          <a:cs typeface="Calibri"/>
                          <a:sym typeface="Calibri"/>
                        </a:rPr>
                        <a:t>This sentence lists several ingredients, and correct punctuation is needed to separate each item clearly. Additionally, using an Oxford comma before "and hot peppers" ensures clarity.</a:t>
                      </a:r>
                      <a:endParaRPr sz="16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102" name="Google Shape;10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56552" algn="l" rtl="0">
              <a:lnSpc>
                <a:spcPct val="100000"/>
              </a:lnSpc>
              <a:spcBef>
                <a:spcPts val="0"/>
              </a:spcBef>
              <a:spcAft>
                <a:spcPts val="0"/>
              </a:spcAft>
              <a:buSzPts val="2600"/>
              <a:buChar char="•"/>
            </a:pPr>
            <a:r>
              <a:rPr lang="en-US"/>
              <a:t>How does grammar enhance your writing? </a:t>
            </a:r>
            <a:endParaRPr/>
          </a:p>
          <a:p>
            <a:pPr marL="457200" lvl="0" indent="-356552" algn="l" rtl="0">
              <a:lnSpc>
                <a:spcPct val="100000"/>
              </a:lnSpc>
              <a:spcBef>
                <a:spcPts val="0"/>
              </a:spcBef>
              <a:spcAft>
                <a:spcPts val="0"/>
              </a:spcAft>
              <a:buSzPts val="2600"/>
              <a:buChar char="•"/>
            </a:pPr>
            <a:r>
              <a:rPr lang="en-US"/>
              <a:t>How can you use commas in your own writing?</a:t>
            </a:r>
            <a:endParaRPr/>
          </a:p>
          <a:p>
            <a:pPr marL="55561" lvl="0" indent="0" algn="l" rtl="0">
              <a:lnSpc>
                <a:spcPct val="100000"/>
              </a:lnSpc>
              <a:spcBef>
                <a:spcPts val="0"/>
              </a:spcBef>
              <a:spcAft>
                <a:spcPts val="0"/>
              </a:spcAft>
              <a:buSzPts val="2600"/>
              <a:buNone/>
            </a:pPr>
            <a:endParaRPr/>
          </a:p>
          <a:p>
            <a:pPr marL="55563"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8" name="Google Shape;108;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77500" lnSpcReduction="20000"/>
          </a:bodyPr>
          <a:lstStyle/>
          <a:p>
            <a:pPr marL="457200" lvl="0" indent="-344170" algn="l" rtl="0">
              <a:lnSpc>
                <a:spcPct val="100000"/>
              </a:lnSpc>
              <a:spcBef>
                <a:spcPts val="0"/>
              </a:spcBef>
              <a:spcAft>
                <a:spcPts val="0"/>
              </a:spcAft>
              <a:buSzPct val="100000"/>
              <a:buChar char="•"/>
            </a:pPr>
            <a:r>
              <a:rPr lang="en-US"/>
              <a:t>Students review basic comma rules. </a:t>
            </a:r>
            <a:endParaRPr/>
          </a:p>
          <a:p>
            <a:pPr marL="457200" lvl="0" indent="-344170" algn="l" rtl="0">
              <a:lnSpc>
                <a:spcPct val="100000"/>
              </a:lnSpc>
              <a:spcBef>
                <a:spcPts val="0"/>
              </a:spcBef>
              <a:spcAft>
                <a:spcPts val="0"/>
              </a:spcAft>
              <a:buSzPct val="100000"/>
              <a:buChar char="•"/>
            </a:pPr>
            <a:r>
              <a:rPr lang="en-US"/>
              <a:t>Students identify different commas in a text and determine their usage rules.</a:t>
            </a:r>
            <a:endParaRPr/>
          </a:p>
          <a:p>
            <a:pPr marL="457200" lvl="0" indent="-344170" algn="l" rtl="0">
              <a:lnSpc>
                <a:spcPct val="100000"/>
              </a:lnSpc>
              <a:spcBef>
                <a:spcPts val="0"/>
              </a:spcBef>
              <a:spcAft>
                <a:spcPts val="0"/>
              </a:spcAft>
              <a:buSzPct val="100000"/>
              <a:buChar char="•"/>
            </a:pPr>
            <a:r>
              <a:rPr lang="en-US"/>
              <a:t>Students create an original text using commas with a variety of roles. </a:t>
            </a:r>
            <a:endParaRPr/>
          </a:p>
          <a:p>
            <a:pPr marL="398463" lvl="0" indent="-177800" algn="l" rtl="0">
              <a:lnSpc>
                <a:spcPct val="100000"/>
              </a:lnSpc>
              <a:spcBef>
                <a:spcPts val="0"/>
              </a:spcBef>
              <a:spcAft>
                <a:spcPts val="0"/>
              </a:spcAft>
              <a:buClr>
                <a:schemeClr val="lt1"/>
              </a:buClr>
              <a:buSzPct val="1000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4294967295"/>
          </p:nvPr>
        </p:nvSpPr>
        <p:spPr>
          <a:xfrm>
            <a:off x="123031" y="593725"/>
            <a:ext cx="8897938" cy="454977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1700">
                <a:latin typeface="Arial"/>
                <a:ea typeface="Arial"/>
                <a:cs typeface="Arial"/>
                <a:sym typeface="Arial"/>
              </a:rPr>
              <a:t>Cooking is a skill, and it's an art. By mastering various techniques and experimenting with flavors, one can create culinary delights that tantalize the taste buds. For instance, when making pasta, it's crucial to boil the noodles until they are al dente, toss them with a rich tomato sauce, and sprinkle them with freshly grated Parmesan cheese. Each step contributes to the dish's overall flavor and texture.</a:t>
            </a:r>
            <a:endParaRPr sz="17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700">
                <a:latin typeface="Arial"/>
                <a:ea typeface="Arial"/>
                <a:cs typeface="Arial"/>
                <a:sym typeface="Arial"/>
              </a:rPr>
              <a:t>When embarking on a culinary adventure, it's important to gather all necessary ingredients beforehand. For example, when baking a cake, one might need flour, sugar, eggs, butter, and vanilla extract. Ensuring that all ingredients are readily available makes the cooking process smoother and more enjoyable.</a:t>
            </a:r>
            <a:endParaRPr sz="17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700">
                <a:latin typeface="Arial"/>
                <a:ea typeface="Arial"/>
                <a:cs typeface="Arial"/>
                <a:sym typeface="Arial"/>
              </a:rPr>
              <a:t>Understanding the importance of proper seasoning is essential, but it must be measured carefully. Whether it's a pinch of salt to enhance the savory flavors or a dash of cinnamon to add warmth to a dessert, seasoning can elevate a dish from good to extraordinary.</a:t>
            </a:r>
            <a:endParaRPr sz="1700">
              <a:latin typeface="Arial"/>
              <a:ea typeface="Arial"/>
              <a:cs typeface="Arial"/>
              <a:sym typeface="Arial"/>
            </a:endParaRPr>
          </a:p>
          <a:p>
            <a:pPr marL="0" lvl="0" indent="0" algn="l" rtl="0">
              <a:lnSpc>
                <a:spcPct val="100000"/>
              </a:lnSpc>
              <a:spcBef>
                <a:spcPts val="1200"/>
              </a:spcBef>
              <a:spcAft>
                <a:spcPts val="1200"/>
              </a:spcAft>
              <a:buClr>
                <a:schemeClr val="dk1"/>
              </a:buClr>
              <a:buSzPts val="1100"/>
              <a:buFont typeface="Arial"/>
              <a:buNone/>
            </a:pPr>
            <a:r>
              <a:rPr lang="en-US" sz="1700">
                <a:latin typeface="Arial"/>
                <a:ea typeface="Arial"/>
                <a:cs typeface="Arial"/>
                <a:sym typeface="Arial"/>
              </a:rPr>
              <a:t>In summary, cooking is a delightful experience that allows for creativity and experimentation. Mastering various techniques and experimenting with flavors can lead to culinary delights.</a:t>
            </a:r>
            <a:endParaRPr/>
          </a:p>
        </p:txBody>
      </p:sp>
      <p:sp>
        <p:nvSpPr>
          <p:cNvPr id="114" name="Google Shape;114;p5"/>
          <p:cNvSpPr txBox="1">
            <a:spLocks noGrp="1"/>
          </p:cNvSpPr>
          <p:nvPr>
            <p:ph type="title" idx="4294967295"/>
          </p:nvPr>
        </p:nvSpPr>
        <p:spPr>
          <a:xfrm>
            <a:off x="123031" y="942"/>
            <a:ext cx="8229600" cy="593725"/>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“Cooking Hacks”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510700" y="1200325"/>
            <a:ext cx="8229600" cy="35367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a:t>Review your assigned comma rule.</a:t>
            </a:r>
            <a:endParaRPr/>
          </a:p>
          <a:p>
            <a:pPr marL="914400" lvl="1" indent="-355600" algn="l" rtl="0">
              <a:lnSpc>
                <a:spcPct val="100000"/>
              </a:lnSpc>
              <a:spcBef>
                <a:spcPts val="0"/>
              </a:spcBef>
              <a:spcAft>
                <a:spcPts val="0"/>
              </a:spcAft>
              <a:buSzPts val="2000"/>
              <a:buChar char="•"/>
            </a:pPr>
            <a:r>
              <a:rPr lang="en-US"/>
              <a:t>This is the “role” you will take on. </a:t>
            </a:r>
            <a:endParaRPr/>
          </a:p>
          <a:p>
            <a:pPr marL="457200" lvl="0" indent="-393700" algn="l" rtl="0">
              <a:lnSpc>
                <a:spcPct val="100000"/>
              </a:lnSpc>
              <a:spcBef>
                <a:spcPts val="0"/>
              </a:spcBef>
              <a:spcAft>
                <a:spcPts val="0"/>
              </a:spcAft>
              <a:buSzPts val="2600"/>
              <a:buChar char="•"/>
            </a:pPr>
            <a:r>
              <a:rPr lang="en-US"/>
              <a:t>Re-read the passage “Cooking Hacks.” </a:t>
            </a:r>
            <a:endParaRPr/>
          </a:p>
          <a:p>
            <a:pPr marL="914400" lvl="1" indent="-355600" algn="l" rtl="0">
              <a:lnSpc>
                <a:spcPct val="100000"/>
              </a:lnSpc>
              <a:spcBef>
                <a:spcPts val="0"/>
              </a:spcBef>
              <a:spcAft>
                <a:spcPts val="0"/>
              </a:spcAft>
              <a:buSzPts val="2000"/>
              <a:buChar char="•"/>
            </a:pPr>
            <a:r>
              <a:rPr lang="en-US"/>
              <a:t>Determine how your comma is being used in the passage. </a:t>
            </a:r>
            <a:endParaRPr/>
          </a:p>
          <a:p>
            <a:pPr marL="914400" lvl="1" indent="-355600" algn="l" rtl="0">
              <a:lnSpc>
                <a:spcPct val="100000"/>
              </a:lnSpc>
              <a:spcBef>
                <a:spcPts val="0"/>
              </a:spcBef>
              <a:spcAft>
                <a:spcPts val="0"/>
              </a:spcAft>
              <a:buSzPts val="2000"/>
              <a:buChar char="•"/>
            </a:pPr>
            <a:r>
              <a:rPr lang="en-US"/>
              <a:t>Hint: Your comma may be used more than once. </a:t>
            </a:r>
            <a:endParaRPr/>
          </a:p>
          <a:p>
            <a:pPr marL="457200" lvl="0" indent="-393700" algn="l" rtl="0">
              <a:lnSpc>
                <a:spcPct val="115000"/>
              </a:lnSpc>
              <a:spcBef>
                <a:spcPts val="0"/>
              </a:spcBef>
              <a:spcAft>
                <a:spcPts val="0"/>
              </a:spcAft>
              <a:buSzPts val="2600"/>
              <a:buChar char="•"/>
            </a:pPr>
            <a:r>
              <a:rPr lang="en-US"/>
              <a:t>Afterwards, you will mingle with people who have a different role then you. </a:t>
            </a:r>
            <a:endParaRPr/>
          </a:p>
          <a:p>
            <a:pPr marL="914400" lvl="1" indent="-355600" algn="l" rtl="0">
              <a:lnSpc>
                <a:spcPct val="115000"/>
              </a:lnSpc>
              <a:spcBef>
                <a:spcPts val="0"/>
              </a:spcBef>
              <a:spcAft>
                <a:spcPts val="0"/>
              </a:spcAft>
              <a:buSzPts val="2000"/>
              <a:buChar char="•"/>
            </a:pPr>
            <a:r>
              <a:rPr lang="en-US"/>
              <a:t>Introduce yourself and assume the point of view of your comma based on its purpose.</a:t>
            </a:r>
            <a:endParaRPr/>
          </a:p>
          <a:p>
            <a:pPr marL="1645836" lvl="7" indent="-60951" algn="l" rtl="0">
              <a:lnSpc>
                <a:spcPct val="100000"/>
              </a:lnSpc>
              <a:spcBef>
                <a:spcPts val="240"/>
              </a:spcBef>
              <a:spcAft>
                <a:spcPts val="0"/>
              </a:spcAft>
              <a:buSzPts val="1200"/>
              <a:buFont typeface="Calibri"/>
              <a:buNone/>
            </a:pPr>
            <a:endParaRPr/>
          </a:p>
        </p:txBody>
      </p:sp>
      <p:sp>
        <p:nvSpPr>
          <p:cNvPr id="120" name="Google Shape;120;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Grammatically Correct </a:t>
            </a:r>
            <a:endParaRPr/>
          </a:p>
        </p:txBody>
      </p:sp>
      <p:pic>
        <p:nvPicPr>
          <p:cNvPr id="121" name="Google Shape;121;p6"/>
          <p:cNvPicPr preferRelativeResize="0"/>
          <p:nvPr/>
        </p:nvPicPr>
        <p:blipFill rotWithShape="1">
          <a:blip r:embed="rId3">
            <a:alphaModFix/>
          </a:blip>
          <a:srcRect l="-7921" b="-12019"/>
          <a:stretch/>
        </p:blipFill>
        <p:spPr>
          <a:xfrm>
            <a:off x="7581450" y="0"/>
            <a:ext cx="1562550" cy="1621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15000"/>
              </a:lnSpc>
              <a:spcBef>
                <a:spcPts val="0"/>
              </a:spcBef>
              <a:spcAft>
                <a:spcPts val="0"/>
              </a:spcAft>
              <a:buSzPts val="2600"/>
              <a:buChar char="•"/>
            </a:pPr>
            <a:r>
              <a:rPr lang="en-US"/>
              <a:t>As you mingle around the room, introduce yourself and assume the point of view of your comma based on its purpose.</a:t>
            </a:r>
            <a:endParaRPr/>
          </a:p>
          <a:p>
            <a:pPr marL="480034" lvl="1" indent="-185155" algn="l" rtl="0">
              <a:lnSpc>
                <a:spcPct val="115000"/>
              </a:lnSpc>
              <a:spcBef>
                <a:spcPts val="0"/>
              </a:spcBef>
              <a:spcAft>
                <a:spcPts val="0"/>
              </a:spcAft>
              <a:buSzPts val="2000"/>
              <a:buChar char="•"/>
            </a:pPr>
            <a:r>
              <a:rPr lang="en-US"/>
              <a:t>Use the information on your card to help you answer the question: </a:t>
            </a:r>
            <a:r>
              <a:rPr lang="en-US" i="1"/>
              <a:t>How is my comma influencing the text? </a:t>
            </a:r>
            <a:endParaRPr i="1"/>
          </a:p>
          <a:p>
            <a:pPr marL="227011" lvl="0" indent="-227011" algn="l" rtl="0">
              <a:lnSpc>
                <a:spcPct val="115000"/>
              </a:lnSpc>
              <a:spcBef>
                <a:spcPts val="0"/>
              </a:spcBef>
              <a:spcAft>
                <a:spcPts val="0"/>
              </a:spcAft>
              <a:buSzPts val="2600"/>
              <a:buChar char="•"/>
            </a:pPr>
            <a:r>
              <a:rPr lang="en-US"/>
              <a:t>Be sure to find a friend with a different role to mingle with. </a:t>
            </a:r>
            <a:endParaRPr/>
          </a:p>
        </p:txBody>
      </p:sp>
      <p:sp>
        <p:nvSpPr>
          <p:cNvPr id="127" name="Google Shape;127;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Grammatically Correct</a:t>
            </a:r>
            <a:endParaRPr/>
          </a:p>
        </p:txBody>
      </p:sp>
      <p:pic>
        <p:nvPicPr>
          <p:cNvPr id="128" name="Google Shape;128;p7"/>
          <p:cNvPicPr preferRelativeResize="0"/>
          <p:nvPr/>
        </p:nvPicPr>
        <p:blipFill rotWithShape="1">
          <a:blip r:embed="rId3">
            <a:alphaModFix/>
          </a:blip>
          <a:srcRect l="-7921" b="-12019"/>
          <a:stretch/>
        </p:blipFill>
        <p:spPr>
          <a:xfrm>
            <a:off x="7581450" y="0"/>
            <a:ext cx="1562550" cy="1621775"/>
          </a:xfrm>
          <a:prstGeom prst="rect">
            <a:avLst/>
          </a:prstGeom>
          <a:noFill/>
          <a:ln>
            <a:noFill/>
          </a:ln>
        </p:spPr>
      </p:pic>
      <p:pic>
        <p:nvPicPr>
          <p:cNvPr id="129" name="Google Shape;129;p7" title="K20 Center 10 minute timer">
            <a:hlinkClick r:id="rId4"/>
          </p:cNvPr>
          <p:cNvPicPr preferRelativeResize="0"/>
          <p:nvPr/>
        </p:nvPicPr>
        <p:blipFill rotWithShape="1">
          <a:blip r:embed="rId5">
            <a:alphaModFix/>
          </a:blip>
          <a:srcRect/>
          <a:stretch/>
        </p:blipFill>
        <p:spPr>
          <a:xfrm>
            <a:off x="5742525" y="4047425"/>
            <a:ext cx="1735550" cy="976250"/>
          </a:xfrm>
          <a:prstGeom prst="rect">
            <a:avLst/>
          </a:prstGeom>
          <a:noFill/>
          <a:ln>
            <a:noFill/>
          </a:ln>
        </p:spPr>
      </p:pic>
      <p:sp>
        <p:nvSpPr>
          <p:cNvPr id="130" name="Google Shape;130;p7"/>
          <p:cNvSpPr txBox="1">
            <a:spLocks noGrp="1"/>
          </p:cNvSpPr>
          <p:nvPr>
            <p:ph type="body" idx="1"/>
          </p:nvPr>
        </p:nvSpPr>
        <p:spPr>
          <a:xfrm>
            <a:off x="1600600" y="4658275"/>
            <a:ext cx="3459600" cy="365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520"/>
              </a:spcBef>
              <a:spcAft>
                <a:spcPts val="0"/>
              </a:spcAft>
              <a:buSzPct val="159999"/>
              <a:buNone/>
            </a:pPr>
            <a:r>
              <a:rPr lang="en-US" u="sng">
                <a:solidFill>
                  <a:srgbClr val="3E5C61"/>
                </a:solidFill>
                <a:hlinkClick r:id="rId6">
                  <a:extLst>
                    <a:ext uri="{A12FA001-AC4F-418D-AE19-62706E023703}">
                      <ahyp:hlinkClr xmlns:ahyp="http://schemas.microsoft.com/office/drawing/2018/hyperlinkcolor" val="tx"/>
                    </a:ext>
                  </a:extLst>
                </a:hlinkClick>
              </a:rPr>
              <a:t>K20 Center 10-minute timer</a:t>
            </a:r>
            <a:endParaRPr>
              <a:solidFill>
                <a:srgbClr val="3E5C6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body" idx="1"/>
          </p:nvPr>
        </p:nvSpPr>
        <p:spPr>
          <a:xfrm>
            <a:off x="457200" y="857400"/>
            <a:ext cx="8229600" cy="4081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90"/>
              </a:spcBef>
              <a:spcAft>
                <a:spcPts val="0"/>
              </a:spcAft>
              <a:buClr>
                <a:schemeClr val="dk1"/>
              </a:buClr>
              <a:buSzPts val="1100"/>
              <a:buFont typeface="Arial"/>
              <a:buNone/>
            </a:pPr>
            <a:r>
              <a:rPr lang="en-US" sz="1400">
                <a:latin typeface="Arial"/>
                <a:ea typeface="Arial"/>
                <a:cs typeface="Arial"/>
                <a:sym typeface="Arial"/>
              </a:rPr>
              <a:t>“Cooking Hacks” </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Cooking is a skil</a:t>
            </a:r>
            <a:r>
              <a:rPr lang="en-US" sz="1400">
                <a:highlight>
                  <a:srgbClr val="EA9999"/>
                </a:highlight>
                <a:latin typeface="Arial"/>
                <a:ea typeface="Arial"/>
                <a:cs typeface="Arial"/>
                <a:sym typeface="Arial"/>
              </a:rPr>
              <a:t>l,</a:t>
            </a:r>
            <a:r>
              <a:rPr lang="en-US" sz="1400">
                <a:latin typeface="Arial"/>
                <a:ea typeface="Arial"/>
                <a:cs typeface="Arial"/>
                <a:sym typeface="Arial"/>
              </a:rPr>
              <a:t> and it's an art. By mastering various techniques and experimenting with flavor</a:t>
            </a:r>
            <a:r>
              <a:rPr lang="en-US" sz="1400">
                <a:highlight>
                  <a:srgbClr val="C7D4E8"/>
                </a:highlight>
                <a:latin typeface="Arial"/>
                <a:ea typeface="Arial"/>
                <a:cs typeface="Arial"/>
                <a:sym typeface="Arial"/>
              </a:rPr>
              <a:t>s,</a:t>
            </a:r>
            <a:r>
              <a:rPr lang="en-US" sz="1400">
                <a:latin typeface="Arial"/>
                <a:ea typeface="Arial"/>
                <a:cs typeface="Arial"/>
                <a:sym typeface="Arial"/>
              </a:rPr>
              <a:t> one can create culinary delights that tantalize the taste buds. For instanc</a:t>
            </a:r>
            <a:r>
              <a:rPr lang="en-US" sz="1400">
                <a:highlight>
                  <a:srgbClr val="C7D4E8"/>
                </a:highlight>
                <a:latin typeface="Arial"/>
                <a:ea typeface="Arial"/>
                <a:cs typeface="Arial"/>
                <a:sym typeface="Arial"/>
              </a:rPr>
              <a:t>e,</a:t>
            </a:r>
            <a:r>
              <a:rPr lang="en-US" sz="1400">
                <a:latin typeface="Arial"/>
                <a:ea typeface="Arial"/>
                <a:cs typeface="Arial"/>
                <a:sym typeface="Arial"/>
              </a:rPr>
              <a:t> when making past</a:t>
            </a:r>
            <a:r>
              <a:rPr lang="en-US" sz="1400">
                <a:highlight>
                  <a:srgbClr val="C7D4E8"/>
                </a:highlight>
                <a:latin typeface="Arial"/>
                <a:ea typeface="Arial"/>
                <a:cs typeface="Arial"/>
                <a:sym typeface="Arial"/>
              </a:rPr>
              <a:t>a</a:t>
            </a:r>
            <a:r>
              <a:rPr lang="en-US" sz="1400">
                <a:latin typeface="Arial"/>
                <a:ea typeface="Arial"/>
                <a:cs typeface="Arial"/>
                <a:sym typeface="Arial"/>
              </a:rPr>
              <a:t>, it's crucial to boil the noodles until they are al dent</a:t>
            </a:r>
            <a:r>
              <a:rPr lang="en-US" sz="1400">
                <a:highlight>
                  <a:srgbClr val="FFD966"/>
                </a:highlight>
                <a:latin typeface="Arial"/>
                <a:ea typeface="Arial"/>
                <a:cs typeface="Arial"/>
                <a:sym typeface="Arial"/>
              </a:rPr>
              <a:t>e,</a:t>
            </a:r>
            <a:r>
              <a:rPr lang="en-US" sz="1400">
                <a:latin typeface="Arial"/>
                <a:ea typeface="Arial"/>
                <a:cs typeface="Arial"/>
                <a:sym typeface="Arial"/>
              </a:rPr>
              <a:t> toss them with a rich tomato sauc</a:t>
            </a:r>
            <a:r>
              <a:rPr lang="en-US" sz="1400">
                <a:highlight>
                  <a:srgbClr val="FFD966"/>
                </a:highlight>
                <a:latin typeface="Arial"/>
                <a:ea typeface="Arial"/>
                <a:cs typeface="Arial"/>
                <a:sym typeface="Arial"/>
              </a:rPr>
              <a:t>e,</a:t>
            </a:r>
            <a:r>
              <a:rPr lang="en-US" sz="1400">
                <a:latin typeface="Arial"/>
                <a:ea typeface="Arial"/>
                <a:cs typeface="Arial"/>
                <a:sym typeface="Arial"/>
              </a:rPr>
              <a:t> and sprinkle them with freshly grated Parmesan cheese. Each step contributes to the dish's overall flavor and texture.</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When embarking on a culinary adventur</a:t>
            </a:r>
            <a:r>
              <a:rPr lang="en-US" sz="1400">
                <a:highlight>
                  <a:srgbClr val="C7D4E8"/>
                </a:highlight>
                <a:latin typeface="Arial"/>
                <a:ea typeface="Arial"/>
                <a:cs typeface="Arial"/>
                <a:sym typeface="Arial"/>
              </a:rPr>
              <a:t>e,</a:t>
            </a:r>
            <a:r>
              <a:rPr lang="en-US" sz="1400">
                <a:latin typeface="Arial"/>
                <a:ea typeface="Arial"/>
                <a:cs typeface="Arial"/>
                <a:sym typeface="Arial"/>
              </a:rPr>
              <a:t> it's important to gather all necessary ingredients beforehand. For exampl</a:t>
            </a:r>
            <a:r>
              <a:rPr lang="en-US" sz="1400">
                <a:highlight>
                  <a:srgbClr val="C7D4E8"/>
                </a:highlight>
                <a:latin typeface="Arial"/>
                <a:ea typeface="Arial"/>
                <a:cs typeface="Arial"/>
                <a:sym typeface="Arial"/>
              </a:rPr>
              <a:t>e,</a:t>
            </a:r>
            <a:r>
              <a:rPr lang="en-US" sz="1400">
                <a:latin typeface="Arial"/>
                <a:ea typeface="Arial"/>
                <a:cs typeface="Arial"/>
                <a:sym typeface="Arial"/>
              </a:rPr>
              <a:t> when baking a cak</a:t>
            </a:r>
            <a:r>
              <a:rPr lang="en-US" sz="1400">
                <a:highlight>
                  <a:srgbClr val="C7D4E8"/>
                </a:highlight>
                <a:latin typeface="Arial"/>
                <a:ea typeface="Arial"/>
                <a:cs typeface="Arial"/>
                <a:sym typeface="Arial"/>
              </a:rPr>
              <a:t>e,</a:t>
            </a:r>
            <a:r>
              <a:rPr lang="en-US" sz="1400">
                <a:latin typeface="Arial"/>
                <a:ea typeface="Arial"/>
                <a:cs typeface="Arial"/>
                <a:sym typeface="Arial"/>
              </a:rPr>
              <a:t> one might need flou</a:t>
            </a:r>
            <a:r>
              <a:rPr lang="en-US" sz="1400">
                <a:highlight>
                  <a:srgbClr val="FFD966"/>
                </a:highlight>
                <a:latin typeface="Arial"/>
                <a:ea typeface="Arial"/>
                <a:cs typeface="Arial"/>
                <a:sym typeface="Arial"/>
              </a:rPr>
              <a:t>r,</a:t>
            </a:r>
            <a:r>
              <a:rPr lang="en-US" sz="1400">
                <a:latin typeface="Arial"/>
                <a:ea typeface="Arial"/>
                <a:cs typeface="Arial"/>
                <a:sym typeface="Arial"/>
              </a:rPr>
              <a:t> suga</a:t>
            </a:r>
            <a:r>
              <a:rPr lang="en-US" sz="1400">
                <a:highlight>
                  <a:srgbClr val="FFD966"/>
                </a:highlight>
                <a:latin typeface="Arial"/>
                <a:ea typeface="Arial"/>
                <a:cs typeface="Arial"/>
                <a:sym typeface="Arial"/>
              </a:rPr>
              <a:t>r,</a:t>
            </a:r>
            <a:r>
              <a:rPr lang="en-US" sz="1400">
                <a:latin typeface="Arial"/>
                <a:ea typeface="Arial"/>
                <a:cs typeface="Arial"/>
                <a:sym typeface="Arial"/>
              </a:rPr>
              <a:t> egg</a:t>
            </a:r>
            <a:r>
              <a:rPr lang="en-US" sz="1400">
                <a:highlight>
                  <a:srgbClr val="FFD966"/>
                </a:highlight>
                <a:latin typeface="Arial"/>
                <a:ea typeface="Arial"/>
                <a:cs typeface="Arial"/>
                <a:sym typeface="Arial"/>
              </a:rPr>
              <a:t>s,</a:t>
            </a:r>
            <a:r>
              <a:rPr lang="en-US" sz="1400">
                <a:latin typeface="Arial"/>
                <a:ea typeface="Arial"/>
                <a:cs typeface="Arial"/>
                <a:sym typeface="Arial"/>
              </a:rPr>
              <a:t> butte</a:t>
            </a:r>
            <a:r>
              <a:rPr lang="en-US" sz="1400">
                <a:highlight>
                  <a:srgbClr val="FFD966"/>
                </a:highlight>
                <a:latin typeface="Arial"/>
                <a:ea typeface="Arial"/>
                <a:cs typeface="Arial"/>
                <a:sym typeface="Arial"/>
              </a:rPr>
              <a:t>r,</a:t>
            </a:r>
            <a:r>
              <a:rPr lang="en-US" sz="1400">
                <a:latin typeface="Arial"/>
                <a:ea typeface="Arial"/>
                <a:cs typeface="Arial"/>
                <a:sym typeface="Arial"/>
              </a:rPr>
              <a:t> and vanilla extract. Ensuring that all ingredients are readily available makes the cooking process smoother and more enjoyable.</a:t>
            </a:r>
            <a:endParaRPr sz="1400">
              <a:latin typeface="Arial"/>
              <a:ea typeface="Arial"/>
              <a:cs typeface="Arial"/>
              <a:sym typeface="Arial"/>
            </a:endParaRPr>
          </a:p>
          <a:p>
            <a:pPr marL="0" lvl="0" indent="0" algn="l" rtl="0">
              <a:lnSpc>
                <a:spcPct val="90000"/>
              </a:lnSpc>
              <a:spcBef>
                <a:spcPts val="1200"/>
              </a:spcBef>
              <a:spcAft>
                <a:spcPts val="0"/>
              </a:spcAft>
              <a:buClr>
                <a:schemeClr val="dk1"/>
              </a:buClr>
              <a:buSzPts val="1100"/>
              <a:buFont typeface="Arial"/>
              <a:buNone/>
            </a:pPr>
            <a:r>
              <a:rPr lang="en-US" sz="1400">
                <a:latin typeface="Arial"/>
                <a:ea typeface="Arial"/>
                <a:cs typeface="Arial"/>
                <a:sym typeface="Arial"/>
              </a:rPr>
              <a:t>Understanding the importance of proper seasoning is essentia</a:t>
            </a:r>
            <a:r>
              <a:rPr lang="en-US" sz="1400">
                <a:highlight>
                  <a:srgbClr val="EA9999"/>
                </a:highlight>
                <a:latin typeface="Arial"/>
                <a:ea typeface="Arial"/>
                <a:cs typeface="Arial"/>
                <a:sym typeface="Arial"/>
              </a:rPr>
              <a:t>l,</a:t>
            </a:r>
            <a:r>
              <a:rPr lang="en-US" sz="1400">
                <a:latin typeface="Arial"/>
                <a:ea typeface="Arial"/>
                <a:cs typeface="Arial"/>
                <a:sym typeface="Arial"/>
              </a:rPr>
              <a:t> but it must be measured carefully. Whether it's a pinch of salt to enhance the savory flavors or a dash of cinnamon to add warmth to a desser</a:t>
            </a:r>
            <a:r>
              <a:rPr lang="en-US" sz="1400">
                <a:highlight>
                  <a:srgbClr val="C7D4E8"/>
                </a:highlight>
                <a:latin typeface="Arial"/>
                <a:ea typeface="Arial"/>
                <a:cs typeface="Arial"/>
                <a:sym typeface="Arial"/>
              </a:rPr>
              <a:t>t,</a:t>
            </a:r>
            <a:r>
              <a:rPr lang="en-US" sz="1400">
                <a:latin typeface="Arial"/>
                <a:ea typeface="Arial"/>
                <a:cs typeface="Arial"/>
                <a:sym typeface="Arial"/>
              </a:rPr>
              <a:t> seasoning can elevate a dish from good to extraordinary.</a:t>
            </a:r>
            <a:endParaRPr sz="1400">
              <a:latin typeface="Arial"/>
              <a:ea typeface="Arial"/>
              <a:cs typeface="Arial"/>
              <a:sym typeface="Arial"/>
            </a:endParaRPr>
          </a:p>
          <a:p>
            <a:pPr marL="0" lvl="0" indent="0" algn="l" rtl="0">
              <a:lnSpc>
                <a:spcPct val="90000"/>
              </a:lnSpc>
              <a:spcBef>
                <a:spcPts val="1200"/>
              </a:spcBef>
              <a:spcAft>
                <a:spcPts val="1200"/>
              </a:spcAft>
              <a:buClr>
                <a:schemeClr val="dk1"/>
              </a:buClr>
              <a:buSzPts val="1100"/>
              <a:buFont typeface="Arial"/>
              <a:buNone/>
            </a:pPr>
            <a:r>
              <a:rPr lang="en-US" sz="1400">
                <a:latin typeface="Arial"/>
                <a:ea typeface="Arial"/>
                <a:cs typeface="Arial"/>
                <a:sym typeface="Arial"/>
              </a:rPr>
              <a:t>In summar</a:t>
            </a:r>
            <a:r>
              <a:rPr lang="en-US" sz="1400">
                <a:highlight>
                  <a:srgbClr val="C7D4E8"/>
                </a:highlight>
                <a:latin typeface="Arial"/>
                <a:ea typeface="Arial"/>
                <a:cs typeface="Arial"/>
                <a:sym typeface="Arial"/>
              </a:rPr>
              <a:t>y,</a:t>
            </a:r>
            <a:r>
              <a:rPr lang="en-US" sz="1400">
                <a:latin typeface="Arial"/>
                <a:ea typeface="Arial"/>
                <a:cs typeface="Arial"/>
                <a:sym typeface="Arial"/>
              </a:rPr>
              <a:t> cooking is a delightful experience that allows for creativity and experimentation. Mastering various techniques and experimenting with flavors can lead to culinary delights.</a:t>
            </a:r>
            <a:endParaRPr sz="2900"/>
          </a:p>
        </p:txBody>
      </p:sp>
      <p:sp>
        <p:nvSpPr>
          <p:cNvPr id="136" name="Google Shape;136;p8"/>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Key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p9"/>
          <p:cNvSpPr txBox="1">
            <a:spLocks noGrp="1"/>
          </p:cNvSpPr>
          <p:nvPr>
            <p:ph type="body" idx="4294967295"/>
          </p:nvPr>
        </p:nvSpPr>
        <p:spPr>
          <a:xfrm>
            <a:off x="457200" y="856746"/>
            <a:ext cx="8531225" cy="409892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1200"/>
              </a:spcBef>
              <a:spcAft>
                <a:spcPts val="0"/>
              </a:spcAft>
              <a:buSzPct val="139784"/>
              <a:buNone/>
            </a:pPr>
            <a:r>
              <a:rPr lang="en-US" sz="2400"/>
              <a:t>FANBOY Comma</a:t>
            </a:r>
            <a:endParaRPr sz="2400"/>
          </a:p>
          <a:p>
            <a:pPr marL="457200" lvl="0" indent="-339375" algn="l" rtl="0">
              <a:lnSpc>
                <a:spcPct val="100000"/>
              </a:lnSpc>
              <a:spcBef>
                <a:spcPts val="1200"/>
              </a:spcBef>
              <a:spcAft>
                <a:spcPts val="0"/>
              </a:spcAft>
              <a:buClr>
                <a:srgbClr val="910D28"/>
              </a:buClr>
              <a:buSzPct val="100000"/>
              <a:buChar char="●"/>
            </a:pPr>
            <a:r>
              <a:rPr lang="en-US" sz="2250"/>
              <a:t>Commas are used to join one independent clause (a group of words with a subject, object, and verb) to another independent clause within a sentence. Join independent clauses by placing a comma after the first part of the sentence and following it with a coordinating conjunction. Coordinating conjunctions include and, or, for, so, but, yet.</a:t>
            </a:r>
            <a:endParaRPr sz="2250"/>
          </a:p>
          <a:p>
            <a:pPr marL="0" lvl="0" indent="0" algn="l" rtl="0">
              <a:lnSpc>
                <a:spcPct val="100000"/>
              </a:lnSpc>
              <a:spcBef>
                <a:spcPts val="1200"/>
              </a:spcBef>
              <a:spcAft>
                <a:spcPts val="0"/>
              </a:spcAft>
              <a:buSzPct val="139784"/>
              <a:buNone/>
            </a:pPr>
            <a:r>
              <a:rPr lang="en-US" sz="2400"/>
              <a:t>INTRO Comma </a:t>
            </a:r>
            <a:endParaRPr sz="2400"/>
          </a:p>
          <a:p>
            <a:pPr marL="457200" lvl="0" indent="-341819" algn="l" rtl="0">
              <a:lnSpc>
                <a:spcPct val="100000"/>
              </a:lnSpc>
              <a:spcBef>
                <a:spcPts val="1200"/>
              </a:spcBef>
              <a:spcAft>
                <a:spcPts val="0"/>
              </a:spcAft>
              <a:buClr>
                <a:srgbClr val="910D28"/>
              </a:buClr>
              <a:buSzPct val="100000"/>
              <a:buChar char="●"/>
            </a:pPr>
            <a:r>
              <a:rPr lang="en-US" sz="2300">
                <a:solidFill>
                  <a:srgbClr val="000000"/>
                </a:solidFill>
              </a:rPr>
              <a:t>A comma follows a phrase at the beginning of a sentence that depends on the next clause of the sentence.</a:t>
            </a:r>
            <a:endParaRPr sz="2300"/>
          </a:p>
          <a:p>
            <a:pPr marL="0" lvl="0" indent="0" algn="l" rtl="0">
              <a:lnSpc>
                <a:spcPct val="100000"/>
              </a:lnSpc>
              <a:spcBef>
                <a:spcPts val="1200"/>
              </a:spcBef>
              <a:spcAft>
                <a:spcPts val="0"/>
              </a:spcAft>
              <a:buSzPct val="139784"/>
              <a:buNone/>
            </a:pPr>
            <a:r>
              <a:rPr lang="en-US" sz="2400"/>
              <a:t>OXFORD Comma </a:t>
            </a:r>
            <a:endParaRPr sz="2400"/>
          </a:p>
          <a:p>
            <a:pPr marL="457200" lvl="0" indent="-341819" algn="l" rtl="0">
              <a:lnSpc>
                <a:spcPct val="100000"/>
              </a:lnSpc>
              <a:spcBef>
                <a:spcPts val="1200"/>
              </a:spcBef>
              <a:spcAft>
                <a:spcPts val="0"/>
              </a:spcAft>
              <a:buClr>
                <a:srgbClr val="910D28"/>
              </a:buClr>
              <a:buSzPct val="100000"/>
              <a:buChar char="●"/>
            </a:pPr>
            <a:r>
              <a:rPr lang="en-US" sz="2300">
                <a:solidFill>
                  <a:srgbClr val="000000"/>
                </a:solidFill>
              </a:rPr>
              <a:t>The comma known as the Oxford Comma is technically optional. When dividing a list of items, the Oxford Comma is the final comma in a list of subject words, following the second last item which usually precedes “and.”</a:t>
            </a:r>
            <a:endParaRPr sz="2300"/>
          </a:p>
        </p:txBody>
      </p:sp>
      <p:sp>
        <p:nvSpPr>
          <p:cNvPr id="142" name="Google Shape;142;p9"/>
          <p:cNvSpPr txBox="1">
            <a:spLocks noGrp="1"/>
          </p:cNvSpPr>
          <p:nvPr>
            <p:ph type="title" idx="4294967295"/>
          </p:nvPr>
        </p:nvSpPr>
        <p:spPr>
          <a:xfrm>
            <a:off x="457200" y="187325"/>
            <a:ext cx="8229600" cy="85725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1200"/>
              </a:spcBef>
              <a:spcAft>
                <a:spcPts val="1200"/>
              </a:spcAft>
              <a:buClr>
                <a:schemeClr val="dk1"/>
              </a:buClr>
              <a:buSzPct val="33950"/>
              <a:buFont typeface="Arial"/>
              <a:buNone/>
            </a:pPr>
            <a:r>
              <a:rPr lang="en-US">
                <a:solidFill>
                  <a:srgbClr val="980000"/>
                </a:solidFill>
              </a:rPr>
              <a:t>Comma Roles for Grammatically Correct</a:t>
            </a:r>
            <a:endParaRPr>
              <a:solidFill>
                <a:srgbClr val="980000"/>
              </a:solidFill>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2095</Words>
  <Application>Microsoft Office PowerPoint</Application>
  <PresentationFormat>On-screen Show (16:9)</PresentationFormat>
  <Paragraphs>141</Paragraphs>
  <Slides>22</Slides>
  <Notes>22</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Cambria</vt:lpstr>
      <vt:lpstr>Arial</vt:lpstr>
      <vt:lpstr>Calibri</vt:lpstr>
      <vt:lpstr>Noto Sans Symbols</vt:lpstr>
      <vt:lpstr>Roboto</vt:lpstr>
      <vt:lpstr>LEARN theme</vt:lpstr>
      <vt:lpstr>LEARN theme</vt:lpstr>
      <vt:lpstr>PowerPoint Presentation</vt:lpstr>
      <vt:lpstr>Why Pause? </vt:lpstr>
      <vt:lpstr>Essential Questions</vt:lpstr>
      <vt:lpstr>Lesson Objectives</vt:lpstr>
      <vt:lpstr>“Cooking Hacks” </vt:lpstr>
      <vt:lpstr>Grammatically Correct </vt:lpstr>
      <vt:lpstr>Grammatically Correct</vt:lpstr>
      <vt:lpstr>Key</vt:lpstr>
      <vt:lpstr>Comma Roles for Grammatically Correct</vt:lpstr>
      <vt:lpstr>“Sandwiched in Between”</vt:lpstr>
      <vt:lpstr>Why-Lighting</vt:lpstr>
      <vt:lpstr>“Your Comma Rules” </vt:lpstr>
      <vt:lpstr>Rules Review</vt:lpstr>
      <vt:lpstr>Rules Review</vt:lpstr>
      <vt:lpstr>Rules Review</vt:lpstr>
      <vt:lpstr>Rules Review</vt:lpstr>
      <vt:lpstr>I Notice, I Wonder</vt:lpstr>
      <vt:lpstr>I Notice, I Wonder with Padlet</vt:lpstr>
      <vt:lpstr>Your Story</vt:lpstr>
      <vt:lpstr>ACT Practice</vt:lpstr>
      <vt:lpstr>“BBQ Passage” | Reflection</vt:lpstr>
      <vt:lpstr>“BBQ Passage” |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Willems, Kelsey</dc:creator>
  <cp:lastModifiedBy>Willems, Kelsey</cp:lastModifiedBy>
  <cp:revision>1</cp:revision>
  <dcterms:modified xsi:type="dcterms:W3CDTF">2024-08-07T19:08:56Z</dcterms:modified>
</cp:coreProperties>
</file>