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5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6"/>
      <p:bold r:id="rId17"/>
      <p:italic r:id="rId18"/>
      <p:boldItalic r:id="rId19"/>
    </p:embeddedFont>
    <p:embeddedFont>
      <p:font typeface="Georgia" panose="02040502050405020303" pitchFamily="18" charset="0"/>
      <p:regular r:id="rId20"/>
      <p:bold r:id="rId21"/>
      <p:italic r:id="rId22"/>
      <p:boldItalic r:id="rId23"/>
    </p:embeddedFont>
    <p:embeddedFont>
      <p:font typeface="Rockwell" panose="02060603020205020403" pitchFamily="18" charset="77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iLx4M6nVenes6q9kC254dNcpEZ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2C9A7-D73E-E24D-ACDF-C07D1140DDC2}" v="3" dt="2024-08-20T16:57:02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2"/>
    <p:restoredTop sz="94658"/>
  </p:normalViewPr>
  <p:slideViewPr>
    <p:cSldViewPr snapToGrid="0" snapToObjects="1">
      <p:cViewPr>
        <p:scale>
          <a:sx n="80" d="100"/>
          <a:sy n="80" d="100"/>
        </p:scale>
        <p:origin x="3104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26" Type="http://schemas.openxmlformats.org/officeDocument/2006/relationships/font" Target="fonts/font11.fntdata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9.fntdata"/><Relationship Id="rId32" Type="http://customschemas.google.com/relationships/presentationmetadata" Target="metadata"/><Relationship Id="rId37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7.fntdata"/><Relationship Id="rId27" Type="http://schemas.openxmlformats.org/officeDocument/2006/relationships/font" Target="fonts/font12.fntdata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Humbert de </a:t>
            </a:r>
            <a:r>
              <a:rPr lang="en-US" dirty="0" err="1"/>
              <a:t>Superville</a:t>
            </a:r>
            <a:r>
              <a:rPr lang="en-US" dirty="0"/>
              <a:t>, D. P. G. (ca. 1780-1849). </a:t>
            </a:r>
            <a:r>
              <a:rPr lang="en-US" i="1" dirty="0"/>
              <a:t>De </a:t>
            </a:r>
            <a:r>
              <a:rPr lang="en-US" i="1" dirty="0" err="1"/>
              <a:t>blinde</a:t>
            </a:r>
            <a:r>
              <a:rPr lang="en-US" i="1" dirty="0"/>
              <a:t> Oedipus door Antigone </a:t>
            </a:r>
            <a:r>
              <a:rPr lang="en-US" i="1" dirty="0" err="1"/>
              <a:t>geleid</a:t>
            </a:r>
            <a:r>
              <a:rPr lang="en-US" i="1" dirty="0"/>
              <a:t>. </a:t>
            </a:r>
            <a:r>
              <a:rPr lang="en-US" i="0" dirty="0"/>
              <a:t>Wikimedia Commons. https://</a:t>
            </a:r>
            <a:r>
              <a:rPr lang="en-US" i="0" dirty="0" err="1"/>
              <a:t>commons.m.wikimedia.org</a:t>
            </a:r>
            <a:r>
              <a:rPr lang="en-US" i="0" dirty="0"/>
              <a:t>/wiki/File:De_blinde_Oedipus_door_Antigone_geleid,_RP-T-1937-62.jpg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i="0" dirty="0"/>
              <a:t> </a:t>
            </a:r>
            <a:endParaRPr dirty="0"/>
          </a:p>
        </p:txBody>
      </p:sp>
      <p:sp>
        <p:nvSpPr>
          <p:cNvPr id="156" name="Google Shape;15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905ea2a1a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905ea2a1a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905ea2a1ad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g905ea2a1ad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fcc468ce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0" name="Google Shape;100;g8fcc468ce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8fcc468c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8fcc468c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fcc468cec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g8fcc468cec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5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0" name="Google Shape;50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71" name="Google Shape;7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905ea2a1ad_0_6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905ea2a1ad_0_6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5" name="Google Shape;75;g905ea2a1ad_0_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oogle Shape;11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ABC Book</a:t>
            </a:r>
            <a:endParaRPr dirty="0"/>
          </a:p>
        </p:txBody>
      </p:sp>
      <p:sp>
        <p:nvSpPr>
          <p:cNvPr id="151" name="Google Shape;151;p8"/>
          <p:cNvSpPr txBox="1">
            <a:spLocks noGrp="1"/>
          </p:cNvSpPr>
          <p:nvPr>
            <p:ph type="body" idx="2"/>
          </p:nvPr>
        </p:nvSpPr>
        <p:spPr>
          <a:xfrm>
            <a:off x="383099" y="1288050"/>
            <a:ext cx="8039541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We will be presenting our alphabet pages and assembling them into an ABC Book.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Reformulate the Story</a:t>
            </a:r>
            <a:endParaRPr dirty="0"/>
          </a:p>
        </p:txBody>
      </p:sp>
      <p:sp>
        <p:nvSpPr>
          <p:cNvPr id="159" name="Google Shape;159;p10"/>
          <p:cNvSpPr txBox="1">
            <a:spLocks noGrp="1"/>
          </p:cNvSpPr>
          <p:nvPr>
            <p:ph type="body" idx="1"/>
          </p:nvPr>
        </p:nvSpPr>
        <p:spPr>
          <a:xfrm>
            <a:off x="457200" y="1391425"/>
            <a:ext cx="70308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How else could </a:t>
            </a:r>
            <a:r>
              <a:rPr lang="en-US" i="1" dirty="0"/>
              <a:t>Antigone</a:t>
            </a:r>
            <a:r>
              <a:rPr lang="en-US" dirty="0"/>
              <a:t> be told?</a:t>
            </a:r>
            <a:endParaRPr dirty="0"/>
          </a:p>
        </p:txBody>
      </p:sp>
      <p:sp>
        <p:nvSpPr>
          <p:cNvPr id="160" name="Google Shape;160;p10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7030800" cy="14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 fontScale="92500" lnSpcReduction="10000"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Comic book</a:t>
            </a: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Letters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Interview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Poem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Newspaper article</a:t>
            </a:r>
            <a:endParaRPr dirty="0"/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Movie script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2" name="Google Shape;162;p10"/>
          <p:cNvSpPr txBox="1">
            <a:spLocks noGrp="1"/>
          </p:cNvSpPr>
          <p:nvPr>
            <p:ph type="body" idx="1"/>
          </p:nvPr>
        </p:nvSpPr>
        <p:spPr>
          <a:xfrm>
            <a:off x="457200" y="3362250"/>
            <a:ext cx="70308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Take an idea and reformulate the story of </a:t>
            </a:r>
            <a:r>
              <a:rPr lang="en-US" i="1" dirty="0"/>
              <a:t>Antigone</a:t>
            </a:r>
            <a:r>
              <a:rPr lang="en-US" dirty="0"/>
              <a:t>!</a:t>
            </a:r>
            <a:endParaRPr dirty="0"/>
          </a:p>
        </p:txBody>
      </p:sp>
      <p:pic>
        <p:nvPicPr>
          <p:cNvPr id="163" name="Google Shape;163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50421" y="221305"/>
            <a:ext cx="1630825" cy="2834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"/>
          <p:cNvSpPr txBox="1">
            <a:spLocks noGrp="1"/>
          </p:cNvSpPr>
          <p:nvPr>
            <p:ph type="body" idx="1"/>
          </p:nvPr>
        </p:nvSpPr>
        <p:spPr>
          <a:xfrm>
            <a:off x="526625" y="557374"/>
            <a:ext cx="3897600" cy="491100"/>
          </a:xfrm>
          <a:prstGeom prst="rect">
            <a:avLst/>
          </a:pr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I Used to Think...</a:t>
            </a:r>
            <a:endParaRPr dirty="0"/>
          </a:p>
        </p:txBody>
      </p:sp>
      <p:sp>
        <p:nvSpPr>
          <p:cNvPr id="173" name="Google Shape;173;p12"/>
          <p:cNvSpPr txBox="1">
            <a:spLocks noGrp="1"/>
          </p:cNvSpPr>
          <p:nvPr>
            <p:ph type="body" idx="2"/>
          </p:nvPr>
        </p:nvSpPr>
        <p:spPr>
          <a:xfrm>
            <a:off x="4572125" y="557374"/>
            <a:ext cx="4041775" cy="491132"/>
          </a:xfrm>
          <a:prstGeom prst="rect">
            <a:avLst/>
          </a:pr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45700" tIns="0" rIns="45700" bIns="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But Now I Know...</a:t>
            </a:r>
            <a:endParaRPr dirty="0"/>
          </a:p>
        </p:txBody>
      </p:sp>
      <p:sp>
        <p:nvSpPr>
          <p:cNvPr id="174" name="Google Shape;174;p12"/>
          <p:cNvSpPr txBox="1">
            <a:spLocks noGrp="1"/>
          </p:cNvSpPr>
          <p:nvPr>
            <p:ph type="body" idx="3"/>
          </p:nvPr>
        </p:nvSpPr>
        <p:spPr>
          <a:xfrm>
            <a:off x="526625" y="1048474"/>
            <a:ext cx="3897600" cy="2464500"/>
          </a:xfrm>
          <a:prstGeom prst="rect">
            <a:avLst/>
          </a:pr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45700" anchor="ctr" anchorCtr="0">
            <a:normAutofit/>
          </a:bodyPr>
          <a:lstStyle/>
          <a:p>
            <a:pPr marL="2317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 Looking back at your “We Think” paragraph, what did you think the play was going to be about? Put your thinking here.</a:t>
            </a:r>
            <a:endParaRPr sz="2400" dirty="0"/>
          </a:p>
        </p:txBody>
      </p:sp>
      <p:sp>
        <p:nvSpPr>
          <p:cNvPr id="175" name="Google Shape;175;p12"/>
          <p:cNvSpPr txBox="1">
            <a:spLocks noGrp="1"/>
          </p:cNvSpPr>
          <p:nvPr>
            <p:ph type="body" idx="4"/>
          </p:nvPr>
        </p:nvSpPr>
        <p:spPr>
          <a:xfrm>
            <a:off x="4571876" y="1048474"/>
            <a:ext cx="4041900" cy="2464500"/>
          </a:xfrm>
          <a:prstGeom prst="rect">
            <a:avLst/>
          </a:prstGeom>
          <a:noFill/>
          <a:ln w="1905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0" rIns="91425" bIns="45700" anchor="ctr" anchorCtr="0">
            <a:normAutofit/>
          </a:bodyPr>
          <a:lstStyle/>
          <a:p>
            <a:pPr marL="231775" lvl="0" indent="-1174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sz="2400" dirty="0"/>
              <a:t>  After completing your ABC Book page and your story reformulation, what have you learned about the play?  Put your thinking here.</a:t>
            </a:r>
            <a:endParaRPr sz="2400" dirty="0"/>
          </a:p>
        </p:txBody>
      </p:sp>
      <p:pic>
        <p:nvPicPr>
          <p:cNvPr id="4" name="Picture 3" descr="A logo with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4DB730D5-0D8C-A533-5F64-CFD967FF0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583" y="3130216"/>
            <a:ext cx="2013284" cy="20132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Antigone’s Themes Today</a:t>
            </a:r>
            <a:endParaRPr/>
          </a:p>
        </p:txBody>
      </p:sp>
      <p:sp>
        <p:nvSpPr>
          <p:cNvPr id="85" name="Google Shape;85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The Greek Drama </a:t>
            </a:r>
            <a:r>
              <a:rPr lang="en-US" i="1" dirty="0"/>
              <a:t>Antigone</a:t>
            </a:r>
            <a:endParaRPr i="1"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905ea2a1ad_0_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91" name="Google Shape;91;g905ea2a1ad_0_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How can Greek drama be connected to today’s high school students?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0" lvl="0" indent="0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Are there universal themes in </a:t>
            </a:r>
            <a:r>
              <a:rPr lang="en-US" i="1" dirty="0"/>
              <a:t>Antigone</a:t>
            </a:r>
            <a:r>
              <a:rPr lang="en-US" dirty="0"/>
              <a:t> that are relevant today?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05ea2a1ad_0_68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Learning Objective</a:t>
            </a:r>
            <a:endParaRPr/>
          </a:p>
        </p:txBody>
      </p:sp>
      <p:sp>
        <p:nvSpPr>
          <p:cNvPr id="97" name="Google Shape;97;g905ea2a1ad_0_68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We will be able to analyze themes in </a:t>
            </a:r>
            <a:r>
              <a:rPr lang="en-US" i="1" dirty="0"/>
              <a:t>Antigone</a:t>
            </a:r>
            <a:r>
              <a:rPr lang="en-US" dirty="0"/>
              <a:t> through textual evidence and real-world connections.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8fcc468cec_0_12"/>
          <p:cNvPicPr preferRelativeResize="0"/>
          <p:nvPr/>
        </p:nvPicPr>
        <p:blipFill rotWithShape="1">
          <a:blip r:embed="rId3">
            <a:alphaModFix/>
          </a:blip>
          <a:srcRect l="38018" t="20219" r="38686" b="67846"/>
          <a:stretch/>
        </p:blipFill>
        <p:spPr>
          <a:xfrm>
            <a:off x="2927163" y="1944700"/>
            <a:ext cx="3289672" cy="2181003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8fcc468cec_0_12"/>
          <p:cNvSpPr txBox="1"/>
          <p:nvPr/>
        </p:nvSpPr>
        <p:spPr>
          <a:xfrm>
            <a:off x="1017800" y="527075"/>
            <a:ext cx="7251900" cy="11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</a:pPr>
            <a:r>
              <a:rPr lang="en-US" sz="5000">
                <a:latin typeface="Calibri"/>
                <a:ea typeface="Calibri"/>
                <a:cs typeface="Calibri"/>
                <a:sym typeface="Calibri"/>
              </a:rPr>
              <a:t>We’re having a tea party!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fcc468cec_0_0"/>
          <p:cNvSpPr/>
          <p:nvPr/>
        </p:nvSpPr>
        <p:spPr>
          <a:xfrm>
            <a:off x="2286" y="0"/>
            <a:ext cx="9139500" cy="5143500"/>
          </a:xfrm>
          <a:prstGeom prst="rect">
            <a:avLst/>
          </a:prstGeom>
          <a:solidFill>
            <a:srgbClr val="AF84C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/>
          </a:p>
        </p:txBody>
      </p:sp>
      <p:grpSp>
        <p:nvGrpSpPr>
          <p:cNvPr id="110" name="Google Shape;110;g8fcc468cec_0_0"/>
          <p:cNvGrpSpPr/>
          <p:nvPr/>
        </p:nvGrpSpPr>
        <p:grpSpPr>
          <a:xfrm>
            <a:off x="0" y="0"/>
            <a:ext cx="9144941" cy="5145786"/>
            <a:chOff x="0" y="0"/>
            <a:chExt cx="12193255" cy="6861049"/>
          </a:xfrm>
        </p:grpSpPr>
        <p:pic>
          <p:nvPicPr>
            <p:cNvPr id="111" name="Google Shape;111;g8fcc468cec_0_0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1804416"/>
              <a:ext cx="12193255" cy="50566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g8fcc468cec_0_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48" y="0"/>
              <a:ext cx="12185904" cy="174345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3" name="Google Shape;113;g8fcc468cec_0_0"/>
          <p:cNvSpPr txBox="1"/>
          <p:nvPr/>
        </p:nvSpPr>
        <p:spPr>
          <a:xfrm>
            <a:off x="-940" y="1353312"/>
            <a:ext cx="91449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900" tIns="102875" rIns="342900" bIns="102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 b="0" i="0" u="none" strike="noStrike" cap="none">
                <a:solidFill>
                  <a:srgbClr val="971D20"/>
                </a:solidFill>
                <a:latin typeface="Rockwell"/>
                <a:ea typeface="Rockwell"/>
                <a:cs typeface="Rockwell"/>
                <a:sym typeface="Rockwell"/>
              </a:rPr>
              <a:t>INSTRUCTIONS</a:t>
            </a:r>
            <a:endParaRPr sz="2700">
              <a:solidFill>
                <a:srgbClr val="971D2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14" name="Google Shape;114;g8fcc468cec_0_0"/>
          <p:cNvSpPr txBox="1"/>
          <p:nvPr/>
        </p:nvSpPr>
        <p:spPr>
          <a:xfrm>
            <a:off x="-940" y="1987160"/>
            <a:ext cx="9142500" cy="26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900" tIns="0" rIns="342900" bIns="102875" anchor="t" anchorCtr="0">
            <a:noAutofit/>
          </a:bodyPr>
          <a:lstStyle/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333333"/>
                </a:solidFill>
              </a:rPr>
              <a:t>Once you have received your card, move around the classroom until your teacher signals you to stop.</a:t>
            </a:r>
            <a:endParaRPr sz="1800" dirty="0">
              <a:solidFill>
                <a:srgbClr val="333333"/>
              </a:solidFill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333333"/>
                </a:solidFill>
              </a:rPr>
              <a:t>Form a group that is the size indicated by your teacher.</a:t>
            </a:r>
            <a:endParaRPr sz="1800" dirty="0">
              <a:solidFill>
                <a:srgbClr val="333333"/>
              </a:solidFill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333333"/>
                </a:solidFill>
              </a:rPr>
              <a:t>Take turns sharing card information with your group.</a:t>
            </a:r>
            <a:endParaRPr sz="1100" dirty="0"/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333333"/>
                </a:solidFill>
              </a:rPr>
              <a:t>Discuss how you think your cards might be connected or related. Guess what the text might be about, based on what you have read on the cards.</a:t>
            </a:r>
            <a:endParaRPr sz="1800" dirty="0">
              <a:solidFill>
                <a:srgbClr val="33333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3333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333333"/>
                </a:solidFill>
              </a:rPr>
              <a:t>Repeat this with a new group!</a:t>
            </a:r>
            <a:endParaRPr sz="1800" dirty="0">
              <a:solidFill>
                <a:srgbClr val="33333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3333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fcc468cec_0_21"/>
          <p:cNvSpPr/>
          <p:nvPr/>
        </p:nvSpPr>
        <p:spPr>
          <a:xfrm>
            <a:off x="2286" y="0"/>
            <a:ext cx="9139500" cy="5143500"/>
          </a:xfrm>
          <a:prstGeom prst="rect">
            <a:avLst/>
          </a:prstGeom>
          <a:solidFill>
            <a:srgbClr val="AF84C2"/>
          </a:solidFill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pSp>
        <p:nvGrpSpPr>
          <p:cNvPr id="120" name="Google Shape;120;g8fcc468cec_0_21"/>
          <p:cNvGrpSpPr/>
          <p:nvPr/>
        </p:nvGrpSpPr>
        <p:grpSpPr>
          <a:xfrm>
            <a:off x="-7951" y="0"/>
            <a:ext cx="9144941" cy="5145786"/>
            <a:chOff x="0" y="0"/>
            <a:chExt cx="12193255" cy="6861049"/>
          </a:xfrm>
        </p:grpSpPr>
        <p:pic>
          <p:nvPicPr>
            <p:cNvPr id="121" name="Google Shape;121;g8fcc468cec_0_2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1804416"/>
              <a:ext cx="12193255" cy="505663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" name="Google Shape;122;g8fcc468cec_0_2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48" y="0"/>
              <a:ext cx="12185904" cy="174345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3" name="Google Shape;123;g8fcc468cec_0_21"/>
          <p:cNvSpPr txBox="1"/>
          <p:nvPr/>
        </p:nvSpPr>
        <p:spPr>
          <a:xfrm>
            <a:off x="-940" y="1353312"/>
            <a:ext cx="91449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900" tIns="102875" rIns="342900" bIns="102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700">
                <a:solidFill>
                  <a:srgbClr val="971D20"/>
                </a:solidFill>
                <a:latin typeface="Rockwell"/>
                <a:ea typeface="Rockwell"/>
                <a:cs typeface="Rockwell"/>
                <a:sym typeface="Rockwell"/>
              </a:rPr>
              <a:t>INSTRUCTIONS</a:t>
            </a:r>
            <a:endParaRPr sz="2700">
              <a:solidFill>
                <a:srgbClr val="971D20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24" name="Google Shape;124;g8fcc468cec_0_21"/>
          <p:cNvSpPr txBox="1"/>
          <p:nvPr/>
        </p:nvSpPr>
        <p:spPr>
          <a:xfrm>
            <a:off x="-940" y="1987160"/>
            <a:ext cx="9142500" cy="26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900" tIns="0" rIns="342900" bIns="102875" anchor="t" anchorCtr="0">
            <a:noAutofit/>
          </a:bodyPr>
          <a:lstStyle/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rgbClr val="333333"/>
                </a:solidFill>
              </a:rPr>
              <a:t>Meet with your small group to discuss what you learned from the cards, and together, predict what the text might be about.</a:t>
            </a:r>
            <a:endParaRPr sz="1800" dirty="0">
              <a:solidFill>
                <a:srgbClr val="333333"/>
              </a:solidFill>
            </a:endParaRPr>
          </a:p>
          <a:p>
            <a:pPr marL="215900" marR="0" lvl="0" indent="-215900" algn="l" rtl="0"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800"/>
              <a:buChar char="•"/>
            </a:pPr>
            <a:r>
              <a:rPr lang="en-US" sz="1800" dirty="0">
                <a:solidFill>
                  <a:srgbClr val="333333"/>
                </a:solidFill>
              </a:rPr>
              <a:t>Write a “We Think” paragraph that details what you think the play will be about.</a:t>
            </a:r>
            <a:endParaRPr sz="1800" dirty="0">
              <a:solidFill>
                <a:srgbClr val="33333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3333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333333"/>
                </a:solidFill>
              </a:rPr>
              <a:t>Consider using the following sentence stems:</a:t>
            </a:r>
            <a:endParaRPr sz="1800" b="1" dirty="0">
              <a:solidFill>
                <a:srgbClr val="333333"/>
              </a:solidFill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333333"/>
                </a:solidFill>
              </a:rPr>
              <a:t>“We think that this selection is about…”                            </a:t>
            </a:r>
            <a:endParaRPr sz="1800" b="1" dirty="0">
              <a:solidFill>
                <a:srgbClr val="333333"/>
              </a:solidFill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333333"/>
                </a:solidFill>
              </a:rPr>
              <a:t>“One reason we think this is because…”</a:t>
            </a:r>
            <a:endParaRPr sz="1800" b="1" dirty="0">
              <a:solidFill>
                <a:srgbClr val="333333"/>
              </a:solidFill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333333"/>
                </a:solidFill>
              </a:rPr>
              <a:t>“Another reason we think this is because…”</a:t>
            </a:r>
            <a:endParaRPr sz="1800" b="1" dirty="0">
              <a:solidFill>
                <a:srgbClr val="333333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33333"/>
              </a:solidFill>
            </a:endParaRPr>
          </a:p>
        </p:txBody>
      </p:sp>
      <p:pic>
        <p:nvPicPr>
          <p:cNvPr id="3" name="Picture 2" descr="A blue and white clouds&#10;&#10;Description automatically generated">
            <a:extLst>
              <a:ext uri="{FF2B5EF4-FFF2-40B4-BE49-F238E27FC236}">
                <a16:creationId xmlns:a16="http://schemas.microsoft.com/office/drawing/2014/main" id="{5E282B9E-E884-0368-4CA1-A285A824CD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2463" y="2571750"/>
            <a:ext cx="2286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"/>
          <p:cNvSpPr txBox="1">
            <a:spLocks noGrp="1"/>
          </p:cNvSpPr>
          <p:nvPr>
            <p:ph type="title"/>
          </p:nvPr>
        </p:nvSpPr>
        <p:spPr>
          <a:xfrm>
            <a:off x="457200" y="-1275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Antigone: Say Something</a:t>
            </a:r>
            <a:endParaRPr dirty="0"/>
          </a:p>
        </p:txBody>
      </p:sp>
      <p:sp>
        <p:nvSpPr>
          <p:cNvPr id="130" name="Google Shape;130;p4"/>
          <p:cNvSpPr txBox="1">
            <a:spLocks noGrp="1"/>
          </p:cNvSpPr>
          <p:nvPr>
            <p:ph type="body" idx="1"/>
          </p:nvPr>
        </p:nvSpPr>
        <p:spPr>
          <a:xfrm>
            <a:off x="1059000" y="912094"/>
            <a:ext cx="7536360" cy="38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dirty="0"/>
              <a:t>As you read the text with your partner, pause in places to: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Make a prediction.</a:t>
            </a:r>
            <a:endParaRPr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Ask a question.</a:t>
            </a:r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Clarify something confusing.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Make a comment.</a:t>
            </a:r>
            <a:endParaRPr dirty="0"/>
          </a:p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Make a connection.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6"/>
          <p:cNvSpPr txBox="1">
            <a:spLocks noGrp="1"/>
          </p:cNvSpPr>
          <p:nvPr>
            <p:ph type="title"/>
          </p:nvPr>
        </p:nvSpPr>
        <p:spPr>
          <a:xfrm>
            <a:off x="457200" y="14639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Alphabet Theme Page</a:t>
            </a:r>
            <a:endParaRPr/>
          </a:p>
        </p:txBody>
      </p:sp>
      <p:sp>
        <p:nvSpPr>
          <p:cNvPr id="143" name="Google Shape;143;p6"/>
          <p:cNvSpPr txBox="1">
            <a:spLocks noGrp="1"/>
          </p:cNvSpPr>
          <p:nvPr>
            <p:ph type="body" idx="1"/>
          </p:nvPr>
        </p:nvSpPr>
        <p:spPr>
          <a:xfrm>
            <a:off x="272625" y="1391375"/>
            <a:ext cx="6070500" cy="29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200" b="0" dirty="0"/>
              <a:t>You will be assigned a letter of the alphabet.</a:t>
            </a:r>
            <a:endParaRPr sz="2200" b="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200" b="0" dirty="0"/>
              <a:t>Choose a word that starts with that letter that you feel connects to a character, event, or theme from the play.</a:t>
            </a:r>
            <a:endParaRPr sz="2200" b="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200" b="0" dirty="0"/>
              <a:t>On your page, write the word </a:t>
            </a:r>
            <a:r>
              <a:rPr lang="en-US" sz="2200" dirty="0"/>
              <a:t>and</a:t>
            </a:r>
            <a:r>
              <a:rPr lang="en-US" sz="2200" b="0" dirty="0"/>
              <a:t> a theme sentence about the play that includes that word.</a:t>
            </a:r>
            <a:endParaRPr sz="2200" b="0" dirty="0"/>
          </a:p>
          <a:p>
            <a:pPr marL="45720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200" b="0" dirty="0"/>
              <a:t>Decorate your page. Include connections you made to the real world.</a:t>
            </a:r>
            <a:endParaRPr sz="2200" b="0" dirty="0"/>
          </a:p>
        </p:txBody>
      </p:sp>
      <p:pic>
        <p:nvPicPr>
          <p:cNvPr id="145" name="Google Shape;145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0250" y="528069"/>
            <a:ext cx="2373175" cy="2254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483</Words>
  <Application>Microsoft Macintosh PowerPoint</Application>
  <PresentationFormat>On-screen Show (16:9)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Georgia</vt:lpstr>
      <vt:lpstr>Calibri</vt:lpstr>
      <vt:lpstr>Rockwell</vt:lpstr>
      <vt:lpstr>Arial</vt:lpstr>
      <vt:lpstr>Constantia</vt:lpstr>
      <vt:lpstr>LEARN theme</vt:lpstr>
      <vt:lpstr>LEARN theme</vt:lpstr>
      <vt:lpstr>PowerPoint Presentation</vt:lpstr>
      <vt:lpstr>Antigone’s Themes Today</vt:lpstr>
      <vt:lpstr>Essential Questions</vt:lpstr>
      <vt:lpstr>Learning Objective</vt:lpstr>
      <vt:lpstr>PowerPoint Presentation</vt:lpstr>
      <vt:lpstr>PowerPoint Presentation</vt:lpstr>
      <vt:lpstr>PowerPoint Presentation</vt:lpstr>
      <vt:lpstr>Antigone: Say Something</vt:lpstr>
      <vt:lpstr>Alphabet Theme Page</vt:lpstr>
      <vt:lpstr>ABC Book</vt:lpstr>
      <vt:lpstr>Reformulate the Story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Antigone's Themes Today</dc:title>
  <dc:subject/>
  <dc:creator>K20 Center</dc:creator>
  <cp:keywords/>
  <dc:description/>
  <cp:lastModifiedBy>Moharram, Jehanne</cp:lastModifiedBy>
  <cp:revision>11</cp:revision>
  <dcterms:modified xsi:type="dcterms:W3CDTF">2024-08-20T16:57:12Z</dcterms:modified>
  <cp:category/>
</cp:coreProperties>
</file>