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65" r:id="rId2"/>
  </p:sldMasterIdLst>
  <p:notesMasterIdLst>
    <p:notesMasterId r:id="rId15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5143500" type="screen16x9"/>
  <p:notesSz cx="6858000" cy="9144000"/>
  <p:embeddedFontLst>
    <p:embeddedFont>
      <p:font typeface="Constantia" panose="02030602050306030303" pitchFamily="18" charset="0"/>
      <p:regular r:id="rId16"/>
      <p:bold r:id="rId17"/>
      <p:italic r:id="rId18"/>
      <p:boldItalic r:id="rId19"/>
    </p:embeddedFont>
    <p:embeddedFont>
      <p:font typeface="Georgia" panose="02040502050405020303" pitchFamily="18" charset="0"/>
      <p:regular r:id="rId20"/>
      <p:bold r:id="rId21"/>
      <p:italic r:id="rId22"/>
      <p:boldItalic r:id="rId23"/>
    </p:embeddedFont>
    <p:embeddedFont>
      <p:font typeface="Rockwell" panose="02060603020205020403" pitchFamily="18" charset="77"/>
      <p:regular r:id="rId24"/>
      <p:bold r:id="rId25"/>
      <p:italic r:id="rId26"/>
      <p:boldItalic r:id="rId2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2" roundtripDataSignature="AMtx7miLx4M6nVenes6q9kC254dNcpEZu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42C9A7-D73E-E24D-ACDF-C07D1140DDC2}" v="3" dt="2024-08-20T16:57:02.9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52"/>
    <p:restoredTop sz="94658"/>
  </p:normalViewPr>
  <p:slideViewPr>
    <p:cSldViewPr snapToGrid="0" snapToObjects="1">
      <p:cViewPr>
        <p:scale>
          <a:sx n="80" d="100"/>
          <a:sy n="80" d="100"/>
        </p:scale>
        <p:origin x="3104" y="1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font" Target="fonts/font3.fntdata"/><Relationship Id="rId26" Type="http://schemas.openxmlformats.org/officeDocument/2006/relationships/font" Target="fonts/font11.fntdata"/><Relationship Id="rId3" Type="http://schemas.openxmlformats.org/officeDocument/2006/relationships/slide" Target="slides/slide1.xml"/><Relationship Id="rId21" Type="http://schemas.openxmlformats.org/officeDocument/2006/relationships/font" Target="fonts/font6.fntdata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font" Target="fonts/font2.fntdata"/><Relationship Id="rId25" Type="http://schemas.openxmlformats.org/officeDocument/2006/relationships/font" Target="fonts/font10.fntdata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font" Target="fonts/font9.fntdata"/><Relationship Id="rId32" Type="http://customschemas.google.com/relationships/presentationmetadata" Target="metadata"/><Relationship Id="rId37" Type="http://schemas.microsoft.com/office/2015/10/relationships/revisionInfo" Target="revisionInfo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23" Type="http://schemas.openxmlformats.org/officeDocument/2006/relationships/font" Target="fonts/font8.fntdata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font" Target="fonts/font4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font" Target="fonts/font7.fntdata"/><Relationship Id="rId27" Type="http://schemas.openxmlformats.org/officeDocument/2006/relationships/font" Target="fonts/font12.fntdata"/><Relationship Id="rId35" Type="http://schemas.openxmlformats.org/officeDocument/2006/relationships/theme" Target="theme/theme1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8" name="Google Shape;14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Humbert de </a:t>
            </a:r>
            <a:r>
              <a:rPr lang="en-US" dirty="0" err="1"/>
              <a:t>Superville</a:t>
            </a:r>
            <a:r>
              <a:rPr lang="en-US" dirty="0"/>
              <a:t>, D. P. G. (ca. 1780-1849). </a:t>
            </a:r>
            <a:r>
              <a:rPr lang="en-US" i="1" dirty="0"/>
              <a:t>De </a:t>
            </a:r>
            <a:r>
              <a:rPr lang="en-US" i="1" dirty="0" err="1"/>
              <a:t>blinde</a:t>
            </a:r>
            <a:r>
              <a:rPr lang="en-US" i="1" dirty="0"/>
              <a:t> Oedipus door Antigone </a:t>
            </a:r>
            <a:r>
              <a:rPr lang="en-US" i="1" dirty="0" err="1"/>
              <a:t>geleid</a:t>
            </a:r>
            <a:r>
              <a:rPr lang="en-US" i="1" dirty="0"/>
              <a:t>. </a:t>
            </a:r>
            <a:r>
              <a:rPr lang="en-US" i="0" dirty="0"/>
              <a:t>Wikimedia Commons. https://</a:t>
            </a:r>
            <a:r>
              <a:rPr lang="en-US" i="0" dirty="0" err="1"/>
              <a:t>commons.m.wikimedia.org</a:t>
            </a:r>
            <a:r>
              <a:rPr lang="en-US" i="0" dirty="0"/>
              <a:t>/wiki/File:De_blinde_Oedipus_door_Antigone_geleid,_RP-T-1937-62.jpg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i="0" dirty="0"/>
              <a:t> </a:t>
            </a:r>
            <a:endParaRPr dirty="0"/>
          </a:p>
        </p:txBody>
      </p:sp>
      <p:sp>
        <p:nvSpPr>
          <p:cNvPr id="156" name="Google Shape;156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9" name="Google Shape;169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" name="Google Shape;8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905ea2a1a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8" name="Google Shape;88;g905ea2a1a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905ea2a1ad_0_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4" name="Google Shape;94;g905ea2a1ad_0_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8fcc468cec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0" name="Google Shape;100;g8fcc468cec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8fcc468ce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g8fcc468ce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8fcc468cec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g8fcc468cec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7" name="Google Shape;12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0" name="Google Shape;14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>
  <p:cSld name="Content with 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5"/>
          <p:cNvSpPr txBox="1">
            <a:spLocks noGrp="1"/>
          </p:cNvSpPr>
          <p:nvPr>
            <p:ph type="body" idx="1"/>
          </p:nvPr>
        </p:nvSpPr>
        <p:spPr>
          <a:xfrm>
            <a:off x="3575050" y="1428750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83" algn="l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25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25"/>
          <p:cNvSpPr txBox="1">
            <a:spLocks noGrp="1"/>
          </p:cNvSpPr>
          <p:nvPr>
            <p:ph type="body" idx="2"/>
          </p:nvPr>
        </p:nvSpPr>
        <p:spPr>
          <a:xfrm>
            <a:off x="457200" y="1428750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0956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Char char="⚫"/>
              <a:defRPr sz="1500"/>
            </a:lvl2pPr>
            <a:lvl3pPr marL="1371600" lvl="2" indent="-288607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Char char="⚫"/>
              <a:defRPr sz="1350"/>
            </a:lvl3pPr>
            <a:lvl4pPr marL="1828800" lvl="3" indent="-27813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Char char="⚫"/>
              <a:defRPr sz="1200"/>
            </a:lvl4pPr>
            <a:lvl5pPr marL="2286000" lvl="4" indent="-278129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Char char="⚫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5" name="Google Shape;45;p2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ColTx" type="twoColTx">
  <p:cSld name="TITLE_AND_TWO_COLUMNS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2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1B1E"/>
              </a:buClr>
              <a:buSzPts val="3600"/>
              <a:buFont typeface="Georgia"/>
              <a:buNone/>
              <a:defRPr sz="3600" b="0">
                <a:solidFill>
                  <a:srgbClr val="991B1E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48" name="Google Shape;48;p2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94500" cy="3725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onstantia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onstantia"/>
              <a:buChar char="•"/>
              <a:defRPr sz="1350"/>
            </a:lvl9pPr>
          </a:lstStyle>
          <a:p>
            <a:endParaRPr/>
          </a:p>
        </p:txBody>
      </p:sp>
      <p:sp>
        <p:nvSpPr>
          <p:cNvPr id="49" name="Google Shape;49;p26"/>
          <p:cNvSpPr txBox="1">
            <a:spLocks noGrp="1"/>
          </p:cNvSpPr>
          <p:nvPr>
            <p:ph type="body" idx="2"/>
          </p:nvPr>
        </p:nvSpPr>
        <p:spPr>
          <a:xfrm>
            <a:off x="4692274" y="1200150"/>
            <a:ext cx="3994500" cy="3725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onstantia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onstantia"/>
              <a:buChar char="•"/>
              <a:defRPr sz="1350"/>
            </a:lvl9pPr>
          </a:lstStyle>
          <a:p>
            <a:endParaRPr/>
          </a:p>
        </p:txBody>
      </p:sp>
      <p:pic>
        <p:nvPicPr>
          <p:cNvPr id="50" name="Google Shape;50;p2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ogo slide">
  <p:cSld name="Logo slide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blue">
  <p:cSld name="Title and body blue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2836"/>
              </a:buClr>
              <a:buSzPts val="3600"/>
              <a:buFont typeface="Calibri"/>
              <a:buNone/>
              <a:defRPr>
                <a:solidFill>
                  <a:schemeClr val="accent4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2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9051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5"/>
              <a:buChar char="⚫"/>
              <a:defRPr/>
            </a:lvl5pPr>
            <a:lvl6pPr marL="2743200" lvl="5" indent="-297179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"/>
              <a:buChar char="⚫"/>
              <a:defRPr/>
            </a:lvl6pPr>
            <a:lvl7pPr marL="3200400" lvl="6" indent="-28956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60"/>
              <a:buChar char="⚫"/>
              <a:defRPr/>
            </a:lvl7pPr>
            <a:lvl8pPr marL="3657600" lvl="7" indent="-30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Constantia"/>
              <a:buChar char="•"/>
              <a:defRPr/>
            </a:lvl8pPr>
            <a:lvl9pPr marL="4114800" lvl="8" indent="-29527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50"/>
              <a:buFont typeface="Constantia"/>
              <a:buChar char="•"/>
              <a:defRPr/>
            </a:lvl9pPr>
          </a:lstStyle>
          <a:p>
            <a:endParaRPr/>
          </a:p>
        </p:txBody>
      </p:sp>
      <p:pic>
        <p:nvPicPr>
          <p:cNvPr id="55" name="Google Shape;55;p2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red">
  <p:cSld name="Title and body red">
    <p:bg>
      <p:bgPr>
        <a:solidFill>
          <a:schemeClr val="lt1"/>
        </a:solidFill>
        <a:effectLst/>
      </p:bgPr>
    </p:bg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1D20"/>
              </a:buClr>
              <a:buSzPts val="3600"/>
              <a:buFont typeface="Calibri"/>
              <a:buNone/>
              <a:defRPr>
                <a:solidFill>
                  <a:srgbClr val="971D20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2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9051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5"/>
              <a:buChar char="⚫"/>
              <a:defRPr/>
            </a:lvl5pPr>
            <a:lvl6pPr marL="2743200" lvl="5" indent="-297179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"/>
              <a:buChar char="⚫"/>
              <a:defRPr/>
            </a:lvl6pPr>
            <a:lvl7pPr marL="3200400" lvl="6" indent="-28956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60"/>
              <a:buChar char="⚫"/>
              <a:defRPr/>
            </a:lvl7pPr>
            <a:lvl8pPr marL="3657600" lvl="7" indent="-30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Constantia"/>
              <a:buChar char="•"/>
              <a:defRPr/>
            </a:lvl8pPr>
            <a:lvl9pPr marL="4114800" lvl="8" indent="-29527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50"/>
              <a:buFont typeface="Constantia"/>
              <a:buChar char="•"/>
              <a:defRPr/>
            </a:lvl9pPr>
          </a:lstStyle>
          <a:p>
            <a:endParaRPr/>
          </a:p>
        </p:txBody>
      </p:sp>
      <p:pic>
        <p:nvPicPr>
          <p:cNvPr id="59" name="Google Shape;59;p2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yellow">
  <p:cSld name="Title and body yellow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3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A8219"/>
              </a:buClr>
              <a:buSzPts val="3600"/>
              <a:buFont typeface="Calibri"/>
              <a:buNone/>
              <a:defRPr>
                <a:solidFill>
                  <a:schemeClr val="accent4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3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9051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5"/>
              <a:buChar char="⚫"/>
              <a:defRPr/>
            </a:lvl5pPr>
            <a:lvl6pPr marL="2743200" lvl="5" indent="-297179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"/>
              <a:buChar char="⚫"/>
              <a:defRPr/>
            </a:lvl6pPr>
            <a:lvl7pPr marL="3200400" lvl="6" indent="-28956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60"/>
              <a:buChar char="⚫"/>
              <a:defRPr/>
            </a:lvl7pPr>
            <a:lvl8pPr marL="3657600" lvl="7" indent="-30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Constantia"/>
              <a:buChar char="•"/>
              <a:defRPr/>
            </a:lvl8pPr>
            <a:lvl9pPr marL="4114800" lvl="8" indent="-29527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50"/>
              <a:buFont typeface="Constantia"/>
              <a:buChar char="•"/>
              <a:defRPr/>
            </a:lvl9pPr>
          </a:lstStyle>
          <a:p>
            <a:endParaRPr/>
          </a:p>
        </p:txBody>
      </p:sp>
      <p:pic>
        <p:nvPicPr>
          <p:cNvPr id="63" name="Google Shape;63;p3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fault">
  <p:cSld name="Defaul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7"/>
          <p:cNvSpPr txBox="1">
            <a:spLocks noGrp="1"/>
          </p:cNvSpPr>
          <p:nvPr>
            <p:ph type="ctrTitle"/>
          </p:nvPr>
        </p:nvSpPr>
        <p:spPr>
          <a:xfrm>
            <a:off x="533400" y="1028700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7"/>
          <p:cNvSpPr txBox="1">
            <a:spLocks noGrp="1"/>
          </p:cNvSpPr>
          <p:nvPr>
            <p:ph type="subTitle" idx="1"/>
          </p:nvPr>
        </p:nvSpPr>
        <p:spPr>
          <a:xfrm>
            <a:off x="533400" y="2421402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71" name="Google Shape;71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83" scaled="0"/>
        </a:gra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905ea2a1ad_0_64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g905ea2a1ad_0_64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75" name="Google Shape;75;g905ea2a1ad_0_6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Blank">
  <p:cSld name="1_Blank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oogle Shape;11;p1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19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19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" name="Google Shape;15;p19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" name="Google Shape;16;p19"/>
          <p:cNvSpPr txBox="1">
            <a:spLocks noGrp="1"/>
          </p:cNvSpPr>
          <p:nvPr>
            <p:ph type="body" idx="3"/>
          </p:nvPr>
        </p:nvSpPr>
        <p:spPr>
          <a:xfrm>
            <a:off x="457200" y="1885950"/>
            <a:ext cx="4040188" cy="2884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0956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Char char="⚫"/>
              <a:defRPr sz="1500"/>
            </a:lvl2pPr>
            <a:lvl3pPr marL="1371600" lvl="2" indent="-288607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Char char="⚫"/>
              <a:defRPr sz="1350"/>
            </a:lvl3pPr>
            <a:lvl4pPr marL="1828800" lvl="3" indent="-27813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Char char="⚫"/>
              <a:defRPr sz="1200"/>
            </a:lvl4pPr>
            <a:lvl5pPr marL="2286000" lvl="4" indent="-278129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Char char="⚫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19"/>
          <p:cNvSpPr txBox="1">
            <a:spLocks noGrp="1"/>
          </p:cNvSpPr>
          <p:nvPr>
            <p:ph type="body" idx="4"/>
          </p:nvPr>
        </p:nvSpPr>
        <p:spPr>
          <a:xfrm>
            <a:off x="4645027" y="1885950"/>
            <a:ext cx="4041775" cy="2884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0956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Char char="⚫"/>
              <a:defRPr sz="1500"/>
            </a:lvl2pPr>
            <a:lvl3pPr marL="1371600" lvl="2" indent="-288607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Char char="⚫"/>
              <a:defRPr sz="1350"/>
            </a:lvl3pPr>
            <a:lvl4pPr marL="1828800" lvl="3" indent="-27813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Char char="⚫"/>
              <a:defRPr sz="1200"/>
            </a:lvl4pPr>
            <a:lvl5pPr marL="2286000" lvl="4" indent="-278129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Char char="⚫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1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6"/>
          <p:cNvSpPr txBox="1">
            <a:spLocks noGrp="1"/>
          </p:cNvSpPr>
          <p:nvPr>
            <p:ph type="ctrTitle"/>
          </p:nvPr>
        </p:nvSpPr>
        <p:spPr>
          <a:xfrm>
            <a:off x="533400" y="1028700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6"/>
          <p:cNvSpPr txBox="1">
            <a:spLocks noGrp="1"/>
          </p:cNvSpPr>
          <p:nvPr>
            <p:ph type="subTitle" idx="1"/>
          </p:nvPr>
        </p:nvSpPr>
        <p:spPr>
          <a:xfrm>
            <a:off x="533400" y="2421402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22" name="Google Shape;22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0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0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/>
            </a:lvl3pPr>
            <a:lvl4pPr marL="1828800" lvl="3" indent="-302894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4pPr>
            <a:lvl5pPr marL="2286000" lvl="4" indent="-30289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6" name="Google Shape;26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1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21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0" name="Google Shape;30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2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22"/>
          <p:cNvSpPr txBox="1">
            <a:spLocks noGrp="1"/>
          </p:cNvSpPr>
          <p:nvPr>
            <p:ph type="body" idx="1"/>
          </p:nvPr>
        </p:nvSpPr>
        <p:spPr>
          <a:xfrm>
            <a:off x="457200" y="1440064"/>
            <a:ext cx="4038600" cy="3326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 sz="1800"/>
            </a:lvl2pPr>
            <a:lvl3pPr marL="1371600" lvl="2" indent="-295275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050"/>
              <a:buChar char="⚫"/>
              <a:defRPr sz="1500"/>
            </a:lvl3pPr>
            <a:lvl4pPr marL="1828800" lvl="3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22"/>
          <p:cNvSpPr txBox="1">
            <a:spLocks noGrp="1"/>
          </p:cNvSpPr>
          <p:nvPr>
            <p:ph type="body" idx="2"/>
          </p:nvPr>
        </p:nvSpPr>
        <p:spPr>
          <a:xfrm>
            <a:off x="4648200" y="1440064"/>
            <a:ext cx="4038600" cy="3326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 sz="1800"/>
            </a:lvl2pPr>
            <a:lvl3pPr marL="1371600" lvl="2" indent="-295275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050"/>
              <a:buChar char="⚫"/>
              <a:defRPr sz="1500"/>
            </a:lvl3pPr>
            <a:lvl4pPr marL="1828800" lvl="3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5" name="Google Shape;35;p2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3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3058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38" name="Google Shape;38;p2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Blank">
  <p:cSld name="2_Blank">
    <p:bg>
      <p:bgPr>
        <a:solidFill>
          <a:schemeClr val="lt1"/>
        </a:soli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Google Shape;40;p2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3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3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40000" scaled="0"/>
        </a:gradFill>
        <a:effectLst/>
      </p:bgPr>
    </p:bg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6" r:id="rId1"/>
    <p:sldLayoutId id="2147483667" r:id="rId2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8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ABC Book</a:t>
            </a:r>
            <a:endParaRPr dirty="0"/>
          </a:p>
        </p:txBody>
      </p:sp>
      <p:sp>
        <p:nvSpPr>
          <p:cNvPr id="151" name="Google Shape;151;p8"/>
          <p:cNvSpPr txBox="1">
            <a:spLocks noGrp="1"/>
          </p:cNvSpPr>
          <p:nvPr>
            <p:ph type="body" idx="2"/>
          </p:nvPr>
        </p:nvSpPr>
        <p:spPr>
          <a:xfrm>
            <a:off x="383099" y="1288050"/>
            <a:ext cx="8039541" cy="256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rmAutofit/>
          </a:bodyPr>
          <a:lstStyle/>
          <a:p>
            <a:pPr marL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US" dirty="0"/>
              <a:t>We will be presenting our alphabet pages and assembling them into an ABC Book.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0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Reformulate the Story</a:t>
            </a:r>
            <a:endParaRPr dirty="0"/>
          </a:p>
        </p:txBody>
      </p:sp>
      <p:sp>
        <p:nvSpPr>
          <p:cNvPr id="159" name="Google Shape;159;p10"/>
          <p:cNvSpPr txBox="1">
            <a:spLocks noGrp="1"/>
          </p:cNvSpPr>
          <p:nvPr>
            <p:ph type="body" idx="1"/>
          </p:nvPr>
        </p:nvSpPr>
        <p:spPr>
          <a:xfrm>
            <a:off x="457200" y="1391425"/>
            <a:ext cx="7030800" cy="49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US" dirty="0"/>
              <a:t>How else could </a:t>
            </a:r>
            <a:r>
              <a:rPr lang="en-US" i="1" dirty="0"/>
              <a:t>Antigone</a:t>
            </a:r>
            <a:r>
              <a:rPr lang="en-US" dirty="0"/>
              <a:t> be told?</a:t>
            </a:r>
            <a:endParaRPr dirty="0"/>
          </a:p>
        </p:txBody>
      </p:sp>
      <p:sp>
        <p:nvSpPr>
          <p:cNvPr id="160" name="Google Shape;160;p10"/>
          <p:cNvSpPr txBox="1">
            <a:spLocks noGrp="1"/>
          </p:cNvSpPr>
          <p:nvPr>
            <p:ph type="body" idx="3"/>
          </p:nvPr>
        </p:nvSpPr>
        <p:spPr>
          <a:xfrm>
            <a:off x="457200" y="1885950"/>
            <a:ext cx="7030800" cy="147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 fontScale="92500" lnSpcReduction="10000"/>
          </a:bodyPr>
          <a:lstStyle/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Comic book</a:t>
            </a:r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Letters</a:t>
            </a:r>
            <a:endParaRPr dirty="0"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Interview</a:t>
            </a:r>
            <a:endParaRPr dirty="0"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Poem</a:t>
            </a:r>
            <a:endParaRPr dirty="0"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Newspaper article</a:t>
            </a:r>
            <a:endParaRPr dirty="0"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Movie script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62" name="Google Shape;162;p10"/>
          <p:cNvSpPr txBox="1">
            <a:spLocks noGrp="1"/>
          </p:cNvSpPr>
          <p:nvPr>
            <p:ph type="body" idx="1"/>
          </p:nvPr>
        </p:nvSpPr>
        <p:spPr>
          <a:xfrm>
            <a:off x="457200" y="3362250"/>
            <a:ext cx="7030800" cy="49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US" dirty="0"/>
              <a:t>Take an idea and reformulate the story of </a:t>
            </a:r>
            <a:r>
              <a:rPr lang="en-US" i="1" dirty="0"/>
              <a:t>Antigone</a:t>
            </a:r>
            <a:r>
              <a:rPr lang="en-US" dirty="0"/>
              <a:t>!</a:t>
            </a:r>
            <a:endParaRPr dirty="0"/>
          </a:p>
        </p:txBody>
      </p:sp>
      <p:pic>
        <p:nvPicPr>
          <p:cNvPr id="163" name="Google Shape;163;p1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50421" y="221305"/>
            <a:ext cx="1630825" cy="28346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2"/>
          <p:cNvSpPr txBox="1">
            <a:spLocks noGrp="1"/>
          </p:cNvSpPr>
          <p:nvPr>
            <p:ph type="body" idx="1"/>
          </p:nvPr>
        </p:nvSpPr>
        <p:spPr>
          <a:xfrm>
            <a:off x="526625" y="557374"/>
            <a:ext cx="3897600" cy="491100"/>
          </a:xfrm>
          <a:prstGeom prst="rect">
            <a:avLst/>
          </a:prstGeom>
          <a:noFill/>
          <a:ln w="19050" cap="flat" cmpd="sng">
            <a:solidFill>
              <a:schemeClr val="bg1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00" tIns="0" rIns="45700" bIns="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US" dirty="0"/>
              <a:t>I Used to Think...</a:t>
            </a:r>
            <a:endParaRPr dirty="0"/>
          </a:p>
        </p:txBody>
      </p:sp>
      <p:sp>
        <p:nvSpPr>
          <p:cNvPr id="173" name="Google Shape;173;p12"/>
          <p:cNvSpPr txBox="1">
            <a:spLocks noGrp="1"/>
          </p:cNvSpPr>
          <p:nvPr>
            <p:ph type="body" idx="2"/>
          </p:nvPr>
        </p:nvSpPr>
        <p:spPr>
          <a:xfrm>
            <a:off x="4572125" y="557374"/>
            <a:ext cx="4041775" cy="491132"/>
          </a:xfrm>
          <a:prstGeom prst="rect">
            <a:avLst/>
          </a:prstGeom>
          <a:noFill/>
          <a:ln w="19050" cap="flat" cmpd="sng">
            <a:solidFill>
              <a:schemeClr val="bg1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00" tIns="0" rIns="45700" bIns="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US" dirty="0"/>
              <a:t>But Now I Know...</a:t>
            </a:r>
            <a:endParaRPr dirty="0"/>
          </a:p>
        </p:txBody>
      </p:sp>
      <p:sp>
        <p:nvSpPr>
          <p:cNvPr id="174" name="Google Shape;174;p12"/>
          <p:cNvSpPr txBox="1">
            <a:spLocks noGrp="1"/>
          </p:cNvSpPr>
          <p:nvPr>
            <p:ph type="body" idx="3"/>
          </p:nvPr>
        </p:nvSpPr>
        <p:spPr>
          <a:xfrm>
            <a:off x="526625" y="1048474"/>
            <a:ext cx="3897600" cy="2464500"/>
          </a:xfrm>
          <a:prstGeom prst="rect">
            <a:avLst/>
          </a:prstGeom>
          <a:noFill/>
          <a:ln w="19050" cap="flat" cmpd="sng">
            <a:solidFill>
              <a:schemeClr val="bg1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0" rIns="91425" bIns="45700" anchor="ctr" anchorCtr="0">
            <a:normAutofit/>
          </a:bodyPr>
          <a:lstStyle/>
          <a:p>
            <a:pPr marL="231775" lvl="0" indent="-1174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400" dirty="0"/>
              <a:t>  Looking back at your “We Think” paragraph, what did you think the play was going to be about? Put your thinking here.</a:t>
            </a:r>
            <a:endParaRPr sz="2400" dirty="0"/>
          </a:p>
        </p:txBody>
      </p:sp>
      <p:sp>
        <p:nvSpPr>
          <p:cNvPr id="175" name="Google Shape;175;p12"/>
          <p:cNvSpPr txBox="1">
            <a:spLocks noGrp="1"/>
          </p:cNvSpPr>
          <p:nvPr>
            <p:ph type="body" idx="4"/>
          </p:nvPr>
        </p:nvSpPr>
        <p:spPr>
          <a:xfrm>
            <a:off x="4571876" y="1048474"/>
            <a:ext cx="4041900" cy="2464500"/>
          </a:xfrm>
          <a:prstGeom prst="rect">
            <a:avLst/>
          </a:prstGeom>
          <a:noFill/>
          <a:ln w="19050" cap="flat" cmpd="sng">
            <a:solidFill>
              <a:schemeClr val="bg1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0" rIns="91425" bIns="45700" anchor="ctr" anchorCtr="0">
            <a:normAutofit/>
          </a:bodyPr>
          <a:lstStyle/>
          <a:p>
            <a:pPr marL="231775" lvl="0" indent="-1174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400" dirty="0"/>
              <a:t>  After completing your ABC Book page and your story reformulation, what have you learned about the play?  Put your thinking here.</a:t>
            </a:r>
            <a:endParaRPr sz="2400" dirty="0"/>
          </a:p>
        </p:txBody>
      </p:sp>
      <p:pic>
        <p:nvPicPr>
          <p:cNvPr id="4" name="Picture 3" descr="A logo with a black background&#10;&#10;Description automatically generated with medium confidence">
            <a:extLst>
              <a:ext uri="{FF2B5EF4-FFF2-40B4-BE49-F238E27FC236}">
                <a16:creationId xmlns:a16="http://schemas.microsoft.com/office/drawing/2014/main" id="{4DB730D5-0D8C-A533-5F64-CFD967FF0E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7583" y="3130216"/>
            <a:ext cx="2013284" cy="201328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"/>
          <p:cNvSpPr txBox="1">
            <a:spLocks noGrp="1"/>
          </p:cNvSpPr>
          <p:nvPr>
            <p:ph type="ctrTitle"/>
          </p:nvPr>
        </p:nvSpPr>
        <p:spPr>
          <a:xfrm>
            <a:off x="533400" y="1028700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/>
              <a:t>Antigone’s Themes Today</a:t>
            </a:r>
            <a:endParaRPr/>
          </a:p>
        </p:txBody>
      </p:sp>
      <p:sp>
        <p:nvSpPr>
          <p:cNvPr id="85" name="Google Shape;85;p2"/>
          <p:cNvSpPr txBox="1">
            <a:spLocks noGrp="1"/>
          </p:cNvSpPr>
          <p:nvPr>
            <p:ph type="subTitle" idx="1"/>
          </p:nvPr>
        </p:nvSpPr>
        <p:spPr>
          <a:xfrm>
            <a:off x="533400" y="2421402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/>
          <a:p>
            <a:pPr marL="0" marR="34288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The Greek Drama </a:t>
            </a:r>
            <a:r>
              <a:rPr lang="en-US" i="1" dirty="0"/>
              <a:t>Antigone</a:t>
            </a:r>
            <a:endParaRPr i="1" dirty="0"/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905ea2a1ad_0_0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</a:pPr>
            <a:r>
              <a:rPr lang="en-US"/>
              <a:t>Essential Questions</a:t>
            </a:r>
            <a:endParaRPr/>
          </a:p>
        </p:txBody>
      </p:sp>
      <p:sp>
        <p:nvSpPr>
          <p:cNvPr id="91" name="Google Shape;91;g905ea2a1ad_0_0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lvl="0" indent="0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How can Greek drama be connected to today’s high school students?</a:t>
            </a:r>
            <a:endParaRPr dirty="0"/>
          </a:p>
          <a:p>
            <a:pPr marL="0" lvl="0" indent="0" algn="ctr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dirty="0"/>
          </a:p>
          <a:p>
            <a:pPr marL="0" lvl="0" indent="0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Are there universal themes in </a:t>
            </a:r>
            <a:r>
              <a:rPr lang="en-US" i="1" dirty="0"/>
              <a:t>Antigone</a:t>
            </a:r>
            <a:r>
              <a:rPr lang="en-US" dirty="0"/>
              <a:t> that are relevant today?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905ea2a1ad_0_68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</a:pPr>
            <a:r>
              <a:rPr lang="en-US"/>
              <a:t>Learning Objective</a:t>
            </a:r>
            <a:endParaRPr/>
          </a:p>
        </p:txBody>
      </p:sp>
      <p:sp>
        <p:nvSpPr>
          <p:cNvPr id="97" name="Google Shape;97;g905ea2a1ad_0_68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We will be able to analyze themes in </a:t>
            </a:r>
            <a:r>
              <a:rPr lang="en-US" i="1" dirty="0"/>
              <a:t>Antigone</a:t>
            </a:r>
            <a:r>
              <a:rPr lang="en-US" dirty="0"/>
              <a:t> through textual evidence and real-world connections.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g8fcc468cec_0_12"/>
          <p:cNvPicPr preferRelativeResize="0"/>
          <p:nvPr/>
        </p:nvPicPr>
        <p:blipFill rotWithShape="1">
          <a:blip r:embed="rId3">
            <a:alphaModFix/>
          </a:blip>
          <a:srcRect l="38018" t="20219" r="38686" b="67846"/>
          <a:stretch/>
        </p:blipFill>
        <p:spPr>
          <a:xfrm>
            <a:off x="2927163" y="1944700"/>
            <a:ext cx="3289672" cy="2181003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g8fcc468cec_0_12"/>
          <p:cNvSpPr txBox="1"/>
          <p:nvPr/>
        </p:nvSpPr>
        <p:spPr>
          <a:xfrm>
            <a:off x="1017800" y="527075"/>
            <a:ext cx="7251900" cy="119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</a:pPr>
            <a:r>
              <a:rPr lang="en-US" sz="5000">
                <a:latin typeface="Calibri"/>
                <a:ea typeface="Calibri"/>
                <a:cs typeface="Calibri"/>
                <a:sym typeface="Calibri"/>
              </a:rPr>
              <a:t>We’re having a tea party!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8fcc468cec_0_0"/>
          <p:cNvSpPr/>
          <p:nvPr/>
        </p:nvSpPr>
        <p:spPr>
          <a:xfrm>
            <a:off x="2286" y="0"/>
            <a:ext cx="9139500" cy="5143500"/>
          </a:xfrm>
          <a:prstGeom prst="rect">
            <a:avLst/>
          </a:prstGeom>
          <a:solidFill>
            <a:srgbClr val="AF84C2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/>
          </a:p>
        </p:txBody>
      </p:sp>
      <p:grpSp>
        <p:nvGrpSpPr>
          <p:cNvPr id="110" name="Google Shape;110;g8fcc468cec_0_0"/>
          <p:cNvGrpSpPr/>
          <p:nvPr/>
        </p:nvGrpSpPr>
        <p:grpSpPr>
          <a:xfrm>
            <a:off x="0" y="0"/>
            <a:ext cx="9144941" cy="5145786"/>
            <a:chOff x="0" y="0"/>
            <a:chExt cx="12193255" cy="6861049"/>
          </a:xfrm>
        </p:grpSpPr>
        <p:pic>
          <p:nvPicPr>
            <p:cNvPr id="111" name="Google Shape;111;g8fcc468cec_0_0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0" y="1804416"/>
              <a:ext cx="12193255" cy="505663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2" name="Google Shape;112;g8fcc468cec_0_0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3048" y="0"/>
              <a:ext cx="12185904" cy="1743456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13" name="Google Shape;113;g8fcc468cec_0_0"/>
          <p:cNvSpPr txBox="1"/>
          <p:nvPr/>
        </p:nvSpPr>
        <p:spPr>
          <a:xfrm>
            <a:off x="-940" y="1353312"/>
            <a:ext cx="9144900" cy="6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900" tIns="102875" rIns="342900" bIns="1028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00" b="0" i="0" u="none" strike="noStrike" cap="none">
                <a:solidFill>
                  <a:srgbClr val="971D20"/>
                </a:solidFill>
                <a:latin typeface="Rockwell"/>
                <a:ea typeface="Rockwell"/>
                <a:cs typeface="Rockwell"/>
                <a:sym typeface="Rockwell"/>
              </a:rPr>
              <a:t>INSTRUCTIONS</a:t>
            </a:r>
            <a:endParaRPr sz="2700">
              <a:solidFill>
                <a:srgbClr val="971D20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114" name="Google Shape;114;g8fcc468cec_0_0"/>
          <p:cNvSpPr txBox="1"/>
          <p:nvPr/>
        </p:nvSpPr>
        <p:spPr>
          <a:xfrm>
            <a:off x="-940" y="1987160"/>
            <a:ext cx="9142500" cy="26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900" tIns="0" rIns="342900" bIns="102875" anchor="t" anchorCtr="0">
            <a:noAutofit/>
          </a:bodyPr>
          <a:lstStyle/>
          <a:p>
            <a:pPr marL="215900" marR="0" lvl="0" indent="-215900" algn="l" rtl="0">
              <a:spcBef>
                <a:spcPts val="0"/>
              </a:spcBef>
              <a:spcAft>
                <a:spcPts val="0"/>
              </a:spcAft>
              <a:buClr>
                <a:srgbClr val="971D20"/>
              </a:buClr>
              <a:buSzPts val="1800"/>
              <a:buFont typeface="Arial"/>
              <a:buChar char="•"/>
            </a:pPr>
            <a:r>
              <a:rPr lang="en-US" sz="1800" dirty="0">
                <a:solidFill>
                  <a:srgbClr val="333333"/>
                </a:solidFill>
              </a:rPr>
              <a:t>Once you have received your card, move around the classroom until your teacher signals you to stop.</a:t>
            </a:r>
            <a:endParaRPr sz="1800" dirty="0">
              <a:solidFill>
                <a:srgbClr val="333333"/>
              </a:solidFill>
            </a:endParaRPr>
          </a:p>
          <a:p>
            <a:pPr marL="215900" marR="0" lvl="0" indent="-215900" algn="l" rtl="0">
              <a:spcBef>
                <a:spcPts val="0"/>
              </a:spcBef>
              <a:spcAft>
                <a:spcPts val="0"/>
              </a:spcAft>
              <a:buClr>
                <a:srgbClr val="971D20"/>
              </a:buClr>
              <a:buSzPts val="1800"/>
              <a:buFont typeface="Arial"/>
              <a:buChar char="•"/>
            </a:pPr>
            <a:r>
              <a:rPr lang="en-US" sz="1800" dirty="0">
                <a:solidFill>
                  <a:srgbClr val="333333"/>
                </a:solidFill>
              </a:rPr>
              <a:t>Form a group that is the size indicated by your teacher.</a:t>
            </a:r>
            <a:endParaRPr sz="1800" dirty="0">
              <a:solidFill>
                <a:srgbClr val="333333"/>
              </a:solidFill>
            </a:endParaRPr>
          </a:p>
          <a:p>
            <a:pPr marL="215900" marR="0" lvl="0" indent="-215900" algn="l" rtl="0">
              <a:spcBef>
                <a:spcPts val="0"/>
              </a:spcBef>
              <a:spcAft>
                <a:spcPts val="0"/>
              </a:spcAft>
              <a:buClr>
                <a:srgbClr val="971D20"/>
              </a:buClr>
              <a:buSzPts val="1800"/>
              <a:buFont typeface="Arial"/>
              <a:buChar char="•"/>
            </a:pPr>
            <a:r>
              <a:rPr lang="en-US" sz="1800" dirty="0">
                <a:solidFill>
                  <a:srgbClr val="333333"/>
                </a:solidFill>
              </a:rPr>
              <a:t>Take turns sharing card information with your group.</a:t>
            </a:r>
            <a:endParaRPr sz="1100" dirty="0"/>
          </a:p>
          <a:p>
            <a:pPr marL="215900" marR="0" lvl="0" indent="-215900" algn="l" rtl="0">
              <a:spcBef>
                <a:spcPts val="0"/>
              </a:spcBef>
              <a:spcAft>
                <a:spcPts val="0"/>
              </a:spcAft>
              <a:buClr>
                <a:srgbClr val="971D20"/>
              </a:buClr>
              <a:buSzPts val="1800"/>
              <a:buFont typeface="Arial"/>
              <a:buChar char="•"/>
            </a:pPr>
            <a:r>
              <a:rPr lang="en-US" sz="1800" dirty="0">
                <a:solidFill>
                  <a:srgbClr val="333333"/>
                </a:solidFill>
              </a:rPr>
              <a:t>Discuss how you think your cards might be connected or related. Guess what the text might be about, based on what you have read on the cards.</a:t>
            </a:r>
            <a:endParaRPr sz="1800" dirty="0">
              <a:solidFill>
                <a:srgbClr val="333333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rgbClr val="333333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333333"/>
                </a:solidFill>
              </a:rPr>
              <a:t>Repeat this with a new group!</a:t>
            </a:r>
            <a:endParaRPr sz="1800" dirty="0">
              <a:solidFill>
                <a:srgbClr val="333333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rgbClr val="333333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8fcc468cec_0_21"/>
          <p:cNvSpPr/>
          <p:nvPr/>
        </p:nvSpPr>
        <p:spPr>
          <a:xfrm>
            <a:off x="2286" y="0"/>
            <a:ext cx="9139500" cy="5143500"/>
          </a:xfrm>
          <a:prstGeom prst="rect">
            <a:avLst/>
          </a:prstGeom>
          <a:solidFill>
            <a:srgbClr val="AF84C2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grpSp>
        <p:nvGrpSpPr>
          <p:cNvPr id="120" name="Google Shape;120;g8fcc468cec_0_21"/>
          <p:cNvGrpSpPr/>
          <p:nvPr/>
        </p:nvGrpSpPr>
        <p:grpSpPr>
          <a:xfrm>
            <a:off x="-7951" y="0"/>
            <a:ext cx="9144941" cy="5145786"/>
            <a:chOff x="0" y="0"/>
            <a:chExt cx="12193255" cy="6861049"/>
          </a:xfrm>
        </p:grpSpPr>
        <p:pic>
          <p:nvPicPr>
            <p:cNvPr id="121" name="Google Shape;121;g8fcc468cec_0_21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0" y="1804416"/>
              <a:ext cx="12193255" cy="505663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2" name="Google Shape;122;g8fcc468cec_0_21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3048" y="0"/>
              <a:ext cx="12185904" cy="1743456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23" name="Google Shape;123;g8fcc468cec_0_21"/>
          <p:cNvSpPr txBox="1"/>
          <p:nvPr/>
        </p:nvSpPr>
        <p:spPr>
          <a:xfrm>
            <a:off x="-940" y="1353312"/>
            <a:ext cx="9144900" cy="6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900" tIns="102875" rIns="342900" bIns="1028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00">
                <a:solidFill>
                  <a:srgbClr val="971D20"/>
                </a:solidFill>
                <a:latin typeface="Rockwell"/>
                <a:ea typeface="Rockwell"/>
                <a:cs typeface="Rockwell"/>
                <a:sym typeface="Rockwell"/>
              </a:rPr>
              <a:t>INSTRUCTIONS</a:t>
            </a:r>
            <a:endParaRPr sz="2700">
              <a:solidFill>
                <a:srgbClr val="971D20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124" name="Google Shape;124;g8fcc468cec_0_21"/>
          <p:cNvSpPr txBox="1"/>
          <p:nvPr/>
        </p:nvSpPr>
        <p:spPr>
          <a:xfrm>
            <a:off x="-940" y="1987160"/>
            <a:ext cx="9142500" cy="26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900" tIns="0" rIns="342900" bIns="102875" anchor="t" anchorCtr="0">
            <a:noAutofit/>
          </a:bodyPr>
          <a:lstStyle/>
          <a:p>
            <a:pPr marL="215900" marR="0" lvl="0" indent="-215900" algn="l" rtl="0">
              <a:spcBef>
                <a:spcPts val="0"/>
              </a:spcBef>
              <a:spcAft>
                <a:spcPts val="0"/>
              </a:spcAft>
              <a:buClr>
                <a:srgbClr val="971D20"/>
              </a:buClr>
              <a:buSzPts val="1800"/>
              <a:buFont typeface="Arial"/>
              <a:buChar char="•"/>
            </a:pPr>
            <a:r>
              <a:rPr lang="en-US" sz="1800" dirty="0">
                <a:solidFill>
                  <a:srgbClr val="333333"/>
                </a:solidFill>
              </a:rPr>
              <a:t>Meet with your small group to discuss what you learned from the cards, and together, predict what the text might be about.</a:t>
            </a:r>
            <a:endParaRPr sz="1800" dirty="0">
              <a:solidFill>
                <a:srgbClr val="333333"/>
              </a:solidFill>
            </a:endParaRPr>
          </a:p>
          <a:p>
            <a:pPr marL="215900" marR="0" lvl="0" indent="-215900" algn="l" rtl="0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800"/>
              <a:buChar char="•"/>
            </a:pPr>
            <a:r>
              <a:rPr lang="en-US" sz="1800" dirty="0">
                <a:solidFill>
                  <a:srgbClr val="333333"/>
                </a:solidFill>
              </a:rPr>
              <a:t>Write a “We Think” paragraph that details what you think the play will be about.</a:t>
            </a:r>
            <a:endParaRPr sz="1800" dirty="0">
              <a:solidFill>
                <a:srgbClr val="333333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rgbClr val="333333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333333"/>
                </a:solidFill>
              </a:rPr>
              <a:t>Consider using the following sentence stems:</a:t>
            </a:r>
            <a:endParaRPr sz="1800" b="1" dirty="0">
              <a:solidFill>
                <a:srgbClr val="333333"/>
              </a:solidFill>
            </a:endParaRPr>
          </a:p>
          <a:p>
            <a:pPr marL="0" marR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333333"/>
                </a:solidFill>
              </a:rPr>
              <a:t>“We think that this selection is about…”                            </a:t>
            </a:r>
            <a:endParaRPr sz="1800" b="1" dirty="0">
              <a:solidFill>
                <a:srgbClr val="333333"/>
              </a:solidFill>
            </a:endParaRPr>
          </a:p>
          <a:p>
            <a:pPr marL="0" marR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333333"/>
                </a:solidFill>
              </a:rPr>
              <a:t>“One reason we think this is because…”</a:t>
            </a:r>
            <a:endParaRPr sz="1800" b="1" dirty="0">
              <a:solidFill>
                <a:srgbClr val="333333"/>
              </a:solidFill>
            </a:endParaRPr>
          </a:p>
          <a:p>
            <a:pPr marL="0" marR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333333"/>
                </a:solidFill>
              </a:rPr>
              <a:t>“Another reason we think this is because…”</a:t>
            </a:r>
            <a:endParaRPr sz="1800" b="1" dirty="0">
              <a:solidFill>
                <a:srgbClr val="333333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rgbClr val="333333"/>
              </a:solidFill>
            </a:endParaRPr>
          </a:p>
        </p:txBody>
      </p:sp>
      <p:pic>
        <p:nvPicPr>
          <p:cNvPr id="3" name="Picture 2" descr="A blue and white clouds&#10;&#10;Description automatically generated">
            <a:extLst>
              <a:ext uri="{FF2B5EF4-FFF2-40B4-BE49-F238E27FC236}">
                <a16:creationId xmlns:a16="http://schemas.microsoft.com/office/drawing/2014/main" id="{5E282B9E-E884-0368-4CA1-A285A824CD2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72463" y="2571750"/>
            <a:ext cx="2286000" cy="2286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4"/>
          <p:cNvSpPr txBox="1">
            <a:spLocks noGrp="1"/>
          </p:cNvSpPr>
          <p:nvPr>
            <p:ph type="title"/>
          </p:nvPr>
        </p:nvSpPr>
        <p:spPr>
          <a:xfrm>
            <a:off x="457200" y="-1275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Antigone: Say Something</a:t>
            </a:r>
            <a:endParaRPr dirty="0"/>
          </a:p>
        </p:txBody>
      </p:sp>
      <p:sp>
        <p:nvSpPr>
          <p:cNvPr id="130" name="Google Shape;130;p4"/>
          <p:cNvSpPr txBox="1">
            <a:spLocks noGrp="1"/>
          </p:cNvSpPr>
          <p:nvPr>
            <p:ph type="body" idx="1"/>
          </p:nvPr>
        </p:nvSpPr>
        <p:spPr>
          <a:xfrm>
            <a:off x="1059000" y="912094"/>
            <a:ext cx="7536360" cy="388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US" dirty="0"/>
              <a:t>As you read the text with your partner, pause in places to: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endParaRPr dirty="0"/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 panose="020B0604020202020204" pitchFamily="34" charset="0"/>
              <a:buChar char="•"/>
            </a:pPr>
            <a:r>
              <a:rPr lang="en-US" dirty="0"/>
              <a:t>Make a prediction.</a:t>
            </a:r>
            <a:endParaRPr dirty="0"/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Ask a question.</a:t>
            </a: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 panose="020B0604020202020204" pitchFamily="34" charset="0"/>
              <a:buChar char="•"/>
            </a:pPr>
            <a:r>
              <a:rPr lang="en-US" dirty="0"/>
              <a:t>Clarify something confusing.</a:t>
            </a:r>
            <a:endParaRPr dirty="0"/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 panose="020B0604020202020204" pitchFamily="34" charset="0"/>
              <a:buChar char="•"/>
            </a:pPr>
            <a:r>
              <a:rPr lang="en-US" dirty="0"/>
              <a:t>Make a comment.</a:t>
            </a:r>
            <a:endParaRPr dirty="0"/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 panose="020B0604020202020204" pitchFamily="34" charset="0"/>
              <a:buChar char="•"/>
            </a:pPr>
            <a:r>
              <a:rPr lang="en-US" dirty="0"/>
              <a:t>Make a connection.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6"/>
          <p:cNvSpPr txBox="1">
            <a:spLocks noGrp="1"/>
          </p:cNvSpPr>
          <p:nvPr>
            <p:ph type="title"/>
          </p:nvPr>
        </p:nvSpPr>
        <p:spPr>
          <a:xfrm>
            <a:off x="457200" y="146391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Alphabet Theme Page</a:t>
            </a:r>
            <a:endParaRPr/>
          </a:p>
        </p:txBody>
      </p:sp>
      <p:sp>
        <p:nvSpPr>
          <p:cNvPr id="143" name="Google Shape;143;p6"/>
          <p:cNvSpPr txBox="1">
            <a:spLocks noGrp="1"/>
          </p:cNvSpPr>
          <p:nvPr>
            <p:ph type="body" idx="1"/>
          </p:nvPr>
        </p:nvSpPr>
        <p:spPr>
          <a:xfrm>
            <a:off x="272625" y="1391375"/>
            <a:ext cx="6070500" cy="291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/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2200" b="0" dirty="0"/>
              <a:t>You will be assigned a letter of the alphabet.</a:t>
            </a:r>
            <a:endParaRPr sz="2200" b="0" dirty="0"/>
          </a:p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2200" b="0" dirty="0"/>
              <a:t>Choose a word that starts with that letter that you feel connects to a character, event, or theme from the play.</a:t>
            </a:r>
            <a:endParaRPr sz="2200" b="0" dirty="0"/>
          </a:p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2200" b="0" dirty="0"/>
              <a:t>On your page, write the word </a:t>
            </a:r>
            <a:r>
              <a:rPr lang="en-US" sz="2200" dirty="0"/>
              <a:t>and</a:t>
            </a:r>
            <a:r>
              <a:rPr lang="en-US" sz="2200" b="0" dirty="0"/>
              <a:t> a theme sentence about the play that includes that word.</a:t>
            </a:r>
            <a:endParaRPr sz="2200" b="0" dirty="0"/>
          </a:p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2200" b="0" dirty="0"/>
              <a:t>Decorate your page. Include connections you made to the real world.</a:t>
            </a:r>
            <a:endParaRPr sz="2200" b="0" dirty="0"/>
          </a:p>
        </p:txBody>
      </p:sp>
      <p:pic>
        <p:nvPicPr>
          <p:cNvPr id="145" name="Google Shape;145;p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70250" y="528069"/>
            <a:ext cx="2373175" cy="2254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LEARN theme">
  <a:themeElements>
    <a:clrScheme name="Custom 11">
      <a:dk1>
        <a:srgbClr val="000000"/>
      </a:dk1>
      <a:lt1>
        <a:srgbClr val="FFFFFF"/>
      </a:lt1>
      <a:dk2>
        <a:srgbClr val="534949"/>
      </a:dk2>
      <a:lt2>
        <a:srgbClr val="F2E6B7"/>
      </a:lt2>
      <a:accent1>
        <a:srgbClr val="DCBA25"/>
      </a:accent1>
      <a:accent2>
        <a:srgbClr val="679BCD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5D94C1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EARN theme">
  <a:themeElements>
    <a:clrScheme name="Custom 11">
      <a:dk1>
        <a:srgbClr val="000000"/>
      </a:dk1>
      <a:lt1>
        <a:srgbClr val="FFFFFF"/>
      </a:lt1>
      <a:dk2>
        <a:srgbClr val="534949"/>
      </a:dk2>
      <a:lt2>
        <a:srgbClr val="F2E6B7"/>
      </a:lt2>
      <a:accent1>
        <a:srgbClr val="DCBA25"/>
      </a:accent1>
      <a:accent2>
        <a:srgbClr val="679BCD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5D94C1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483</Words>
  <Application>Microsoft Macintosh PowerPoint</Application>
  <PresentationFormat>On-screen Show (16:9)</PresentationFormat>
  <Paragraphs>54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Georgia</vt:lpstr>
      <vt:lpstr>Calibri</vt:lpstr>
      <vt:lpstr>Rockwell</vt:lpstr>
      <vt:lpstr>Arial</vt:lpstr>
      <vt:lpstr>Constantia</vt:lpstr>
      <vt:lpstr>LEARN theme</vt:lpstr>
      <vt:lpstr>LEARN theme</vt:lpstr>
      <vt:lpstr>PowerPoint Presentation</vt:lpstr>
      <vt:lpstr>Antigone’s Themes Today</vt:lpstr>
      <vt:lpstr>Essential Questions</vt:lpstr>
      <vt:lpstr>Learning Objective</vt:lpstr>
      <vt:lpstr>PowerPoint Presentation</vt:lpstr>
      <vt:lpstr>PowerPoint Presentation</vt:lpstr>
      <vt:lpstr>PowerPoint Presentation</vt:lpstr>
      <vt:lpstr>Antigone: Say Something</vt:lpstr>
      <vt:lpstr>Alphabet Theme Page</vt:lpstr>
      <vt:lpstr>ABC Book</vt:lpstr>
      <vt:lpstr>Reformulate the Story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Antigone's Themes Today</dc:title>
  <dc:subject/>
  <dc:creator>K20 Center</dc:creator>
  <cp:keywords/>
  <dc:description/>
  <cp:lastModifiedBy>Moharram, Jehanne</cp:lastModifiedBy>
  <cp:revision>11</cp:revision>
  <dcterms:modified xsi:type="dcterms:W3CDTF">2024-08-20T16:57:12Z</dcterms:modified>
  <cp:category/>
</cp:coreProperties>
</file>