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6" r:id="rId2"/>
  </p:sldMasterIdLst>
  <p:notesMasterIdLst>
    <p:notesMasterId r:id="rId2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7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gyhqn0UIxaDYcbh6fIcnA0SF3Q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07159BB-5FDF-44D3-8338-895D9CD4A336}">
  <a:tblStyle styleId="{C07159BB-5FDF-44D3-8338-895D9CD4A33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BED7D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BED7D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BED7D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BED7D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BED7D3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BED7D3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60" d="100"/>
          <a:sy n="160" d="100"/>
        </p:scale>
        <p:origin x="20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customschemas.google.com/relationships/presentationmetadata" Target="meta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Each group should have at least one person in each of the roles listed. Two students can be measurers.</a:t>
            </a:r>
            <a:endParaRPr/>
          </a:p>
        </p:txBody>
      </p:sp>
      <p:sp>
        <p:nvSpPr>
          <p:cNvPr id="147" name="Google Shape;14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32d3329f2d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g332d3329f2d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420781a11d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420781a11d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420781a11d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g3420781a11d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7012" lvl="0" indent="-169545" algn="l" rtl="0">
              <a:spcBef>
                <a:spcPts val="481"/>
              </a:spcBef>
              <a:spcAft>
                <a:spcPts val="0"/>
              </a:spcAft>
              <a:buClr>
                <a:srgbClr val="991B1E"/>
              </a:buClr>
              <a:buSzPts val="1500"/>
              <a:buChar char="•"/>
            </a:pPr>
            <a:r>
              <a:rPr lang="en-US" sz="1500">
                <a:latin typeface="Calibri"/>
                <a:ea typeface="Calibri"/>
                <a:cs typeface="Calibri"/>
                <a:sym typeface="Calibri"/>
              </a:rPr>
              <a:t>Clamping the catapult to the table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  <a:p>
            <a:pPr marL="227012" lvl="0" indent="-169545" algn="l" rtl="0">
              <a:spcBef>
                <a:spcPts val="481"/>
              </a:spcBef>
              <a:spcAft>
                <a:spcPts val="0"/>
              </a:spcAft>
              <a:buClr>
                <a:srgbClr val="991B1E"/>
              </a:buClr>
              <a:buSzPts val="1500"/>
              <a:buChar char="•"/>
            </a:pPr>
            <a:r>
              <a:rPr lang="en-US" sz="1500">
                <a:latin typeface="Calibri"/>
                <a:ea typeface="Calibri"/>
                <a:cs typeface="Calibri"/>
                <a:sym typeface="Calibri"/>
              </a:rPr>
              <a:t>Adjusting the Launch Angle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  <a:p>
            <a:pPr marL="227012" lvl="0" indent="-157162" algn="l" rtl="0">
              <a:spcBef>
                <a:spcPts val="481"/>
              </a:spcBef>
              <a:spcAft>
                <a:spcPts val="0"/>
              </a:spcAft>
              <a:buClr>
                <a:srgbClr val="991B1E"/>
              </a:buClr>
              <a:buSzPts val="1500"/>
              <a:buChar char="•"/>
            </a:pPr>
            <a:r>
              <a:rPr lang="en-US" sz="1500">
                <a:latin typeface="Calibri"/>
                <a:ea typeface="Calibri"/>
                <a:cs typeface="Calibri"/>
                <a:sym typeface="Calibri"/>
              </a:rPr>
              <a:t>Adjusting the </a:t>
            </a:r>
            <a:r>
              <a:rPr lang="en-US" sz="1500"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pull-back angle</a:t>
            </a:r>
            <a:endParaRPr sz="1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4278fa5c6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34278fa5c69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7012" lvl="0" indent="-169545" algn="l" rtl="0">
              <a:spcBef>
                <a:spcPts val="481"/>
              </a:spcBef>
              <a:spcAft>
                <a:spcPts val="0"/>
              </a:spcAft>
              <a:buClr>
                <a:srgbClr val="991B1E"/>
              </a:buClr>
              <a:buSzPts val="1500"/>
              <a:buChar char="•"/>
            </a:pPr>
            <a:r>
              <a:rPr lang="en-US" sz="1500">
                <a:latin typeface="Calibri"/>
                <a:ea typeface="Calibri"/>
                <a:cs typeface="Calibri"/>
                <a:sym typeface="Calibri"/>
              </a:rPr>
              <a:t>Clamping the catapult to the table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  <a:p>
            <a:pPr marL="227012" lvl="0" indent="-169545" algn="l" rtl="0">
              <a:spcBef>
                <a:spcPts val="481"/>
              </a:spcBef>
              <a:spcAft>
                <a:spcPts val="0"/>
              </a:spcAft>
              <a:buClr>
                <a:srgbClr val="991B1E"/>
              </a:buClr>
              <a:buSzPts val="1500"/>
              <a:buChar char="•"/>
            </a:pPr>
            <a:r>
              <a:rPr lang="en-US" sz="1500">
                <a:latin typeface="Calibri"/>
                <a:ea typeface="Calibri"/>
                <a:cs typeface="Calibri"/>
                <a:sym typeface="Calibri"/>
              </a:rPr>
              <a:t>Adjusting the Launch Angle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  <a:p>
            <a:pPr marL="227012" lvl="0" indent="-169545" algn="l" rtl="0">
              <a:spcBef>
                <a:spcPts val="481"/>
              </a:spcBef>
              <a:spcAft>
                <a:spcPts val="0"/>
              </a:spcAft>
              <a:buClr>
                <a:srgbClr val="991B1E"/>
              </a:buClr>
              <a:buSzPts val="1500"/>
              <a:buChar char="•"/>
            </a:pPr>
            <a:r>
              <a:rPr lang="en-US" sz="1500">
                <a:latin typeface="Calibri"/>
                <a:ea typeface="Calibri"/>
                <a:cs typeface="Calibri"/>
                <a:sym typeface="Calibri"/>
              </a:rPr>
              <a:t>Adjusting the </a:t>
            </a:r>
            <a:r>
              <a:rPr lang="en-US" sz="1500">
                <a:latin typeface="Calibri"/>
                <a:ea typeface="Calibri"/>
                <a:cs typeface="Calibri"/>
                <a:sym typeface="Calibri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pull-back angle</a:t>
            </a:r>
            <a:endParaRPr sz="15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33540c2b1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33540c2b1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ARN Logo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16452" y="1028700"/>
            <a:ext cx="1911096" cy="3122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">
  <p:cSld name="Table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56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1">
  <p:cSld name="Strategy v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5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7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5020614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54" name="Google Shape;54;p57"/>
          <p:cNvSpPr>
            <a:spLocks noGrp="1"/>
          </p:cNvSpPr>
          <p:nvPr>
            <p:ph type="pic" idx="2"/>
          </p:nvPr>
        </p:nvSpPr>
        <p:spPr>
          <a:xfrm>
            <a:off x="5911850" y="1663336"/>
            <a:ext cx="1828800" cy="1828009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rategy v2">
  <p:cSld name="Strategy v2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5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58"/>
          <p:cNvSpPr txBox="1">
            <a:spLocks noGrp="1"/>
          </p:cNvSpPr>
          <p:nvPr>
            <p:ph type="body" idx="1"/>
          </p:nvPr>
        </p:nvSpPr>
        <p:spPr>
          <a:xfrm>
            <a:off x="457200" y="1305059"/>
            <a:ext cx="3994500" cy="36208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SzPts val="2600"/>
              <a:buChar char="•"/>
              <a:defRPr/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59" name="Google Shape;59;p58"/>
          <p:cNvSpPr>
            <a:spLocks noGrp="1"/>
          </p:cNvSpPr>
          <p:nvPr>
            <p:ph type="pic" idx="2"/>
          </p:nvPr>
        </p:nvSpPr>
        <p:spPr>
          <a:xfrm>
            <a:off x="4692302" y="1305059"/>
            <a:ext cx="3994150" cy="1420813"/>
          </a:xfrm>
          <a:prstGeom prst="rect">
            <a:avLst/>
          </a:prstGeom>
          <a:noFill/>
          <a:ln w="9525" cap="flat" cmpd="sng">
            <a:solidFill>
              <a:srgbClr val="BCD4E9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ll Quote">
  <p:cSld name="Pull Quot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59"/>
          <p:cNvSpPr/>
          <p:nvPr/>
        </p:nvSpPr>
        <p:spPr>
          <a:xfrm>
            <a:off x="1721476" y="1313644"/>
            <a:ext cx="5701048" cy="3206840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1C3C5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" name="Google Shape;62;p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9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9"/>
          <p:cNvSpPr txBox="1">
            <a:spLocks noGrp="1"/>
          </p:cNvSpPr>
          <p:nvPr>
            <p:ph type="body" idx="1"/>
          </p:nvPr>
        </p:nvSpPr>
        <p:spPr>
          <a:xfrm>
            <a:off x="2574750" y="1534732"/>
            <a:ext cx="3994500" cy="2376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spcBef>
                <a:spcPts val="520"/>
              </a:spcBef>
              <a:spcAft>
                <a:spcPts val="0"/>
              </a:spcAft>
              <a:buSzPts val="2600"/>
              <a:buNone/>
              <a:defRPr b="1">
                <a:solidFill>
                  <a:schemeClr val="lt1"/>
                </a:solidFill>
              </a:defRPr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sp>
        <p:nvSpPr>
          <p:cNvPr id="65" name="Google Shape;65;p59"/>
          <p:cNvSpPr txBox="1">
            <a:spLocks noGrp="1"/>
          </p:cNvSpPr>
          <p:nvPr>
            <p:ph type="body" idx="2"/>
          </p:nvPr>
        </p:nvSpPr>
        <p:spPr>
          <a:xfrm>
            <a:off x="3017949" y="3943350"/>
            <a:ext cx="3108101" cy="521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>
            <a:normAutofit/>
          </a:bodyPr>
          <a:lstStyle>
            <a:lvl1pPr marL="457200" lvl="0" indent="-228600" algn="l"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 i="1">
                <a:solidFill>
                  <a:schemeClr val="lt1"/>
                </a:solidFill>
              </a:defRPr>
            </a:lvl1pPr>
            <a:lvl2pPr marL="914400" lvl="1" indent="-325755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marL="1371600" lvl="2" indent="-298608" algn="l">
              <a:spcBef>
                <a:spcPts val="315"/>
              </a:spcBef>
              <a:spcAft>
                <a:spcPts val="0"/>
              </a:spcAft>
              <a:buSzPts val="1103"/>
              <a:buChar char="⚫"/>
              <a:defRPr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6pPr>
            <a:lvl7pPr marL="3200400" lvl="6" indent="-297179" algn="l">
              <a:spcBef>
                <a:spcPts val="270"/>
              </a:spcBef>
              <a:spcAft>
                <a:spcPts val="0"/>
              </a:spcAft>
              <a:buSzPts val="1080"/>
              <a:buChar char="⚫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Char char="•"/>
              <a:defRPr sz="1350"/>
            </a:lvl9pPr>
          </a:lstStyle>
          <a:p>
            <a:endParaRPr/>
          </a:p>
        </p:txBody>
      </p:sp>
      <p:pic>
        <p:nvPicPr>
          <p:cNvPr id="66" name="Google Shape;66;p59" descr="A picture containing 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34179" t="21571" r="32617" b="56088"/>
          <a:stretch/>
        </p:blipFill>
        <p:spPr>
          <a:xfrm>
            <a:off x="1828288" y="1352281"/>
            <a:ext cx="639651" cy="536620"/>
          </a:xfrm>
          <a:prstGeom prst="rect">
            <a:avLst/>
          </a:prstGeom>
          <a:solidFill>
            <a:srgbClr val="1C3C58"/>
          </a:solidFill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 BG">
  <p:cSld name="Blank White BG"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Logo">
  <p:cSld name="Blank No Log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7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7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81" name="Google Shape;81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9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9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5" name="Google Shape;85;p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50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36550" algn="l">
              <a:spcBef>
                <a:spcPts val="340"/>
              </a:spcBef>
              <a:spcAft>
                <a:spcPts val="0"/>
              </a:spcAft>
              <a:buSzPts val="1700"/>
              <a:buFont typeface="Arial"/>
              <a:buChar char="•"/>
              <a:defRPr sz="17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" name="Google Shape;12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50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6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6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>
            <a:lvl1pPr marR="34289" lvl="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pic>
        <p:nvPicPr>
          <p:cNvPr id="17" name="Google Shape;17;p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dered List">
  <p:cSld name="Ordered Lis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1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arabicPeriod"/>
              <a:defRPr sz="26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Calibri"/>
              <a:buAutoNum type="alphaLcParenR"/>
              <a:defRPr sz="2000"/>
            </a:lvl2pPr>
            <a:lvl3pPr marL="1371600" lvl="2" indent="-336550" algn="l">
              <a:spcBef>
                <a:spcPts val="34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Calibri"/>
              <a:buAutoNum type="romanLcPeriod"/>
              <a:defRPr sz="17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Calibri"/>
              <a:buAutoNum type="arabicPeriod"/>
              <a:defRPr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AutoNum type="arabicPeriod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0" name="Google Shape;20;p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5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8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8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5" name="Google Shape;25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2"/>
          <p:cNvSpPr txBox="1">
            <a:spLocks noGrp="1"/>
          </p:cNvSpPr>
          <p:nvPr>
            <p:ph type="title"/>
          </p:nvPr>
        </p:nvSpPr>
        <p:spPr>
          <a:xfrm>
            <a:off x="457200" y="302954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2"/>
          <p:cNvSpPr txBox="1">
            <a:spLocks noGrp="1"/>
          </p:cNvSpPr>
          <p:nvPr>
            <p:ph type="body" idx="1"/>
          </p:nvPr>
        </p:nvSpPr>
        <p:spPr>
          <a:xfrm>
            <a:off x="457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9" name="Google Shape;29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52"/>
          <p:cNvSpPr txBox="1">
            <a:spLocks noGrp="1"/>
          </p:cNvSpPr>
          <p:nvPr>
            <p:ph type="body" idx="2"/>
          </p:nvPr>
        </p:nvSpPr>
        <p:spPr>
          <a:xfrm>
            <a:off x="4648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3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3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53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775" cy="491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53"/>
          <p:cNvSpPr txBox="1">
            <a:spLocks noGrp="1"/>
          </p:cNvSpPr>
          <p:nvPr>
            <p:ph type="body" idx="3"/>
          </p:nvPr>
        </p:nvSpPr>
        <p:spPr>
          <a:xfrm>
            <a:off x="457200" y="1974760"/>
            <a:ext cx="4040188" cy="2795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6" name="Google Shape;36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53"/>
          <p:cNvSpPr txBox="1">
            <a:spLocks noGrp="1"/>
          </p:cNvSpPr>
          <p:nvPr>
            <p:ph type="body" idx="4"/>
          </p:nvPr>
        </p:nvSpPr>
        <p:spPr>
          <a:xfrm>
            <a:off x="4649788" y="1974760"/>
            <a:ext cx="4040188" cy="27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Graphic">
  <p:cSld name="Content with Graphic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4"/>
          <p:cNvSpPr txBox="1">
            <a:spLocks noGrp="1"/>
          </p:cNvSpPr>
          <p:nvPr>
            <p:ph type="body" idx="1"/>
          </p:nvPr>
        </p:nvSpPr>
        <p:spPr>
          <a:xfrm>
            <a:off x="3581400" y="1330012"/>
            <a:ext cx="511175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228600" algn="l"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333851" algn="l">
              <a:spcBef>
                <a:spcPts val="390"/>
              </a:spcBef>
              <a:spcAft>
                <a:spcPts val="0"/>
              </a:spcAft>
              <a:buSzPts val="1658"/>
              <a:buChar char="⚫"/>
              <a:defRPr sz="195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 sz="1500"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54"/>
          <p:cNvSpPr txBox="1">
            <a:spLocks noGrp="1"/>
          </p:cNvSpPr>
          <p:nvPr>
            <p:ph type="body" idx="2"/>
          </p:nvPr>
        </p:nvSpPr>
        <p:spPr>
          <a:xfrm>
            <a:off x="450850" y="1330012"/>
            <a:ext cx="312420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SzPts val="1400"/>
              <a:buFont typeface="Arial"/>
              <a:buChar char="•"/>
              <a:defRPr sz="1400"/>
            </a:lvl3pPr>
            <a:lvl4pPr marL="1828800" lvl="3" indent="-311150" algn="l">
              <a:spcBef>
                <a:spcPts val="260"/>
              </a:spcBef>
              <a:spcAft>
                <a:spcPts val="0"/>
              </a:spcAft>
              <a:buSzPts val="1300"/>
              <a:buFont typeface="Arial"/>
              <a:buChar char="•"/>
              <a:defRPr sz="13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1" name="Google Shape;41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5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55"/>
          <p:cNvSpPr>
            <a:spLocks noGrp="1"/>
          </p:cNvSpPr>
          <p:nvPr>
            <p:ph type="media" idx="2"/>
          </p:nvPr>
        </p:nvSpPr>
        <p:spPr>
          <a:xfrm>
            <a:off x="457200" y="1343696"/>
            <a:ext cx="6125827" cy="340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5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3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3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  <p:sldLayoutId id="2147483664" r:id="rId15"/>
    <p:sldLayoutId id="2147483665" r:id="rId16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chemeClr val="dk1"/>
            </a:gs>
          </a:gsLst>
          <a:lin ang="5640000" scaled="0"/>
        </a:gra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45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7" name="Google Shape;77;p45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lt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lt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://www.youtube.com/watch?v=EVS_yYQoLJ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EVS_yYQoLJg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2624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-227012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sz="2400" b="1" dirty="0"/>
              <a:t>Recorder:  </a:t>
            </a:r>
            <a:r>
              <a:rPr lang="en-US" sz="2400" dirty="0"/>
              <a:t>Record all measurements and data collected on their handout.</a:t>
            </a:r>
            <a:endParaRPr sz="2400" dirty="0"/>
          </a:p>
          <a:p>
            <a:pPr marL="227012" lvl="0" indent="-227012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400" b="1" dirty="0"/>
              <a:t>Launcher:  </a:t>
            </a:r>
            <a:r>
              <a:rPr lang="en-US" sz="2400" dirty="0"/>
              <a:t>Operate the Catapult.</a:t>
            </a:r>
            <a:endParaRPr sz="2400" dirty="0"/>
          </a:p>
          <a:p>
            <a:pPr marL="227012" lvl="0" indent="-227012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400" b="1" dirty="0"/>
              <a:t>Measurer:  </a:t>
            </a:r>
            <a:r>
              <a:rPr lang="en-US" sz="2400" dirty="0"/>
              <a:t>Measure the landing distance (where it first makes contact with the ground after launch) and retrieve the “astronauts.”</a:t>
            </a:r>
            <a:endParaRPr sz="2400" dirty="0"/>
          </a:p>
        </p:txBody>
      </p:sp>
      <p:sp>
        <p:nvSpPr>
          <p:cNvPr id="150" name="Google Shape;150;p9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Data Collection Roles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9A87A0-1D76-7399-8DC6-B05BE920B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054169"/>
            <a:ext cx="8229600" cy="3702127"/>
          </a:xfrm>
        </p:spPr>
        <p:txBody>
          <a:bodyPr/>
          <a:lstStyle/>
          <a:p>
            <a:pPr marL="227012" lvl="0" indent="-239395" algn="l" rtl="0">
              <a:spcBef>
                <a:spcPts val="481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sz="2400" dirty="0"/>
              <a:t>Launch your astronauts and record your landing distances on the Explore portion of your handout.</a:t>
            </a:r>
          </a:p>
          <a:p>
            <a:pPr marL="227012" lvl="0" indent="-239395" algn="l" rtl="0">
              <a:spcBef>
                <a:spcPts val="481"/>
              </a:spcBef>
              <a:spcAft>
                <a:spcPts val="0"/>
              </a:spcAft>
              <a:buSzPts val="2600"/>
              <a:buChar char="•"/>
            </a:pPr>
            <a:r>
              <a:rPr lang="en-US" sz="2400" dirty="0"/>
              <a:t>Measurer should stand near the paper plate in order to be closer to the actual landing distance of the astronauts.</a:t>
            </a:r>
          </a:p>
          <a:p>
            <a:pPr marL="6350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127BC9-7804-DA45-A8DD-E289CD8BC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r>
              <a:rPr lang="en-US" dirty="0"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7"/>
                  </a:ext>
                </a:extLst>
              </a:rPr>
              <a:t>Test Launch</a:t>
            </a:r>
            <a:endParaRPr lang="en-US" dirty="0"/>
          </a:p>
        </p:txBody>
      </p:sp>
      <p:pic>
        <p:nvPicPr>
          <p:cNvPr id="6" name="Google Shape;157;p6" title="K20 Center 5 minute timer">
            <a:hlinkClick r:id="rId2"/>
            <a:extLst>
              <a:ext uri="{FF2B5EF4-FFF2-40B4-BE49-F238E27FC236}">
                <a16:creationId xmlns:a16="http://schemas.microsoft.com/office/drawing/2014/main" id="{0DF7AD87-4AA3-0AC4-DD79-F55C920D7CB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4701" y="2978739"/>
            <a:ext cx="2706450" cy="1522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020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0"/>
          <p:cNvSpPr txBox="1">
            <a:spLocks noGrp="1"/>
          </p:cNvSpPr>
          <p:nvPr>
            <p:ph type="body" idx="1"/>
          </p:nvPr>
        </p:nvSpPr>
        <p:spPr>
          <a:xfrm>
            <a:off x="176859" y="2882710"/>
            <a:ext cx="6104412" cy="180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-227012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sz="2000" dirty="0"/>
              <a:t>Complete the 5-Number </a:t>
            </a:r>
            <a:br>
              <a:rPr lang="en-US" sz="2000" dirty="0"/>
            </a:br>
            <a:r>
              <a:rPr lang="en-US" sz="2000" dirty="0"/>
              <a:t>Summary and modified </a:t>
            </a:r>
            <a:br>
              <a:rPr lang="en-US" sz="2000" dirty="0"/>
            </a:br>
            <a:r>
              <a:rPr lang="en-US" sz="2000" dirty="0"/>
              <a:t>box-and-whisker plot for each treatment.</a:t>
            </a:r>
            <a:endParaRPr sz="2000" dirty="0"/>
          </a:p>
          <a:p>
            <a:pPr marL="227012" lvl="0" indent="-227012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000" dirty="0"/>
              <a:t>Given the information, students can answer questions B-H on the Mission Log handout.</a:t>
            </a:r>
            <a:endParaRPr sz="2000" dirty="0"/>
          </a:p>
        </p:txBody>
      </p:sp>
      <p:sp>
        <p:nvSpPr>
          <p:cNvPr id="163" name="Google Shape;163;p10"/>
          <p:cNvSpPr txBox="1">
            <a:spLocks noGrp="1"/>
          </p:cNvSpPr>
          <p:nvPr>
            <p:ph type="title"/>
          </p:nvPr>
        </p:nvSpPr>
        <p:spPr>
          <a:xfrm>
            <a:off x="343786" y="0"/>
            <a:ext cx="3732028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Statistical Analysis</a:t>
            </a:r>
            <a:endParaRPr dirty="0"/>
          </a:p>
        </p:txBody>
      </p:sp>
      <p:graphicFrame>
        <p:nvGraphicFramePr>
          <p:cNvPr id="164" name="Google Shape;164;p10"/>
          <p:cNvGraphicFramePr/>
          <p:nvPr>
            <p:extLst>
              <p:ext uri="{D42A27DB-BD31-4B8C-83A1-F6EECF244321}">
                <p14:modId xmlns:p14="http://schemas.microsoft.com/office/powerpoint/2010/main" val="2927149554"/>
              </p:ext>
            </p:extLst>
          </p:nvPr>
        </p:nvGraphicFramePr>
        <p:xfrm>
          <a:off x="176859" y="1020726"/>
          <a:ext cx="8800050" cy="1438639"/>
        </p:xfrm>
        <a:graphic>
          <a:graphicData uri="http://schemas.openxmlformats.org/drawingml/2006/table">
            <a:tbl>
              <a:tblPr bandRow="1">
                <a:noFill/>
                <a:tableStyleId>{C07159BB-5FDF-44D3-8338-895D9CD4A336}</a:tableStyleId>
              </a:tblPr>
              <a:tblGrid>
                <a:gridCol w="13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1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1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1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2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1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1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17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327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33289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Min</a:t>
                      </a:r>
                      <a:endParaRPr sz="1200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E5C6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Q1</a:t>
                      </a:r>
                      <a:endParaRPr sz="1200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E5C6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Med</a:t>
                      </a:r>
                      <a:endParaRPr sz="1200" b="1" dirty="0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E5C6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Q3</a:t>
                      </a:r>
                      <a:endParaRPr sz="1200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E5C6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Max</a:t>
                      </a:r>
                      <a:endParaRPr sz="1200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E5C6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IQR</a:t>
                      </a:r>
                      <a:endParaRPr sz="1200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E5C6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L-Fence</a:t>
                      </a:r>
                      <a:endParaRPr sz="1200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E5C6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R-Fence</a:t>
                      </a:r>
                      <a:endParaRPr sz="1200" b="1">
                        <a:solidFill>
                          <a:srgbClr val="FFFF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E5C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675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Ping Pong</a:t>
                      </a:r>
                      <a:endParaRPr sz="1200" b="1">
                        <a:solidFill>
                          <a:srgbClr val="910D28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cap="flat" cmpd="sng">
                      <a:solidFill>
                        <a:srgbClr val="45818E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675"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910D2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Gummy Snack</a:t>
                      </a:r>
                      <a:endParaRPr sz="1200" b="1">
                        <a:solidFill>
                          <a:srgbClr val="910D28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cap="flat" cmpd="sng">
                      <a:solidFill>
                        <a:srgbClr val="45818E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45818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65" name="Google Shape;165;p10" title="Screenshot 2025-03-12 at 7.01.14 AM.png"/>
          <p:cNvPicPr preferRelativeResize="0"/>
          <p:nvPr/>
        </p:nvPicPr>
        <p:blipFill rotWithShape="1">
          <a:blip r:embed="rId3">
            <a:alphaModFix/>
          </a:blip>
          <a:srcRect t="14664" b="14664"/>
          <a:stretch/>
        </p:blipFill>
        <p:spPr>
          <a:xfrm>
            <a:off x="4386650" y="2459365"/>
            <a:ext cx="4757350" cy="111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4"/>
          <p:cNvSpPr txBox="1">
            <a:spLocks noGrp="1"/>
          </p:cNvSpPr>
          <p:nvPr>
            <p:ph type="title"/>
          </p:nvPr>
        </p:nvSpPr>
        <p:spPr>
          <a:xfrm>
            <a:off x="457200" y="87508"/>
            <a:ext cx="433454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Standard Deviation</a:t>
            </a:r>
            <a:endParaRPr dirty="0"/>
          </a:p>
        </p:txBody>
      </p:sp>
      <p:sp>
        <p:nvSpPr>
          <p:cNvPr id="171" name="Google Shape;171;p14"/>
          <p:cNvSpPr txBox="1">
            <a:spLocks noGrp="1"/>
          </p:cNvSpPr>
          <p:nvPr>
            <p:ph type="body" idx="1"/>
          </p:nvPr>
        </p:nvSpPr>
        <p:spPr>
          <a:xfrm>
            <a:off x="467833" y="1075436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227012" lvl="0" indent="-214630" algn="l" rtl="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•"/>
            </a:pPr>
            <a:r>
              <a:rPr lang="en-US" dirty="0"/>
              <a:t>Standard deviation is the measure of how spread out the data points are from the mean. </a:t>
            </a:r>
            <a:endParaRPr dirty="0"/>
          </a:p>
          <a:p>
            <a:pPr marL="480034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i="1" dirty="0">
                <a:solidFill>
                  <a:schemeClr val="accent2"/>
                </a:solidFill>
              </a:rPr>
              <a:t>This information helps determine which astronaut is the most consistent in landing distance.</a:t>
            </a:r>
            <a:endParaRPr i="1" dirty="0">
              <a:solidFill>
                <a:schemeClr val="accent2"/>
              </a:solidFill>
            </a:endParaRPr>
          </a:p>
          <a:p>
            <a:pPr marL="227012" lvl="0" indent="-214630" algn="l" rtl="0"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When data points are clustered closer to zero (or to the mean), they are said to have a smaller standard deviation, indicating more consistency in landing distance.</a:t>
            </a:r>
            <a:endParaRPr dirty="0"/>
          </a:p>
          <a:p>
            <a:pPr marL="227012" lvl="0" indent="-214630" algn="l" rtl="0"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When data points are spread out or further from zero (or the mean), they are said to have a larger standard deviation, indicating greater variability in landing distance.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32d3329f2d_0_1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Standard Deviation</a:t>
            </a:r>
            <a:endParaRPr/>
          </a:p>
        </p:txBody>
      </p:sp>
      <p:sp>
        <p:nvSpPr>
          <p:cNvPr id="177" name="Google Shape;177;g332d3329f2d_0_17"/>
          <p:cNvSpPr txBox="1">
            <a:spLocks noGrp="1"/>
          </p:cNvSpPr>
          <p:nvPr>
            <p:ph type="body" idx="1"/>
          </p:nvPr>
        </p:nvSpPr>
        <p:spPr>
          <a:xfrm>
            <a:off x="393404" y="1805538"/>
            <a:ext cx="8229600" cy="3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spcBef>
                <a:spcPts val="0"/>
              </a:spcBef>
              <a:spcAft>
                <a:spcPts val="0"/>
              </a:spcAft>
              <a:buSzPts val="2600"/>
              <a:buFont typeface="+mj-lt"/>
              <a:buAutoNum type="arabicPeriod"/>
            </a:pPr>
            <a:r>
              <a:rPr lang="en-US" dirty="0"/>
              <a:t>Find the mean of the data set.</a:t>
            </a:r>
          </a:p>
          <a:p>
            <a:pPr marL="514350" lvl="0" indent="-514350" algn="l" rtl="0">
              <a:spcBef>
                <a:spcPts val="0"/>
              </a:spcBef>
              <a:spcAft>
                <a:spcPts val="0"/>
              </a:spcAft>
              <a:buSzPts val="2600"/>
              <a:buFont typeface="+mj-lt"/>
              <a:buAutoNum type="arabicPeriod"/>
            </a:pPr>
            <a:r>
              <a:rPr lang="en-US" dirty="0"/>
              <a:t>Subtract the </a:t>
            </a:r>
            <a:r>
              <a:rPr lang="en-US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8"/>
                  </a:ext>
                </a:extLst>
              </a:rPr>
              <a:t>mean</a:t>
            </a:r>
            <a:r>
              <a:rPr lang="en-US" dirty="0"/>
              <a:t> from each data point. (deviation)</a:t>
            </a:r>
          </a:p>
          <a:p>
            <a:pPr marL="514350" lvl="0" indent="-514350" algn="l" rtl="0">
              <a:spcBef>
                <a:spcPts val="0"/>
              </a:spcBef>
              <a:spcAft>
                <a:spcPts val="0"/>
              </a:spcAft>
              <a:buSzPts val="2600"/>
              <a:buFont typeface="+mj-lt"/>
              <a:buAutoNum type="arabicPeriod"/>
            </a:pPr>
            <a:r>
              <a:rPr lang="en-US" dirty="0"/>
              <a:t>Square each deviation.</a:t>
            </a:r>
          </a:p>
          <a:p>
            <a:pPr marL="514350" lvl="0" indent="-514350" algn="l" rtl="0">
              <a:spcBef>
                <a:spcPts val="0"/>
              </a:spcBef>
              <a:spcAft>
                <a:spcPts val="0"/>
              </a:spcAft>
              <a:buSzPts val="2600"/>
              <a:buFont typeface="+mj-lt"/>
              <a:buAutoNum type="arabicPeriod"/>
            </a:pPr>
            <a:r>
              <a:rPr lang="en-US" dirty="0"/>
              <a:t>Find the average of those squared deviations.</a:t>
            </a:r>
          </a:p>
          <a:p>
            <a:pPr marL="514350" lvl="0" indent="-514350" algn="l" rtl="0">
              <a:spcBef>
                <a:spcPts val="0"/>
              </a:spcBef>
              <a:spcAft>
                <a:spcPts val="0"/>
              </a:spcAft>
              <a:buSzPts val="2600"/>
              <a:buFont typeface="+mj-lt"/>
              <a:buAutoNum type="arabicPeriod"/>
            </a:pPr>
            <a:r>
              <a:rPr lang="en-US" dirty="0"/>
              <a:t>Take the square root to return the original units.</a:t>
            </a:r>
            <a:endParaRPr dirty="0"/>
          </a:p>
        </p:txBody>
      </p:sp>
      <p:pic>
        <p:nvPicPr>
          <p:cNvPr id="178" name="Google Shape;178;g332d3329f2d_0_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2039" y="470270"/>
            <a:ext cx="3067050" cy="120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2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Experimental Design</a:t>
            </a:r>
            <a:endParaRPr dirty="0"/>
          </a:p>
        </p:txBody>
      </p:sp>
      <p:sp>
        <p:nvSpPr>
          <p:cNvPr id="184" name="Google Shape;184;p12"/>
          <p:cNvSpPr txBox="1">
            <a:spLocks noGrp="1"/>
          </p:cNvSpPr>
          <p:nvPr>
            <p:ph type="body" idx="1"/>
          </p:nvPr>
        </p:nvSpPr>
        <p:spPr>
          <a:xfrm>
            <a:off x="457200" y="1164497"/>
            <a:ext cx="6255488" cy="34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-227012" algn="l" rtl="0">
              <a:spcBef>
                <a:spcPts val="17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dirty="0"/>
              <a:t>Explanatory Variable:</a:t>
            </a:r>
            <a:endParaRPr dirty="0"/>
          </a:p>
          <a:p>
            <a:pPr marL="227012" lvl="0" indent="-227012" algn="l" rtl="0">
              <a:spcBef>
                <a:spcPts val="17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Response Variable:</a:t>
            </a:r>
            <a:endParaRPr dirty="0"/>
          </a:p>
          <a:p>
            <a:pPr marL="227012" lvl="0" indent="-227012" algn="l" rtl="0">
              <a:spcBef>
                <a:spcPts val="17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Fixed Variable:</a:t>
            </a:r>
            <a:endParaRPr dirty="0"/>
          </a:p>
          <a:p>
            <a:pPr marL="227012" lvl="0" indent="-227012" algn="l" rtl="0">
              <a:spcBef>
                <a:spcPts val="17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State the Problem:</a:t>
            </a:r>
            <a:endParaRPr dirty="0"/>
          </a:p>
          <a:p>
            <a:pPr marL="227013" lvl="0" indent="-227013" algn="l" rtl="0">
              <a:spcBef>
                <a:spcPts val="17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Most Consistent Astronaut: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5"/>
          <p:cNvSpPr txBox="1">
            <a:spLocks noGrp="1"/>
          </p:cNvSpPr>
          <p:nvPr>
            <p:ph type="title"/>
          </p:nvPr>
        </p:nvSpPr>
        <p:spPr>
          <a:xfrm>
            <a:off x="279990" y="68651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Regression Models</a:t>
            </a:r>
            <a:endParaRPr dirty="0"/>
          </a:p>
        </p:txBody>
      </p:sp>
      <p:sp>
        <p:nvSpPr>
          <p:cNvPr id="190" name="Google Shape;190;p15"/>
          <p:cNvSpPr txBox="1">
            <a:spLocks noGrp="1"/>
          </p:cNvSpPr>
          <p:nvPr>
            <p:ph type="body" idx="1"/>
          </p:nvPr>
        </p:nvSpPr>
        <p:spPr>
          <a:xfrm>
            <a:off x="110894" y="1042654"/>
            <a:ext cx="8790300" cy="374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None/>
            </a:pPr>
            <a:r>
              <a:rPr lang="en-US" sz="2400" b="1" dirty="0"/>
              <a:t>Coefficient of determination</a:t>
            </a:r>
            <a:r>
              <a:rPr lang="en-US" sz="2400" dirty="0"/>
              <a:t> -</a:t>
            </a:r>
            <a:endParaRPr sz="2400" dirty="0"/>
          </a:p>
          <a:p>
            <a:pPr marL="684212" lvl="1" indent="-227012">
              <a:spcBef>
                <a:spcPts val="0"/>
              </a:spcBef>
              <a:buClr>
                <a:schemeClr val="accent4"/>
              </a:buClr>
              <a:buSzPts val="2600"/>
            </a:pPr>
            <a:endParaRPr lang="en-US" sz="1800" dirty="0"/>
          </a:p>
          <a:p>
            <a:pPr marL="684212" lvl="1" indent="-227012">
              <a:spcBef>
                <a:spcPts val="0"/>
              </a:spcBef>
              <a:buClr>
                <a:schemeClr val="accent4"/>
              </a:buClr>
              <a:buSzPts val="2600"/>
            </a:pPr>
            <a:r>
              <a:rPr lang="en-US" dirty="0"/>
              <a:t>Measures how well the regression model explains the variation in the data. </a:t>
            </a:r>
            <a:endParaRPr dirty="0"/>
          </a:p>
          <a:p>
            <a:pPr marL="684212" lvl="1" indent="-227012">
              <a:spcBef>
                <a:spcPts val="0"/>
              </a:spcBef>
              <a:buClr>
                <a:schemeClr val="accent4"/>
              </a:buClr>
              <a:buSzPts val="2600"/>
            </a:pPr>
            <a:r>
              <a:rPr lang="en-US" dirty="0"/>
              <a:t>The closer      is to 1, the better the model fits the data.</a:t>
            </a:r>
            <a:endParaRPr dirty="0"/>
          </a:p>
          <a:p>
            <a:pPr marL="684212" lvl="1" indent="-227012">
              <a:spcBef>
                <a:spcPts val="0"/>
              </a:spcBef>
              <a:buClr>
                <a:schemeClr val="accent4"/>
              </a:buClr>
              <a:buSzPts val="2600"/>
            </a:pPr>
            <a:r>
              <a:rPr lang="en-US" dirty="0"/>
              <a:t>Think of      as the percentage of the variation in the response variable that can be explained by the explanatory variable.</a:t>
            </a:r>
            <a:endParaRPr dirty="0"/>
          </a:p>
          <a:p>
            <a:pPr marL="684213" lvl="1" indent="-227013">
              <a:spcBef>
                <a:spcPts val="0"/>
              </a:spcBef>
              <a:buClr>
                <a:schemeClr val="accent4"/>
              </a:buClr>
              <a:buSzPts val="2600"/>
            </a:pPr>
            <a:r>
              <a:rPr lang="en-US" dirty="0"/>
              <a:t>While a higher      suggests a good fit, always check for outliers, residual plots, and context to ensure the model is appropriate. </a:t>
            </a:r>
            <a:endParaRPr dirty="0"/>
          </a:p>
        </p:txBody>
      </p:sp>
      <p:pic>
        <p:nvPicPr>
          <p:cNvPr id="191" name="Google Shape;19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49069" y="1106449"/>
            <a:ext cx="400267" cy="325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1280" y="2040160"/>
            <a:ext cx="191137" cy="257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1236" y="2386577"/>
            <a:ext cx="262909" cy="218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3042" y="2972116"/>
            <a:ext cx="229125" cy="243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6"/>
          <p:cNvSpPr txBox="1">
            <a:spLocks noGrp="1"/>
          </p:cNvSpPr>
          <p:nvPr>
            <p:ph type="title"/>
          </p:nvPr>
        </p:nvSpPr>
        <p:spPr>
          <a:xfrm>
            <a:off x="457200" y="229275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Calibri"/>
              <a:buNone/>
            </a:pPr>
            <a:r>
              <a:rPr lang="en-US" dirty="0"/>
              <a:t>Find the Optimal Launch and </a:t>
            </a:r>
            <a:r>
              <a:rPr lang="en-US" sz="3550" dirty="0"/>
              <a:t>P</a:t>
            </a:r>
            <a:r>
              <a:rPr lang="en-US" sz="355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9"/>
                  </a:ext>
                </a:extLst>
              </a:rPr>
              <a:t>ull-back</a:t>
            </a:r>
            <a:r>
              <a:rPr lang="en-US" dirty="0"/>
              <a:t> Angle</a:t>
            </a:r>
            <a:endParaRPr dirty="0"/>
          </a:p>
        </p:txBody>
      </p:sp>
      <p:sp>
        <p:nvSpPr>
          <p:cNvPr id="200" name="Google Shape;200;p16"/>
          <p:cNvSpPr txBox="1">
            <a:spLocks noGrp="1"/>
          </p:cNvSpPr>
          <p:nvPr>
            <p:ph type="body" idx="1"/>
          </p:nvPr>
        </p:nvSpPr>
        <p:spPr>
          <a:xfrm>
            <a:off x="373976" y="1203020"/>
            <a:ext cx="8229600" cy="3283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227012" lvl="0" indent="-227012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dirty="0"/>
              <a:t>Based on data collected so far, predict a launch angle or p</a:t>
            </a:r>
            <a:r>
              <a:rPr lang="en-US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0"/>
                  </a:ext>
                </a:extLst>
              </a:rPr>
              <a:t>ull-back angle</a:t>
            </a:r>
            <a:r>
              <a:rPr lang="en-US" dirty="0"/>
              <a:t> that could consistently land your astronaut on the base.</a:t>
            </a:r>
            <a:endParaRPr dirty="0"/>
          </a:p>
          <a:p>
            <a:pPr marL="227012" lvl="0" indent="-227012" algn="l" rtl="0">
              <a:spcBef>
                <a:spcPts val="100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Adjust the p</a:t>
            </a:r>
            <a:r>
              <a:rPr lang="en-US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1"/>
                  </a:ext>
                </a:extLst>
              </a:rPr>
              <a:t>ull-back angle</a:t>
            </a:r>
            <a:r>
              <a:rPr lang="en-US" dirty="0"/>
              <a:t> while keeping the launch angle consistent.</a:t>
            </a:r>
            <a:endParaRPr dirty="0"/>
          </a:p>
          <a:p>
            <a:pPr marL="227013" lvl="0" indent="-227013" algn="l" rtl="0">
              <a:spcBef>
                <a:spcPts val="1000"/>
              </a:spcBef>
              <a:spcAft>
                <a:spcPts val="1000"/>
              </a:spcAft>
              <a:buSzPts val="2600"/>
              <a:buChar char="•"/>
            </a:pPr>
            <a:r>
              <a:rPr lang="en-US" dirty="0"/>
              <a:t>Goal: Determine 1-2 launch angle and p</a:t>
            </a:r>
            <a:r>
              <a:rPr lang="en-US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2"/>
                  </a:ext>
                </a:extLst>
              </a:rPr>
              <a:t>ull-back angle</a:t>
            </a:r>
            <a:r>
              <a:rPr lang="en-US" dirty="0"/>
              <a:t> pairs that produce the most accurate and consistent landings.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Data Analysis</a:t>
            </a:r>
            <a:endParaRPr/>
          </a:p>
        </p:txBody>
      </p:sp>
      <p:sp>
        <p:nvSpPr>
          <p:cNvPr id="206" name="Google Shape;206;p17"/>
          <p:cNvSpPr txBox="1">
            <a:spLocks noGrp="1"/>
          </p:cNvSpPr>
          <p:nvPr>
            <p:ph type="body" idx="1"/>
          </p:nvPr>
        </p:nvSpPr>
        <p:spPr>
          <a:xfrm>
            <a:off x="359800" y="1309346"/>
            <a:ext cx="8229600" cy="31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457200" algn="l" rtl="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 panose="020B0604020202020204" pitchFamily="34" charset="0"/>
              <a:buChar char="•"/>
            </a:pPr>
            <a:r>
              <a:rPr lang="en-US" b="1" dirty="0"/>
              <a:t>Recorder: </a:t>
            </a:r>
            <a:r>
              <a:rPr lang="en-US" dirty="0"/>
              <a:t>Input data into data analysis software.</a:t>
            </a:r>
            <a:endParaRPr dirty="0"/>
          </a:p>
          <a:p>
            <a:pPr lvl="0" indent="-457200" algn="l" rtl="0">
              <a:spcBef>
                <a:spcPts val="100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-US" b="1" dirty="0"/>
              <a:t>Groups:</a:t>
            </a:r>
            <a:endParaRPr lang="en-US" dirty="0"/>
          </a:p>
          <a:p>
            <a:pPr lvl="1" indent="-457200">
              <a:spcBef>
                <a:spcPts val="1000"/>
              </a:spcBef>
              <a:buClrTx/>
              <a:buSzPct val="100000"/>
              <a:buFont typeface="+mj-lt"/>
              <a:buAutoNum type="arabicPeriod"/>
            </a:pPr>
            <a:r>
              <a:rPr lang="en-US" dirty="0"/>
              <a:t>Identify the strongest line of regression for the data.</a:t>
            </a:r>
          </a:p>
          <a:p>
            <a:pPr lvl="1" indent="-457200">
              <a:spcBef>
                <a:spcPts val="1000"/>
              </a:spcBef>
              <a:buClrTx/>
              <a:buSzPct val="100000"/>
              <a:buFont typeface="+mj-lt"/>
              <a:buAutoNum type="arabicPeriod"/>
            </a:pPr>
            <a:r>
              <a:rPr lang="en-US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3"/>
                  </a:ext>
                </a:extLst>
              </a:rPr>
              <a:t>Observe correlations </a:t>
            </a:r>
            <a:r>
              <a:rPr lang="en-US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4"/>
                  </a:ext>
                </a:extLst>
              </a:rPr>
              <a:t>between</a:t>
            </a:r>
            <a:r>
              <a:rPr lang="en-US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5"/>
                  </a:ext>
                </a:extLst>
              </a:rPr>
              <a:t> launch angle, </a:t>
            </a:r>
            <a:r>
              <a:rPr lang="en-US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6"/>
                  </a:ext>
                </a:extLst>
              </a:rPr>
              <a:t>pull-back angle</a:t>
            </a:r>
            <a:r>
              <a:rPr lang="en-US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7"/>
                  </a:ext>
                </a:extLst>
              </a:rPr>
              <a:t>, and distance traveled.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420781a11d_0_2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93700" algn="l" rtl="0">
              <a:spcBef>
                <a:spcPts val="52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Complete part A on the Extend portion of your Mission Log handout.</a:t>
            </a:r>
            <a:endParaRPr dirty="0"/>
          </a:p>
        </p:txBody>
      </p:sp>
      <p:sp>
        <p:nvSpPr>
          <p:cNvPr id="212" name="Google Shape;212;g3420781a11d_0_2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Aggregate Your Findings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</a:pPr>
            <a:r>
              <a:rPr lang="en-US"/>
              <a:t>Gummy Bears in Space</a:t>
            </a:r>
            <a:endParaRPr/>
          </a:p>
        </p:txBody>
      </p:sp>
      <p:sp>
        <p:nvSpPr>
          <p:cNvPr id="95" name="Google Shape;95;p2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rmAutofit/>
          </a:bodyPr>
          <a:lstStyle/>
          <a:p>
            <a:pPr marL="0" marR="34289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/>
              <a:t>Bivariate Data Analysis and Regression Models</a:t>
            </a:r>
            <a:endParaRPr/>
          </a:p>
        </p:txBody>
      </p:sp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Using Your Models</a:t>
            </a:r>
            <a:endParaRPr dirty="0"/>
          </a:p>
        </p:txBody>
      </p:sp>
      <p:sp>
        <p:nvSpPr>
          <p:cNvPr id="218" name="Google Shape;218;p18"/>
          <p:cNvSpPr txBox="1">
            <a:spLocks noGrp="1"/>
          </p:cNvSpPr>
          <p:nvPr>
            <p:ph type="body" idx="1"/>
          </p:nvPr>
        </p:nvSpPr>
        <p:spPr>
          <a:xfrm>
            <a:off x="359800" y="1872950"/>
            <a:ext cx="8229600" cy="27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indent="-342900">
              <a:spcBef>
                <a:spcPts val="1200"/>
              </a:spcBef>
            </a:pPr>
            <a:r>
              <a:rPr lang="en-US" sz="2400" dirty="0"/>
              <a:t>Determine which regression model students think would be best to use if their target were 1.75 meters away from their launch point.</a:t>
            </a:r>
            <a:endParaRPr sz="2400" dirty="0"/>
          </a:p>
          <a:p>
            <a:pPr marL="227012" lvl="0" indent="-227012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4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/>
              <a:t>You will have 5 minutes to select the regression model and use it to determine the settings for your catapult, such as the pull-back and launch angle.</a:t>
            </a:r>
            <a:endParaRPr sz="2400" dirty="0"/>
          </a:p>
        </p:txBody>
      </p:sp>
      <p:pic>
        <p:nvPicPr>
          <p:cNvPr id="219" name="Google Shape;219;p18" title="K20 Center 5 minute tim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2119" y="301600"/>
            <a:ext cx="2793525" cy="157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420781a11d_0_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 dirty="0"/>
              <a:t>Using Your Models</a:t>
            </a:r>
            <a:endParaRPr dirty="0"/>
          </a:p>
        </p:txBody>
      </p:sp>
      <p:sp>
        <p:nvSpPr>
          <p:cNvPr id="225" name="Google Shape;225;g3420781a11d_0_7"/>
          <p:cNvSpPr txBox="1">
            <a:spLocks noGrp="1"/>
          </p:cNvSpPr>
          <p:nvPr>
            <p:ph type="body" idx="1"/>
          </p:nvPr>
        </p:nvSpPr>
        <p:spPr>
          <a:xfrm>
            <a:off x="395659" y="1396852"/>
            <a:ext cx="7732341" cy="32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-227012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sz="2400" dirty="0"/>
              <a:t>Move your paper plate 1.75 meters from your launch point.</a:t>
            </a:r>
            <a:endParaRPr sz="2400" dirty="0"/>
          </a:p>
          <a:p>
            <a:pPr marL="227012" lvl="0" indent="-227012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400" dirty="0"/>
              <a:t>Make adjustments to your launch angle and </a:t>
            </a:r>
            <a:r>
              <a:rPr lang="en-US" sz="240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8"/>
                  </a:ext>
                </a:extLst>
              </a:rPr>
              <a:t>pull-back angle</a:t>
            </a:r>
            <a:r>
              <a:rPr lang="en-US" sz="2400" dirty="0"/>
              <a:t> between launches, as necessary.</a:t>
            </a:r>
            <a:endParaRPr sz="2400" dirty="0"/>
          </a:p>
          <a:p>
            <a:pPr marL="227012" lvl="0" indent="-227012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400" dirty="0"/>
              <a:t>Fill </a:t>
            </a:r>
            <a:r>
              <a:rPr lang="en-US" sz="2400"/>
              <a:t>out Parts </a:t>
            </a:r>
            <a:r>
              <a:rPr lang="en-US" sz="2400" dirty="0"/>
              <a:t>B and C after your first successful launch.</a:t>
            </a:r>
            <a:endParaRPr sz="2400" dirty="0"/>
          </a:p>
          <a:p>
            <a:pPr marL="227012" lvl="0" indent="-227012" algn="l" rtl="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400" dirty="0"/>
              <a:t>Track the number of successful launches in the next 10 attempts in Part D.</a:t>
            </a:r>
            <a:endParaRPr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/>
              <a:t>Essential Question</a:t>
            </a:r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fontScale="92500"/>
          </a:bodyPr>
          <a:lstStyle/>
          <a:p>
            <a:pPr marL="55563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-US" dirty="0"/>
              <a:t>How can we use linear and non-linear regression models for bivariate data to predict the distance of launched objects?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"/>
          <p:cNvSpPr txBox="1">
            <a:spLocks noGrp="1"/>
          </p:cNvSpPr>
          <p:nvPr>
            <p:ph type="title"/>
          </p:nvPr>
        </p:nvSpPr>
        <p:spPr>
          <a:xfrm>
            <a:off x="488517" y="479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</a:pPr>
            <a:r>
              <a:rPr lang="en-US" dirty="0"/>
              <a:t>Lesson Objectives</a:t>
            </a:r>
            <a:endParaRPr dirty="0"/>
          </a:p>
        </p:txBody>
      </p:sp>
      <p:sp>
        <p:nvSpPr>
          <p:cNvPr id="107" name="Google Shape;107;p4"/>
          <p:cNvSpPr txBox="1">
            <a:spLocks noGrp="1"/>
          </p:cNvSpPr>
          <p:nvPr>
            <p:ph type="body" idx="1"/>
          </p:nvPr>
        </p:nvSpPr>
        <p:spPr>
          <a:xfrm>
            <a:off x="488517" y="1657956"/>
            <a:ext cx="7772400" cy="2343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512762" indent="-457200">
              <a:spcBef>
                <a:spcPts val="0"/>
              </a:spcBef>
            </a:pPr>
            <a:r>
              <a:rPr lang="en-US" dirty="0"/>
              <a:t>Collect and record bivariate data accurately while manipulating multiple factors.</a:t>
            </a:r>
            <a:endParaRPr dirty="0"/>
          </a:p>
          <a:p>
            <a:pPr marL="512762" indent="-457200">
              <a:spcBef>
                <a:spcPts val="0"/>
              </a:spcBef>
            </a:pPr>
            <a:r>
              <a:rPr lang="en-US" dirty="0"/>
              <a:t>Create and compare regression models.</a:t>
            </a:r>
            <a:endParaRPr dirty="0"/>
          </a:p>
          <a:p>
            <a:pPr marL="512762" indent="-457200">
              <a:spcBef>
                <a:spcPts val="0"/>
              </a:spcBef>
            </a:pPr>
            <a:r>
              <a:rPr lang="en-US" dirty="0"/>
              <a:t>Evaluate and test the effectiveness of regression models.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"/>
          <p:cNvSpPr txBox="1">
            <a:spLocks noGrp="1"/>
          </p:cNvSpPr>
          <p:nvPr>
            <p:ph type="body" idx="1"/>
          </p:nvPr>
        </p:nvSpPr>
        <p:spPr>
          <a:xfrm>
            <a:off x="76200" y="756024"/>
            <a:ext cx="3758100" cy="4323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-201295" algn="l" rtl="0">
              <a:spcBef>
                <a:spcPts val="481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/>
              <a:t>Clamp the arm (black part) to the tabletop.</a:t>
            </a:r>
            <a:endParaRPr sz="2000" dirty="0"/>
          </a:p>
          <a:p>
            <a:pPr marL="227012" lvl="0" indent="-201295" algn="l" rtl="0">
              <a:spcBef>
                <a:spcPts val="481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/>
              <a:t>The disk and arm should be hanging off the table and have full range of motion to launch.</a:t>
            </a:r>
            <a:endParaRPr sz="2000" dirty="0"/>
          </a:p>
          <a:p>
            <a:pPr marL="1645836" lvl="7" indent="-66667" algn="l" rtl="0">
              <a:spcBef>
                <a:spcPts val="222"/>
              </a:spcBef>
              <a:spcAft>
                <a:spcPts val="0"/>
              </a:spcAft>
              <a:buSzPts val="1200"/>
              <a:buFont typeface="Calibri"/>
              <a:buNone/>
            </a:pPr>
            <a:endParaRPr dirty="0"/>
          </a:p>
        </p:txBody>
      </p:sp>
      <p:sp>
        <p:nvSpPr>
          <p:cNvPr id="113" name="Google Shape;113;p5"/>
          <p:cNvSpPr txBox="1">
            <a:spLocks noGrp="1"/>
          </p:cNvSpPr>
          <p:nvPr>
            <p:ph type="title"/>
          </p:nvPr>
        </p:nvSpPr>
        <p:spPr>
          <a:xfrm>
            <a:off x="685800" y="-149953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Catapult</a:t>
            </a:r>
            <a:endParaRPr/>
          </a:p>
        </p:txBody>
      </p:sp>
      <p:pic>
        <p:nvPicPr>
          <p:cNvPr id="114" name="Google Shape;114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1125" y="2603750"/>
            <a:ext cx="2088250" cy="23176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5"/>
          <p:cNvSpPr txBox="1">
            <a:spLocks noGrp="1"/>
          </p:cNvSpPr>
          <p:nvPr>
            <p:ph type="body" idx="1"/>
          </p:nvPr>
        </p:nvSpPr>
        <p:spPr>
          <a:xfrm>
            <a:off x="4196538" y="3168175"/>
            <a:ext cx="3758100" cy="17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-188912" algn="l" rtl="0">
              <a:spcBef>
                <a:spcPts val="52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/>
              <a:t>The launch angle is set by inserting a metal pin through holes on the aluminum disk that align with the black metal base of the catapult.</a:t>
            </a:r>
            <a:endParaRPr dirty="0"/>
          </a:p>
        </p:txBody>
      </p:sp>
      <p:pic>
        <p:nvPicPr>
          <p:cNvPr id="116" name="Google Shape;116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64438" y="859847"/>
            <a:ext cx="3022329" cy="2155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4278fa5c69_0_4"/>
          <p:cNvSpPr txBox="1">
            <a:spLocks noGrp="1"/>
          </p:cNvSpPr>
          <p:nvPr>
            <p:ph type="body" idx="1"/>
          </p:nvPr>
        </p:nvSpPr>
        <p:spPr>
          <a:xfrm>
            <a:off x="444414" y="806076"/>
            <a:ext cx="3758100" cy="16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-188912" algn="l" rtl="0">
              <a:spcBef>
                <a:spcPts val="52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/>
              <a:t>The rubber bands go through a hole in the circular aluminum disk and hook onto pins on the launch arm.</a:t>
            </a:r>
            <a:endParaRPr sz="2000" dirty="0"/>
          </a:p>
          <a:p>
            <a:pPr marL="1645836" lvl="7" indent="-66668" algn="l" rtl="0">
              <a:spcBef>
                <a:spcPts val="222"/>
              </a:spcBef>
              <a:spcAft>
                <a:spcPts val="0"/>
              </a:spcAft>
              <a:buSzPts val="1200"/>
              <a:buFont typeface="Calibri"/>
              <a:buNone/>
            </a:pPr>
            <a:endParaRPr dirty="0"/>
          </a:p>
        </p:txBody>
      </p:sp>
      <p:sp>
        <p:nvSpPr>
          <p:cNvPr id="122" name="Google Shape;122;g34278fa5c69_0_4"/>
          <p:cNvSpPr txBox="1">
            <a:spLocks noGrp="1"/>
          </p:cNvSpPr>
          <p:nvPr>
            <p:ph type="title"/>
          </p:nvPr>
        </p:nvSpPr>
        <p:spPr>
          <a:xfrm>
            <a:off x="685800" y="-149953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Catapult</a:t>
            </a:r>
            <a:endParaRPr/>
          </a:p>
        </p:txBody>
      </p:sp>
      <p:sp>
        <p:nvSpPr>
          <p:cNvPr id="123" name="Google Shape;123;g34278fa5c69_0_4"/>
          <p:cNvSpPr txBox="1">
            <a:spLocks noGrp="1"/>
          </p:cNvSpPr>
          <p:nvPr>
            <p:ph type="body" idx="1"/>
          </p:nvPr>
        </p:nvSpPr>
        <p:spPr>
          <a:xfrm>
            <a:off x="4196538" y="3168175"/>
            <a:ext cx="3758100" cy="17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-188912" algn="l" rtl="0">
              <a:spcBef>
                <a:spcPts val="520"/>
              </a:spcBef>
              <a:spcAft>
                <a:spcPts val="0"/>
              </a:spcAft>
              <a:buSzPts val="2000"/>
              <a:buChar char="•"/>
            </a:pPr>
            <a:r>
              <a:rPr lang="en-US" sz="2000" dirty="0"/>
              <a:t>Pull back on the arm (the silver part) to add tension to the rubber band to launch.</a:t>
            </a:r>
            <a:endParaRPr sz="2000" dirty="0"/>
          </a:p>
        </p:txBody>
      </p:sp>
      <p:pic>
        <p:nvPicPr>
          <p:cNvPr id="124" name="Google Shape;124;g34278fa5c69_0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800" y="2354838"/>
            <a:ext cx="3003615" cy="2155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g34278fa5c69_0_4" title="Gummy Bear in  Space Gif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91500" y="859847"/>
            <a:ext cx="3832762" cy="2155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33540c2b18_0_0"/>
          <p:cNvSpPr txBox="1">
            <a:spLocks noGrp="1"/>
          </p:cNvSpPr>
          <p:nvPr>
            <p:ph type="title"/>
          </p:nvPr>
        </p:nvSpPr>
        <p:spPr>
          <a:xfrm>
            <a:off x="330913" y="786811"/>
            <a:ext cx="4184380" cy="1382232"/>
          </a:xfrm>
          <a:prstGeom prst="rect">
            <a:avLst/>
          </a:prstGeom>
        </p:spPr>
        <p:txBody>
          <a:bodyPr spcFirstLastPara="1" wrap="square" lIns="0" tIns="45700" rIns="0" bIns="0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Use the Mission Log handout to </a:t>
            </a:r>
            <a:br>
              <a:rPr lang="en-US" dirty="0"/>
            </a:br>
            <a:r>
              <a:rPr lang="en-US" dirty="0"/>
              <a:t>record each trial.</a:t>
            </a:r>
            <a:endParaRPr dirty="0"/>
          </a:p>
        </p:txBody>
      </p:sp>
      <p:pic>
        <p:nvPicPr>
          <p:cNvPr id="131" name="Google Shape;131;g333540c2b18_0_0" title="Screenshot 2025-03-20 at 9.34.19 AM.png"/>
          <p:cNvPicPr preferRelativeResize="0"/>
          <p:nvPr/>
        </p:nvPicPr>
        <p:blipFill rotWithShape="1">
          <a:blip r:embed="rId3">
            <a:alphaModFix/>
          </a:blip>
          <a:srcRect l="129" r="129"/>
          <a:stretch/>
        </p:blipFill>
        <p:spPr>
          <a:xfrm>
            <a:off x="4515293" y="202019"/>
            <a:ext cx="3324445" cy="4426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"/>
          <p:cNvSpPr txBox="1">
            <a:spLocks noGrp="1"/>
          </p:cNvSpPr>
          <p:nvPr>
            <p:ph type="body" idx="1"/>
          </p:nvPr>
        </p:nvSpPr>
        <p:spPr>
          <a:xfrm>
            <a:off x="457200" y="1206981"/>
            <a:ext cx="8229600" cy="1136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520"/>
              </a:spcBef>
              <a:spcAft>
                <a:spcPts val="1000"/>
              </a:spcAft>
              <a:buClr>
                <a:schemeClr val="accent4"/>
              </a:buClr>
              <a:buSzPts val="2600"/>
              <a:buNone/>
            </a:pPr>
            <a:r>
              <a:rPr lang="en-US" sz="2400" dirty="0"/>
              <a:t>Place a piece of masking tape on the floor directly below the launch point of the catapult.</a:t>
            </a:r>
            <a:endParaRPr sz="2400" dirty="0"/>
          </a:p>
        </p:txBody>
      </p:sp>
      <p:sp>
        <p:nvSpPr>
          <p:cNvPr id="137" name="Google Shape;137;p7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Experimental Design</a:t>
            </a:r>
            <a:endParaRPr/>
          </a:p>
        </p:txBody>
      </p:sp>
      <p:pic>
        <p:nvPicPr>
          <p:cNvPr id="138" name="Google Shape;13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0927" y="2385602"/>
            <a:ext cx="2527350" cy="26562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163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7012" lvl="0" indent="-227012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sz="200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Set launch angle to 45 degrees.</a:t>
            </a:r>
            <a:endParaRPr sz="2000" dirty="0"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</a:ext>
              </a:extLst>
            </a:endParaRPr>
          </a:p>
          <a:p>
            <a:pPr marL="227013" lvl="0" indent="-227013" algn="l" rtl="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600"/>
              <a:buFont typeface="Arial"/>
              <a:buChar char="•"/>
            </a:pPr>
            <a:r>
              <a:rPr lang="en-US" sz="200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Set the </a:t>
            </a:r>
            <a:r>
              <a:rPr lang="en-US" sz="200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</a:ext>
                </a:extLst>
              </a:rPr>
              <a:t>pull-back angle</a:t>
            </a:r>
            <a:r>
              <a:rPr lang="en-US" sz="2000" dirty="0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6"/>
                  </a:ext>
                </a:extLst>
              </a:rPr>
              <a:t> to  60 degrees.</a:t>
            </a:r>
            <a:endParaRPr sz="2000" dirty="0"/>
          </a:p>
        </p:txBody>
      </p:sp>
      <p:sp>
        <p:nvSpPr>
          <p:cNvPr id="144" name="Google Shape;144;p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</a:pPr>
            <a:r>
              <a:rPr lang="en-US"/>
              <a:t>Experimental Design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846</Words>
  <Application>Microsoft Office PowerPoint</Application>
  <PresentationFormat>On-screen Show (16:9)</PresentationFormat>
  <Paragraphs>91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Noto Sans Symbols</vt:lpstr>
      <vt:lpstr>LEARN theme</vt:lpstr>
      <vt:lpstr>LEARN theme</vt:lpstr>
      <vt:lpstr>PowerPoint Presentation</vt:lpstr>
      <vt:lpstr>Gummy Bears in Space</vt:lpstr>
      <vt:lpstr>Essential Question</vt:lpstr>
      <vt:lpstr>Lesson Objectives</vt:lpstr>
      <vt:lpstr>Catapult</vt:lpstr>
      <vt:lpstr>Catapult</vt:lpstr>
      <vt:lpstr>Use the Mission Log handout to  record each trial.</vt:lpstr>
      <vt:lpstr>Experimental Design</vt:lpstr>
      <vt:lpstr>Experimental Design</vt:lpstr>
      <vt:lpstr>Data Collection Roles</vt:lpstr>
      <vt:lpstr>Test Launch</vt:lpstr>
      <vt:lpstr>Statistical Analysis</vt:lpstr>
      <vt:lpstr>Standard Deviation</vt:lpstr>
      <vt:lpstr>Standard Deviation</vt:lpstr>
      <vt:lpstr>Experimental Design</vt:lpstr>
      <vt:lpstr>Regression Models</vt:lpstr>
      <vt:lpstr>Find the Optimal Launch and Pull-back Angle</vt:lpstr>
      <vt:lpstr>Data Analysis</vt:lpstr>
      <vt:lpstr>Aggregate Your Findings</vt:lpstr>
      <vt:lpstr>Using Your Models</vt:lpstr>
      <vt:lpstr>Using Your Models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Eike, Michell L.</dc:creator>
  <cp:lastModifiedBy>McLeod Porter, Delma</cp:lastModifiedBy>
  <cp:revision>1</cp:revision>
  <dcterms:created xsi:type="dcterms:W3CDTF">2022-10-07T18:54:01Z</dcterms:created>
  <dcterms:modified xsi:type="dcterms:W3CDTF">2025-04-10T16:08:48Z</dcterms:modified>
</cp:coreProperties>
</file>