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yhqn0UIxaDYcbh6fIcnA0SF3Q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7159BB-5FDF-44D3-8338-895D9CD4A336}">
  <a:tblStyle styleId="{C07159BB-5FDF-44D3-8338-895D9CD4A3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group should have at least one person in each of the roles listed. Two students can be measurers.</a:t>
            </a: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2d3329f2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32d3329f2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20781a1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20781a1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20781a1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420781a1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7012" lvl="0" indent="-169545" algn="l" rtl="0">
              <a:spcBef>
                <a:spcPts val="481"/>
              </a:spcBef>
              <a:spcAft>
                <a:spcPts val="0"/>
              </a:spcAft>
              <a:buClr>
                <a:srgbClr val="991B1E"/>
              </a:buClr>
              <a:buSzPts val="15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Clamping the catapult to the table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69545" algn="l" rtl="0">
              <a:spcBef>
                <a:spcPts val="481"/>
              </a:spcBef>
              <a:spcAft>
                <a:spcPts val="0"/>
              </a:spcAft>
              <a:buClr>
                <a:srgbClr val="991B1E"/>
              </a:buClr>
              <a:buSzPts val="15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Adjusting the Launch Angle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57162" algn="l" rtl="0">
              <a:spcBef>
                <a:spcPts val="481"/>
              </a:spcBef>
              <a:spcAft>
                <a:spcPts val="0"/>
              </a:spcAft>
              <a:buClr>
                <a:srgbClr val="991B1E"/>
              </a:buClr>
              <a:buSzPts val="15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Adjusting the </a:t>
            </a:r>
            <a:r>
              <a:rPr lang="en-US" sz="15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pull-back angle</a:t>
            </a:r>
            <a:endParaRPr sz="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278fa5c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4278fa5c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7012" lvl="0" indent="-169545" algn="l" rtl="0">
              <a:spcBef>
                <a:spcPts val="481"/>
              </a:spcBef>
              <a:spcAft>
                <a:spcPts val="0"/>
              </a:spcAft>
              <a:buClr>
                <a:srgbClr val="991B1E"/>
              </a:buClr>
              <a:buSzPts val="15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Clamping the catapult to the table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69545" algn="l" rtl="0">
              <a:spcBef>
                <a:spcPts val="481"/>
              </a:spcBef>
              <a:spcAft>
                <a:spcPts val="0"/>
              </a:spcAft>
              <a:buClr>
                <a:srgbClr val="991B1E"/>
              </a:buClr>
              <a:buSzPts val="15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Adjusting the Launch Angle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227012" lvl="0" indent="-169545" algn="l" rtl="0">
              <a:spcBef>
                <a:spcPts val="481"/>
              </a:spcBef>
              <a:spcAft>
                <a:spcPts val="0"/>
              </a:spcAft>
              <a:buClr>
                <a:srgbClr val="991B1E"/>
              </a:buClr>
              <a:buSzPts val="15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Adjusting the </a:t>
            </a:r>
            <a:r>
              <a:rPr lang="en-US" sz="15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pull-back angle</a:t>
            </a:r>
            <a:endParaRPr sz="15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3540c2b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3540c2b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5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9" name="Google Shape;59;p5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9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66" name="Google Shape;66;p59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youtube.com/watch?v=EVS_yYQoLJ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262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b="1" dirty="0"/>
              <a:t>Recorder:  </a:t>
            </a:r>
            <a:r>
              <a:rPr lang="en-US" sz="2400" dirty="0"/>
              <a:t>Record all measurements and data collected on their handout.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b="1" dirty="0"/>
              <a:t>Launcher:  </a:t>
            </a:r>
            <a:r>
              <a:rPr lang="en-US" sz="2400" dirty="0"/>
              <a:t>Operate the Catapult.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b="1" dirty="0"/>
              <a:t>Measurer:  </a:t>
            </a:r>
            <a:r>
              <a:rPr lang="en-US" sz="2400" dirty="0"/>
              <a:t>Measure the landing distance (where it first makes contact with the ground after launch) and retrieve the “astronauts.”</a:t>
            </a:r>
            <a:endParaRPr sz="2400" dirty="0"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Data Collection Roles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A87A0-1D76-7399-8DC6-B05BE920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4169"/>
            <a:ext cx="8229600" cy="3702127"/>
          </a:xfrm>
        </p:spPr>
        <p:txBody>
          <a:bodyPr/>
          <a:lstStyle/>
          <a:p>
            <a:pPr marL="227012" lvl="0" indent="-239395" algn="l" rtl="0">
              <a:spcBef>
                <a:spcPts val="481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Launch your astronauts and record your landing distances on the Explore portion of your handout.</a:t>
            </a:r>
          </a:p>
          <a:p>
            <a:pPr marL="227012" lvl="0" indent="-239395" algn="l" rtl="0">
              <a:spcBef>
                <a:spcPts val="481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Measurer should stand near the paper plate in order to be closer to the actual landing distance of the astronauts.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27BC9-7804-DA45-A8DD-E289CD8B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Test Launch</a:t>
            </a:r>
            <a:endParaRPr lang="en-US" dirty="0"/>
          </a:p>
        </p:txBody>
      </p:sp>
      <p:pic>
        <p:nvPicPr>
          <p:cNvPr id="6" name="Google Shape;157;p6" title="K20 Center 5 minute timer">
            <a:hlinkClick r:id="rId2"/>
            <a:extLst>
              <a:ext uri="{FF2B5EF4-FFF2-40B4-BE49-F238E27FC236}">
                <a16:creationId xmlns:a16="http://schemas.microsoft.com/office/drawing/2014/main" id="{0DF7AD87-4AA3-0AC4-DD79-F55C920D7C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701" y="2978739"/>
            <a:ext cx="2706450" cy="152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2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176859" y="2882710"/>
            <a:ext cx="6104412" cy="180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000" dirty="0"/>
              <a:t>Complete the 5-Number </a:t>
            </a:r>
            <a:br>
              <a:rPr lang="en-US" sz="2000" dirty="0"/>
            </a:br>
            <a:r>
              <a:rPr lang="en-US" sz="2000" dirty="0"/>
              <a:t>Summary and modified </a:t>
            </a:r>
            <a:br>
              <a:rPr lang="en-US" sz="2000" dirty="0"/>
            </a:br>
            <a:r>
              <a:rPr lang="en-US" sz="2000" dirty="0"/>
              <a:t>box-and-whisker plot for each treatment.</a:t>
            </a:r>
            <a:endParaRPr sz="20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Given the information, students can answer questions B-H on the Mission Log handout.</a:t>
            </a:r>
            <a:endParaRPr sz="2000" dirty="0"/>
          </a:p>
        </p:txBody>
      </p:sp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343786" y="0"/>
            <a:ext cx="373202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Statistical Analysis</a:t>
            </a:r>
            <a:endParaRPr dirty="0"/>
          </a:p>
        </p:txBody>
      </p:sp>
      <p:graphicFrame>
        <p:nvGraphicFramePr>
          <p:cNvPr id="164" name="Google Shape;164;p10"/>
          <p:cNvGraphicFramePr/>
          <p:nvPr>
            <p:extLst>
              <p:ext uri="{D42A27DB-BD31-4B8C-83A1-F6EECF244321}">
                <p14:modId xmlns:p14="http://schemas.microsoft.com/office/powerpoint/2010/main" val="2927149554"/>
              </p:ext>
            </p:extLst>
          </p:nvPr>
        </p:nvGraphicFramePr>
        <p:xfrm>
          <a:off x="176859" y="1020726"/>
          <a:ext cx="8800050" cy="1438639"/>
        </p:xfrm>
        <a:graphic>
          <a:graphicData uri="http://schemas.openxmlformats.org/drawingml/2006/table">
            <a:tbl>
              <a:tblPr bandRow="1">
                <a:noFill/>
                <a:tableStyleId>{C07159BB-5FDF-44D3-8338-895D9CD4A336}</a:tableStyleId>
              </a:tblPr>
              <a:tblGrid>
                <a:gridCol w="13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2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328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Q1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Q3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IQR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L-Fence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R-Fence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Ping Pong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cap="flat" cmpd="sng">
                      <a:solidFill>
                        <a:srgbClr val="45818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Gummy Snack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cap="flat" cmpd="sng">
                      <a:solidFill>
                        <a:srgbClr val="45818E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5" name="Google Shape;165;p10" title="Screenshot 2025-03-12 at 7.01.14 AM.png"/>
          <p:cNvPicPr preferRelativeResize="0"/>
          <p:nvPr/>
        </p:nvPicPr>
        <p:blipFill rotWithShape="1">
          <a:blip r:embed="rId3">
            <a:alphaModFix/>
          </a:blip>
          <a:srcRect t="14664" b="14664"/>
          <a:stretch/>
        </p:blipFill>
        <p:spPr>
          <a:xfrm>
            <a:off x="4386650" y="2459365"/>
            <a:ext cx="4757350" cy="11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457200" y="87508"/>
            <a:ext cx="43345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Standard Deviation</a:t>
            </a:r>
            <a:endParaRPr dirty="0"/>
          </a:p>
        </p:txBody>
      </p:sp>
      <p:sp>
        <p:nvSpPr>
          <p:cNvPr id="171" name="Google Shape;171;p14"/>
          <p:cNvSpPr txBox="1">
            <a:spLocks noGrp="1"/>
          </p:cNvSpPr>
          <p:nvPr>
            <p:ph type="body" idx="1"/>
          </p:nvPr>
        </p:nvSpPr>
        <p:spPr>
          <a:xfrm>
            <a:off x="467833" y="1075436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7012" lvl="0" indent="-21463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US" dirty="0"/>
              <a:t>Standard deviation is the measure of how spread out the data points are from the mean. </a:t>
            </a:r>
            <a:endParaRPr dirty="0"/>
          </a:p>
          <a:p>
            <a:pPr marL="480034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2"/>
                </a:solidFill>
              </a:rPr>
              <a:t>This information helps determine which astronaut is the most consistent in landing distance.</a:t>
            </a:r>
            <a:endParaRPr i="1" dirty="0">
              <a:solidFill>
                <a:schemeClr val="accent2"/>
              </a:solidFill>
            </a:endParaRPr>
          </a:p>
          <a:p>
            <a:pPr marL="227012" lvl="0" indent="-2146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When data points are clustered closer to zero (or to the mean), they are said to have a smaller standard deviation, indicating more consistency in landing distance.</a:t>
            </a:r>
            <a:endParaRPr dirty="0"/>
          </a:p>
          <a:p>
            <a:pPr marL="227012" lvl="0" indent="-21463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When data points are spread out or further from zero (or the mean), they are said to have a larger standard deviation, indicating greater variability in landing distance.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2d3329f2d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Standard Deviation</a:t>
            </a:r>
            <a:endParaRPr/>
          </a:p>
        </p:txBody>
      </p:sp>
      <p:sp>
        <p:nvSpPr>
          <p:cNvPr id="177" name="Google Shape;177;g332d3329f2d_0_17"/>
          <p:cNvSpPr txBox="1">
            <a:spLocks noGrp="1"/>
          </p:cNvSpPr>
          <p:nvPr>
            <p:ph type="body" idx="1"/>
          </p:nvPr>
        </p:nvSpPr>
        <p:spPr>
          <a:xfrm>
            <a:off x="393404" y="1805538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Find the mean of the data set.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Subtract the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mean</a:t>
            </a:r>
            <a:r>
              <a:rPr lang="en-US" dirty="0"/>
              <a:t> from each data point. (deviation)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Square each deviation.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Find the average of those squared deviations.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Take the square root to return the original units.</a:t>
            </a:r>
            <a:endParaRPr dirty="0"/>
          </a:p>
        </p:txBody>
      </p:sp>
      <p:pic>
        <p:nvPicPr>
          <p:cNvPr id="178" name="Google Shape;178;g332d3329f2d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039" y="470270"/>
            <a:ext cx="30670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Experimental Design</a:t>
            </a:r>
            <a:endParaRPr dirty="0"/>
          </a:p>
        </p:txBody>
      </p:sp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6255488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17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Explanatory Variable:</a:t>
            </a:r>
            <a:endParaRPr dirty="0"/>
          </a:p>
          <a:p>
            <a:pPr marL="227012" lvl="0" indent="-227012" algn="l" rtl="0"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Response Variable:</a:t>
            </a:r>
            <a:endParaRPr dirty="0"/>
          </a:p>
          <a:p>
            <a:pPr marL="227012" lvl="0" indent="-227012" algn="l" rtl="0"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Fixed Variable:</a:t>
            </a:r>
            <a:endParaRPr dirty="0"/>
          </a:p>
          <a:p>
            <a:pPr marL="227012" lvl="0" indent="-227012" algn="l" rtl="0"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State the Problem:</a:t>
            </a:r>
            <a:endParaRPr dirty="0"/>
          </a:p>
          <a:p>
            <a:pPr marL="227013" lvl="0" indent="-227013" algn="l" rtl="0">
              <a:spcBef>
                <a:spcPts val="17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Most Consistent Astronaut: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79990" y="6865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Regression Models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10894" y="1042654"/>
            <a:ext cx="8790300" cy="374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400" b="1" dirty="0"/>
              <a:t>Coefficient of determination</a:t>
            </a:r>
            <a:r>
              <a:rPr lang="en-US" sz="2400" dirty="0"/>
              <a:t> -</a:t>
            </a:r>
            <a:endParaRPr sz="2400" dirty="0"/>
          </a:p>
          <a:p>
            <a:pPr marL="684212" lvl="1" indent="-227012">
              <a:spcBef>
                <a:spcPts val="0"/>
              </a:spcBef>
              <a:buClr>
                <a:schemeClr val="accent4"/>
              </a:buClr>
              <a:buSzPts val="2600"/>
            </a:pPr>
            <a:endParaRPr lang="en-US" sz="1800" dirty="0"/>
          </a:p>
          <a:p>
            <a:pPr marL="684212" lvl="1" indent="-227012">
              <a:spcBef>
                <a:spcPts val="0"/>
              </a:spcBef>
              <a:buClr>
                <a:schemeClr val="accent4"/>
              </a:buClr>
              <a:buSzPts val="2600"/>
            </a:pPr>
            <a:r>
              <a:rPr lang="en-US" dirty="0"/>
              <a:t>Measures how well the regression model explains the variation in the data. </a:t>
            </a:r>
            <a:endParaRPr dirty="0"/>
          </a:p>
          <a:p>
            <a:pPr marL="684212" lvl="1" indent="-227012">
              <a:spcBef>
                <a:spcPts val="0"/>
              </a:spcBef>
              <a:buClr>
                <a:schemeClr val="accent4"/>
              </a:buClr>
              <a:buSzPts val="2600"/>
            </a:pPr>
            <a:r>
              <a:rPr lang="en-US" dirty="0"/>
              <a:t>The closer      is to 1, the better the model fits the data.</a:t>
            </a:r>
            <a:endParaRPr dirty="0"/>
          </a:p>
          <a:p>
            <a:pPr marL="684212" lvl="1" indent="-227012">
              <a:spcBef>
                <a:spcPts val="0"/>
              </a:spcBef>
              <a:buClr>
                <a:schemeClr val="accent4"/>
              </a:buClr>
              <a:buSzPts val="2600"/>
            </a:pPr>
            <a:r>
              <a:rPr lang="en-US" dirty="0"/>
              <a:t>Think of      as the percentage of the variation in the response variable that can be explained by the explanatory variable.</a:t>
            </a:r>
            <a:endParaRPr dirty="0"/>
          </a:p>
          <a:p>
            <a:pPr marL="684213" lvl="1" indent="-227013">
              <a:spcBef>
                <a:spcPts val="0"/>
              </a:spcBef>
              <a:buClr>
                <a:schemeClr val="accent4"/>
              </a:buClr>
              <a:buSzPts val="2600"/>
            </a:pPr>
            <a:r>
              <a:rPr lang="en-US" dirty="0"/>
              <a:t>While a higher      suggests a good fit, always check for outliers, residual plots, and context to ensure the model is appropriate. </a:t>
            </a:r>
            <a:endParaRPr dirty="0"/>
          </a:p>
        </p:txBody>
      </p:sp>
      <p:pic>
        <p:nvPicPr>
          <p:cNvPr id="191" name="Google Shape;1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069" y="1106449"/>
            <a:ext cx="400267" cy="32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280" y="2040160"/>
            <a:ext cx="191137" cy="25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36" y="2386577"/>
            <a:ext cx="262909" cy="21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042" y="2972116"/>
            <a:ext cx="229125" cy="24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457200" y="2292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Find the Optimal Launch and </a:t>
            </a:r>
            <a:r>
              <a:rPr lang="en-US" sz="3550" dirty="0"/>
              <a:t>P</a:t>
            </a:r>
            <a:r>
              <a:rPr lang="en-US" sz="355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ull-back</a:t>
            </a:r>
            <a:r>
              <a:rPr lang="en-US" dirty="0"/>
              <a:t> Angle</a:t>
            </a:r>
            <a:endParaRPr dirty="0"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1"/>
          </p:nvPr>
        </p:nvSpPr>
        <p:spPr>
          <a:xfrm>
            <a:off x="373976" y="1203020"/>
            <a:ext cx="8229600" cy="328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Based on data collected so far, predict a launch angle or p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ull-back angle</a:t>
            </a:r>
            <a:r>
              <a:rPr lang="en-US" dirty="0"/>
              <a:t> that could consistently land your astronaut on the base.</a:t>
            </a:r>
            <a:endParaRPr dirty="0"/>
          </a:p>
          <a:p>
            <a:pPr marL="227012" lvl="0" indent="-227012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Adjust the p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ull-back angle</a:t>
            </a:r>
            <a:r>
              <a:rPr lang="en-US" dirty="0"/>
              <a:t> while keeping the launch angle consistent.</a:t>
            </a:r>
            <a:endParaRPr dirty="0"/>
          </a:p>
          <a:p>
            <a:pPr marL="227013" lvl="0" indent="-227013" algn="l" rtl="0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-US" dirty="0"/>
              <a:t>Goal: Determine 1-2 launch angle and p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ull-back angle</a:t>
            </a:r>
            <a:r>
              <a:rPr lang="en-US" dirty="0"/>
              <a:t> pairs that produce the most accurate and consistent landings.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Data Analysis</a:t>
            </a:r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359800" y="1309346"/>
            <a:ext cx="8229600" cy="31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Recorder: </a:t>
            </a:r>
            <a:r>
              <a:rPr lang="en-US" dirty="0"/>
              <a:t>Input data into data analysis software.</a:t>
            </a:r>
            <a:endParaRPr dirty="0"/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Groups:</a:t>
            </a:r>
            <a:endParaRPr lang="en-US" dirty="0"/>
          </a:p>
          <a:p>
            <a:pPr lvl="1" indent="-457200">
              <a:spcBef>
                <a:spcPts val="10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Identify the strongest line of regression for the data.</a:t>
            </a:r>
          </a:p>
          <a:p>
            <a:pPr lvl="1" indent="-457200">
              <a:spcBef>
                <a:spcPts val="1000"/>
              </a:spcBef>
              <a:buClrTx/>
              <a:buSzPct val="100000"/>
              <a:buFont typeface="+mj-lt"/>
              <a:buAutoNum type="arabicPeriod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Observe correlations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between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launch angle,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pull-back angle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, and distance traveled.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20781a11d_0_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Complete part A on the Extend portion of your Mission Log handout.</a:t>
            </a:r>
            <a:endParaRPr dirty="0"/>
          </a:p>
        </p:txBody>
      </p:sp>
      <p:sp>
        <p:nvSpPr>
          <p:cNvPr id="212" name="Google Shape;212;g3420781a11d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Aggregate Your Findings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Gummy Bears in Space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Bivariate Data Analysis and Regression Models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Using Your Models</a:t>
            </a:r>
            <a:endParaRPr dirty="0"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359800" y="1872950"/>
            <a:ext cx="82296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n-US" sz="2400" dirty="0"/>
              <a:t>Determine which regression model students think would be best to use if their target were 1.75 meters away from their launch point.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/>
              <a:t>You will have 5 minutes to select the regression model and use it to determine the settings for your catapult, such as the pull-back and launch angle.</a:t>
            </a:r>
            <a:endParaRPr sz="2400" dirty="0"/>
          </a:p>
        </p:txBody>
      </p:sp>
      <p:pic>
        <p:nvPicPr>
          <p:cNvPr id="219" name="Google Shape;219;p18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119" y="301600"/>
            <a:ext cx="2793525" cy="15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20781a11d_0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Using Your Models</a:t>
            </a:r>
            <a:endParaRPr dirty="0"/>
          </a:p>
        </p:txBody>
      </p:sp>
      <p:sp>
        <p:nvSpPr>
          <p:cNvPr id="225" name="Google Shape;225;g3420781a11d_0_7"/>
          <p:cNvSpPr txBox="1">
            <a:spLocks noGrp="1"/>
          </p:cNvSpPr>
          <p:nvPr>
            <p:ph type="body" idx="1"/>
          </p:nvPr>
        </p:nvSpPr>
        <p:spPr>
          <a:xfrm>
            <a:off x="395659" y="1396852"/>
            <a:ext cx="7732341" cy="3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Move your paper plate 1.75 meters from your launch point.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Make adjustments to your launch angle and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pull-back angle</a:t>
            </a:r>
            <a:r>
              <a:rPr lang="en-US" sz="2400" dirty="0"/>
              <a:t> between launches, as necessary.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Fill </a:t>
            </a:r>
            <a:r>
              <a:rPr lang="en-US" sz="2400"/>
              <a:t>out Parts </a:t>
            </a:r>
            <a:r>
              <a:rPr lang="en-US" sz="2400" dirty="0"/>
              <a:t>B and C after your first successful launch.</a:t>
            </a:r>
            <a:endParaRPr sz="2400"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Track the number of successful launches in the next 10 attempts in Part D.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we use linear and non-linear regression models for bivariate data to predict the distance of launched objects?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88517" y="479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88517" y="1657956"/>
            <a:ext cx="7772400" cy="234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2" indent="-457200">
              <a:spcBef>
                <a:spcPts val="0"/>
              </a:spcBef>
            </a:pPr>
            <a:r>
              <a:rPr lang="en-US" dirty="0"/>
              <a:t>Collect and record bivariate data accurately while manipulating multiple factors.</a:t>
            </a:r>
            <a:endParaRPr dirty="0"/>
          </a:p>
          <a:p>
            <a:pPr marL="512762" indent="-457200">
              <a:spcBef>
                <a:spcPts val="0"/>
              </a:spcBef>
            </a:pPr>
            <a:r>
              <a:rPr lang="en-US" dirty="0"/>
              <a:t>Create and compare regression models.</a:t>
            </a:r>
            <a:endParaRPr dirty="0"/>
          </a:p>
          <a:p>
            <a:pPr marL="512762" indent="-457200">
              <a:spcBef>
                <a:spcPts val="0"/>
              </a:spcBef>
            </a:pPr>
            <a:r>
              <a:rPr lang="en-US" dirty="0"/>
              <a:t>Evaluate and test the effectiveness of regression models.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76200" y="756024"/>
            <a:ext cx="3758100" cy="4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01295" algn="l" rtl="0">
              <a:spcBef>
                <a:spcPts val="481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Clamp the arm (black part) to the tabletop.</a:t>
            </a:r>
            <a:endParaRPr sz="2000" dirty="0"/>
          </a:p>
          <a:p>
            <a:pPr marL="227012" lvl="0" indent="-201295" algn="l" rtl="0">
              <a:spcBef>
                <a:spcPts val="481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The disk and arm should be hanging off the table and have full range of motion to launch.</a:t>
            </a:r>
            <a:endParaRPr sz="2000" dirty="0"/>
          </a:p>
          <a:p>
            <a:pPr marL="1645836" lvl="7" indent="-66667" algn="l" rtl="0">
              <a:spcBef>
                <a:spcPts val="222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685800" y="-149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Catapult</a:t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125" y="2603750"/>
            <a:ext cx="2088250" cy="23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4196538" y="3168175"/>
            <a:ext cx="37581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188912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The launch angle is set by inserting a metal pin through holes on the aluminum disk that align with the black metal base of the catapult.</a:t>
            </a:r>
            <a:endParaRPr dirty="0"/>
          </a:p>
        </p:txBody>
      </p:sp>
      <p:pic>
        <p:nvPicPr>
          <p:cNvPr id="116" name="Google Shape;11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438" y="859847"/>
            <a:ext cx="3022329" cy="215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278fa5c69_0_4"/>
          <p:cNvSpPr txBox="1">
            <a:spLocks noGrp="1"/>
          </p:cNvSpPr>
          <p:nvPr>
            <p:ph type="body" idx="1"/>
          </p:nvPr>
        </p:nvSpPr>
        <p:spPr>
          <a:xfrm>
            <a:off x="444414" y="806076"/>
            <a:ext cx="37581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188912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The rubber bands go through a hole in the circular aluminum disk and hook onto pins on the launch arm.</a:t>
            </a:r>
            <a:endParaRPr sz="2000" dirty="0"/>
          </a:p>
          <a:p>
            <a:pPr marL="1645836" lvl="7" indent="-66668" algn="l" rtl="0">
              <a:spcBef>
                <a:spcPts val="222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2" name="Google Shape;122;g34278fa5c69_0_4"/>
          <p:cNvSpPr txBox="1">
            <a:spLocks noGrp="1"/>
          </p:cNvSpPr>
          <p:nvPr>
            <p:ph type="title"/>
          </p:nvPr>
        </p:nvSpPr>
        <p:spPr>
          <a:xfrm>
            <a:off x="685800" y="-149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Catapult</a:t>
            </a:r>
            <a:endParaRPr/>
          </a:p>
        </p:txBody>
      </p:sp>
      <p:sp>
        <p:nvSpPr>
          <p:cNvPr id="123" name="Google Shape;123;g34278fa5c69_0_4"/>
          <p:cNvSpPr txBox="1">
            <a:spLocks noGrp="1"/>
          </p:cNvSpPr>
          <p:nvPr>
            <p:ph type="body" idx="1"/>
          </p:nvPr>
        </p:nvSpPr>
        <p:spPr>
          <a:xfrm>
            <a:off x="4196538" y="3168175"/>
            <a:ext cx="3758100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188912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Pull back on the arm (the silver part) to add tension to the rubber band to launch.</a:t>
            </a:r>
            <a:endParaRPr sz="2000" dirty="0"/>
          </a:p>
        </p:txBody>
      </p:sp>
      <p:pic>
        <p:nvPicPr>
          <p:cNvPr id="124" name="Google Shape;124;g34278fa5c6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354838"/>
            <a:ext cx="3003615" cy="215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4278fa5c69_0_4" title="Gummy Bear in  Space Gif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500" y="859847"/>
            <a:ext cx="3832762" cy="215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3540c2b18_0_0"/>
          <p:cNvSpPr txBox="1">
            <a:spLocks noGrp="1"/>
          </p:cNvSpPr>
          <p:nvPr>
            <p:ph type="title"/>
          </p:nvPr>
        </p:nvSpPr>
        <p:spPr>
          <a:xfrm>
            <a:off x="330913" y="786811"/>
            <a:ext cx="4184380" cy="138223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 Mission Log handout to </a:t>
            </a:r>
            <a:br>
              <a:rPr lang="en-US" dirty="0"/>
            </a:br>
            <a:r>
              <a:rPr lang="en-US" dirty="0"/>
              <a:t>record each trial.</a:t>
            </a:r>
            <a:endParaRPr dirty="0"/>
          </a:p>
        </p:txBody>
      </p:sp>
      <p:pic>
        <p:nvPicPr>
          <p:cNvPr id="131" name="Google Shape;131;g333540c2b18_0_0" title="Screenshot 2025-03-20 at 9.34.19 AM.png"/>
          <p:cNvPicPr preferRelativeResize="0"/>
          <p:nvPr/>
        </p:nvPicPr>
        <p:blipFill rotWithShape="1">
          <a:blip r:embed="rId3">
            <a:alphaModFix/>
          </a:blip>
          <a:srcRect l="129" r="129"/>
          <a:stretch/>
        </p:blipFill>
        <p:spPr>
          <a:xfrm>
            <a:off x="4515293" y="202019"/>
            <a:ext cx="3324445" cy="442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457200" y="1206981"/>
            <a:ext cx="8229600" cy="113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1000"/>
              </a:spcAft>
              <a:buClr>
                <a:schemeClr val="accent4"/>
              </a:buClr>
              <a:buSzPts val="2600"/>
              <a:buNone/>
            </a:pPr>
            <a:r>
              <a:rPr lang="en-US" sz="2400" dirty="0"/>
              <a:t>Place a piece of masking tape on the floor directly below the launch point of the catapult.</a:t>
            </a:r>
            <a:endParaRPr sz="2400" dirty="0"/>
          </a:p>
        </p:txBody>
      </p: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Experimental Design</a:t>
            </a:r>
            <a:endParaRPr/>
          </a:p>
        </p:txBody>
      </p:sp>
      <p:pic>
        <p:nvPicPr>
          <p:cNvPr id="138" name="Google Shape;1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927" y="2385602"/>
            <a:ext cx="2527350" cy="26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163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Set launch angle to 45 degrees.</a:t>
            </a:r>
            <a:endParaRPr sz="20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227013" lvl="0" indent="-227013" algn="l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Set the </a:t>
            </a:r>
            <a:r>
              <a:rPr lang="en-US" sz="2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pull-back angle</a:t>
            </a:r>
            <a:r>
              <a:rPr lang="en-US" sz="2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to  60 degrees.</a:t>
            </a:r>
            <a:endParaRPr sz="2000" dirty="0"/>
          </a:p>
        </p:txBody>
      </p:sp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Experimental Design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On-screen Show (16:9)</PresentationFormat>
  <Paragraphs>91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LEARN theme</vt:lpstr>
      <vt:lpstr>LEARN theme</vt:lpstr>
      <vt:lpstr>PowerPoint Presentation</vt:lpstr>
      <vt:lpstr>Gummy Bears in Space</vt:lpstr>
      <vt:lpstr>Essential Question</vt:lpstr>
      <vt:lpstr>Lesson Objectives</vt:lpstr>
      <vt:lpstr>Catapult</vt:lpstr>
      <vt:lpstr>Catapult</vt:lpstr>
      <vt:lpstr>Use the Mission Log handout to  record each trial.</vt:lpstr>
      <vt:lpstr>Experimental Design</vt:lpstr>
      <vt:lpstr>Experimental Design</vt:lpstr>
      <vt:lpstr>Data Collection Roles</vt:lpstr>
      <vt:lpstr>Test Launch</vt:lpstr>
      <vt:lpstr>Statistical Analysis</vt:lpstr>
      <vt:lpstr>Standard Deviation</vt:lpstr>
      <vt:lpstr>Standard Deviation</vt:lpstr>
      <vt:lpstr>Experimental Design</vt:lpstr>
      <vt:lpstr>Regression Models</vt:lpstr>
      <vt:lpstr>Find the Optimal Launch and Pull-back Angle</vt:lpstr>
      <vt:lpstr>Data Analysis</vt:lpstr>
      <vt:lpstr>Aggregate Your Findings</vt:lpstr>
      <vt:lpstr>Using Your Models</vt:lpstr>
      <vt:lpstr>Using Your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Eike, Michell L.</dc:creator>
  <cp:lastModifiedBy>McLeod Porter, Delma</cp:lastModifiedBy>
  <cp:revision>1</cp:revision>
  <dcterms:created xsi:type="dcterms:W3CDTF">2022-10-07T18:54:01Z</dcterms:created>
  <dcterms:modified xsi:type="dcterms:W3CDTF">2025-04-10T16:08:48Z</dcterms:modified>
</cp:coreProperties>
</file>