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6" r:id="rId1"/>
    <p:sldMasterId id="2147483687" r:id="rId2"/>
    <p:sldMasterId id="2147483688" r:id="rId3"/>
  </p:sldMasterIdLst>
  <p:notesMasterIdLst>
    <p:notesMasterId r:id="rId26"/>
  </p:notesMasterIdLst>
  <p:sldIdLst>
    <p:sldId id="256" r:id="rId4"/>
    <p:sldId id="257" r:id="rId5"/>
    <p:sldId id="280" r:id="rId6"/>
    <p:sldId id="259" r:id="rId7"/>
    <p:sldId id="260" r:id="rId8"/>
    <p:sldId id="261" r:id="rId9"/>
    <p:sldId id="262" r:id="rId10"/>
    <p:sldId id="279" r:id="rId11"/>
    <p:sldId id="263" r:id="rId12"/>
    <p:sldId id="277" r:id="rId13"/>
    <p:sldId id="264" r:id="rId14"/>
    <p:sldId id="265" r:id="rId15"/>
    <p:sldId id="266" r:id="rId16"/>
    <p:sldId id="267" r:id="rId17"/>
    <p:sldId id="268" r:id="rId18"/>
    <p:sldId id="278" r:id="rId19"/>
    <p:sldId id="270" r:id="rId20"/>
    <p:sldId id="271" r:id="rId21"/>
    <p:sldId id="273" r:id="rId22"/>
    <p:sldId id="274" r:id="rId23"/>
    <p:sldId id="275" r:id="rId24"/>
    <p:sldId id="276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9F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61"/>
    <p:restoredTop sz="87839"/>
  </p:normalViewPr>
  <p:slideViewPr>
    <p:cSldViewPr snapToGrid="0">
      <p:cViewPr varScale="1">
        <p:scale>
          <a:sx n="90" d="100"/>
          <a:sy n="90" d="100"/>
        </p:scale>
        <p:origin x="842" y="3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f9270d08bb_2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f9270d08bb_2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f9270d08bb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f9270d08bb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0e5b97d77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0e5b97d77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873660a41b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873660a41b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28650" marR="0" lvl="0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dirty="0"/>
              <a:t>Online video: </a:t>
            </a:r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xUKrxHUCmnU</a:t>
            </a:r>
            <a:endParaRPr lang="en-US" dirty="0"/>
          </a:p>
          <a:p>
            <a:pPr marL="1085850" lvl="1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1100" dirty="0"/>
              <a:t>Begin soliloquy at </a:t>
            </a:r>
            <a:r>
              <a:rPr lang="en-US" sz="1100" dirty="0">
                <a:solidFill>
                  <a:srgbClr val="0000EE"/>
                </a:solidFill>
              </a:rPr>
              <a:t>00:25:44- and end at 00:28:30.</a:t>
            </a: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100" dirty="0">
              <a:solidFill>
                <a:srgbClr val="0000EE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[Baris Bayraktar]. (2023, October 24). </a:t>
            </a:r>
            <a:r>
              <a:rPr lang="en-US" i="1" dirty="0"/>
              <a:t>Great Performances - Macbeth (2010)</a:t>
            </a:r>
            <a:r>
              <a:rPr lang="en-US" dirty="0"/>
              <a:t> [Video]. </a:t>
            </a:r>
            <a:r>
              <a:rPr lang="en-US" dirty="0" err="1"/>
              <a:t>Youtube.com</a:t>
            </a:r>
            <a:r>
              <a:rPr lang="en-US" dirty="0"/>
              <a:t>.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xUKrxHUCmnU</a:t>
            </a:r>
            <a:endParaRPr lang="en-US" dirty="0"/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f9270d08bb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f9270d08bb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0e5b97d77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0e5b97d77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>
          <a:extLst>
            <a:ext uri="{FF2B5EF4-FFF2-40B4-BE49-F238E27FC236}">
              <a16:creationId xmlns:a16="http://schemas.microsoft.com/office/drawing/2014/main" id="{FE5DD2B8-FA05-E63B-A911-9679C4877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f9270d08bb_0_2:notes">
            <a:extLst>
              <a:ext uri="{FF2B5EF4-FFF2-40B4-BE49-F238E27FC236}">
                <a16:creationId xmlns:a16="http://schemas.microsoft.com/office/drawing/2014/main" id="{588860BD-D12C-E3C0-5084-6C3C8247233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f9270d08bb_0_2:notes">
            <a:extLst>
              <a:ext uri="{FF2B5EF4-FFF2-40B4-BE49-F238E27FC236}">
                <a16:creationId xmlns:a16="http://schemas.microsoft.com/office/drawing/2014/main" id="{6878DD0C-BFE7-F3F4-B6DE-79E2D77B323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42398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fa2adbe6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fa2adbe66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f9270d08bb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f9270d08bb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K20 Center. (n.d.). K20 ICAP - Leadership Lessons with State Rep. Arturo Alonso Sandoval. https://www.youtube.com/watch?v=WbCPysqejPw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f9270d08b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f9270d08b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fa2adbe661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fa2adbe661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f9270d08b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f9270d08b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f9270d08b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f9270d08b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AADE765E-EABC-AB90-2ED8-40A108CC7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873660a41b_0_11:notes">
            <a:extLst>
              <a:ext uri="{FF2B5EF4-FFF2-40B4-BE49-F238E27FC236}">
                <a16:creationId xmlns:a16="http://schemas.microsoft.com/office/drawing/2014/main" id="{F29345AB-B7CD-5095-26A0-278EE1989A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873660a41b_0_11:notes">
            <a:extLst>
              <a:ext uri="{FF2B5EF4-FFF2-40B4-BE49-F238E27FC236}">
                <a16:creationId xmlns:a16="http://schemas.microsoft.com/office/drawing/2014/main" id="{4B32E32F-E8C8-50A6-5912-1B0652330A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6431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f9270d08bb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f9270d08bb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873660a41b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873660a41b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fa6f74de0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fa6f74de0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f994ba24c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f994ba24c3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fa07e1e0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fa07e1e04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28650" marR="0" lvl="0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lang="en-US" sz="1100" dirty="0"/>
              <a:t>Online: </a:t>
            </a:r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=7skhaOegpLA </a:t>
            </a:r>
            <a:endParaRPr lang="en-US" sz="1100" u="sng" dirty="0">
              <a:solidFill>
                <a:srgbClr val="467886"/>
              </a:solidFill>
            </a:endParaRPr>
          </a:p>
          <a:p>
            <a:pPr marL="1085850" marR="0" lvl="1" indent="-1714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lang="en-US" sz="1100" dirty="0"/>
              <a:t>Start </a:t>
            </a:r>
            <a:r>
              <a:rPr lang="en-US" sz="1100" dirty="0">
                <a:solidFill>
                  <a:srgbClr val="0000EE"/>
                </a:solidFill>
              </a:rPr>
              <a:t>Lady Macbeth (Judi Dench) video</a:t>
            </a:r>
            <a:r>
              <a:rPr lang="en-US" sz="1100" dirty="0"/>
              <a:t> at </a:t>
            </a:r>
            <a:r>
              <a:rPr lang="en-US" sz="1100" dirty="0">
                <a:solidFill>
                  <a:srgbClr val="0000EE"/>
                </a:solidFill>
              </a:rPr>
              <a:t>00:19:49 and end at 00:21:45. </a:t>
            </a:r>
          </a:p>
          <a:p>
            <a:pPr marL="4572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br>
              <a:rPr lang="en-US" sz="1100" u="sng" dirty="0">
                <a:solidFill>
                  <a:srgbClr val="467886"/>
                </a:solidFill>
              </a:rPr>
            </a:br>
            <a:r>
              <a:rPr lang="en-US" dirty="0"/>
              <a:t>[John Baxter]. (2019, October 17). </a:t>
            </a:r>
            <a:r>
              <a:rPr lang="en-US" i="1" dirty="0"/>
              <a:t>Macbeth by William Shakespeare</a:t>
            </a:r>
            <a:r>
              <a:rPr lang="en-US" dirty="0"/>
              <a:t> [Video]. </a:t>
            </a:r>
            <a:r>
              <a:rPr lang="en-US" dirty="0" err="1"/>
              <a:t>Youtube.com</a:t>
            </a:r>
            <a:r>
              <a:rPr lang="en-US" dirty="0"/>
              <a:t>.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=7skhaOegpLA </a:t>
            </a:r>
            <a:endParaRPr lang="en-US" sz="1100" u="sng" dirty="0">
              <a:solidFill>
                <a:srgbClr val="467886"/>
              </a:solidFill>
            </a:endParaRPr>
          </a:p>
          <a:p>
            <a:pPr marL="4572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fa07e1e0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fa07e1e04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298450"/>
            <a:r>
              <a:rPr lang="en-US" dirty="0"/>
              <a:t>Online video: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xUKrxHUCmnU</a:t>
            </a:r>
            <a:r>
              <a:rPr lang="en-US" dirty="0"/>
              <a:t>  </a:t>
            </a:r>
          </a:p>
          <a:p>
            <a:pPr marL="914400" lvl="1" indent="-298450"/>
            <a:r>
              <a:rPr lang="en-US" dirty="0"/>
              <a:t>Begin video at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00:18:01 and end at </a:t>
            </a:r>
            <a:r>
              <a:rPr lang="en-US" sz="11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00:19:55.</a:t>
            </a:r>
            <a:endParaRPr lang="en-US" dirty="0"/>
          </a:p>
          <a:p>
            <a:pPr marL="457200" indent="-298450"/>
            <a:r>
              <a:rPr lang="en-US" dirty="0"/>
              <a:t>This version of Lady Macbeth’s soliloquy skips lines 19b “What thou wouldst…” to 24b “Hie thee hither”.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[Baris Bayraktar]. (2023, October 24). </a:t>
            </a:r>
            <a:r>
              <a:rPr lang="en-US" i="1" dirty="0"/>
              <a:t>Great Performances - Macbeth (2010)</a:t>
            </a:r>
            <a:r>
              <a:rPr lang="en-US" dirty="0"/>
              <a:t> [Video]. </a:t>
            </a:r>
            <a:r>
              <a:rPr lang="en-US" dirty="0" err="1"/>
              <a:t>Youtube.com</a:t>
            </a:r>
            <a:r>
              <a:rPr lang="en-US" dirty="0"/>
              <a:t>.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xUKrxHUCmnU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4532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9" lv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83" scaled="0"/>
        </a:gra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3" name="Google Shape;53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457200" y="302954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457200" y="1317938"/>
            <a:ext cx="4038600" cy="3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>
            <a:spLocks noGrp="1"/>
          </p:cNvSpPr>
          <p:nvPr>
            <p:ph type="body" idx="2"/>
          </p:nvPr>
        </p:nvSpPr>
        <p:spPr>
          <a:xfrm>
            <a:off x="4648200" y="1317938"/>
            <a:ext cx="4038600" cy="3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900" cy="4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3"/>
          </p:nvPr>
        </p:nvSpPr>
        <p:spPr>
          <a:xfrm>
            <a:off x="457200" y="1974760"/>
            <a:ext cx="4040100" cy="27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>
            <a:spLocks noGrp="1"/>
          </p:cNvSpPr>
          <p:nvPr>
            <p:ph type="body" idx="4"/>
          </p:nvPr>
        </p:nvSpPr>
        <p:spPr>
          <a:xfrm>
            <a:off x="4649788" y="1974760"/>
            <a:ext cx="4040100" cy="27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Graphic">
  <p:cSld name="Content with Graphic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3581400" y="1330012"/>
            <a:ext cx="5111700" cy="3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100"/>
              <a:buNone/>
              <a:defRPr sz="2100"/>
            </a:lvl1pPr>
            <a:lvl2pPr marL="914400" lvl="1" indent="-333883" algn="l" rtl="0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SzPts val="1658"/>
              <a:buChar char="⚫"/>
              <a:defRPr sz="1950"/>
            </a:lvl2pPr>
            <a:lvl3pPr marL="1371600" lvl="2" indent="-30861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marL="182880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 sz="1500"/>
            </a:lvl4pPr>
            <a:lvl5pPr marL="2286000" lvl="4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2"/>
          </p:nvPr>
        </p:nvSpPr>
        <p:spPr>
          <a:xfrm>
            <a:off x="450850" y="1330012"/>
            <a:ext cx="3124200" cy="3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2pPr>
            <a:lvl3pPr marL="1371600" lvl="2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3pPr>
            <a:lvl4pPr marL="1828800" lvl="3" indent="-311150" algn="l" rtl="0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SzPts val="1300"/>
              <a:buFont typeface="Arial"/>
              <a:buChar char="•"/>
              <a:defRPr sz="1300"/>
            </a:lvl4pPr>
            <a:lvl5pPr marL="2286000" lvl="4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">
  <p:cSld name="Video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6"/>
          <p:cNvSpPr>
            <a:spLocks noGrp="1"/>
          </p:cNvSpPr>
          <p:nvPr>
            <p:ph type="media" idx="2"/>
          </p:nvPr>
        </p:nvSpPr>
        <p:spPr>
          <a:xfrm>
            <a:off x="457200" y="1343696"/>
            <a:ext cx="6125700" cy="3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 BG">
  <p:cSld name="Blank White BG">
    <p:bg>
      <p:bgPr>
        <a:solidFill>
          <a:schemeClr val="l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Logo">
  <p:cSld name="Blank No Logo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3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00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9" lv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92" name="Google Shape;92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8" name="Google Shape;98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 type="obj">
  <p:cSld name="OBJEC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6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75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6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525" tIns="48750" rIns="97525" bIns="48750" anchor="t" anchorCtr="0">
            <a:normAutofit/>
          </a:bodyPr>
          <a:lstStyle>
            <a:lvl1pPr marL="457200" lvl="0" indent="-31115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730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700"/>
              <a:buChar char="➤"/>
              <a:defRPr/>
            </a:lvl2pPr>
            <a:lvl3pPr marL="1371600" lvl="2" indent="-2857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Char char="-"/>
              <a:defRPr/>
            </a:lvl3pPr>
            <a:lvl4pPr marL="1828800" lvl="3" indent="-2857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Char char="-"/>
              <a:defRPr/>
            </a:lvl4pPr>
            <a:lvl5pPr marL="2286000" lvl="4" indent="-2857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00"/>
              <a:buChar char="-"/>
              <a:defRPr/>
            </a:lvl5pPr>
            <a:lvl6pPr marL="2743200" lvl="5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●"/>
              <a:defRPr/>
            </a:lvl6pPr>
            <a:lvl7pPr marL="3200400" lvl="6" indent="-2984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02" name="Google Shape;102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7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7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00" cy="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27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900" cy="4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3"/>
          </p:nvPr>
        </p:nvSpPr>
        <p:spPr>
          <a:xfrm>
            <a:off x="457200" y="1974760"/>
            <a:ext cx="4040100" cy="27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8" name="Google Shape;108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7"/>
          <p:cNvSpPr txBox="1">
            <a:spLocks noGrp="1"/>
          </p:cNvSpPr>
          <p:nvPr>
            <p:ph type="body" idx="4"/>
          </p:nvPr>
        </p:nvSpPr>
        <p:spPr>
          <a:xfrm>
            <a:off x="4649788" y="1974760"/>
            <a:ext cx="4040100" cy="27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8"/>
          <p:cNvSpPr txBox="1">
            <a:spLocks noGrp="1"/>
          </p:cNvSpPr>
          <p:nvPr>
            <p:ph type="title"/>
          </p:nvPr>
        </p:nvSpPr>
        <p:spPr>
          <a:xfrm>
            <a:off x="457200" y="302954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8"/>
          <p:cNvSpPr txBox="1">
            <a:spLocks noGrp="1"/>
          </p:cNvSpPr>
          <p:nvPr>
            <p:ph type="body" idx="1"/>
          </p:nvPr>
        </p:nvSpPr>
        <p:spPr>
          <a:xfrm>
            <a:off x="457200" y="1317938"/>
            <a:ext cx="4038600" cy="3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3" name="Google Shape;113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8"/>
          <p:cNvSpPr txBox="1">
            <a:spLocks noGrp="1"/>
          </p:cNvSpPr>
          <p:nvPr>
            <p:ph type="body" idx="2"/>
          </p:nvPr>
        </p:nvSpPr>
        <p:spPr>
          <a:xfrm>
            <a:off x="4648200" y="1317938"/>
            <a:ext cx="4038600" cy="3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RN Logo" type="blank">
  <p:cSld name="BLANK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6452" y="1028700"/>
            <a:ext cx="1911096" cy="3122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0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3655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SzPts val="1700"/>
              <a:buFont typeface="Arial"/>
              <a:buChar char="•"/>
              <a:defRPr sz="17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9" name="Google Shape;119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30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1">
  <p:cSld name="Strategy v1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1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31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5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125" name="Google Shape;125;p31"/>
          <p:cNvSpPr>
            <a:spLocks noGrp="1"/>
          </p:cNvSpPr>
          <p:nvPr>
            <p:ph type="pic" idx="2"/>
          </p:nvPr>
        </p:nvSpPr>
        <p:spPr>
          <a:xfrm>
            <a:off x="5911850" y="1663336"/>
            <a:ext cx="1828800" cy="1827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2">
  <p:cSld name="Strategy v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3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2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39945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130" name="Google Shape;130;p32"/>
          <p:cNvSpPr>
            <a:spLocks noGrp="1"/>
          </p:cNvSpPr>
          <p:nvPr>
            <p:ph type="pic" idx="2"/>
          </p:nvPr>
        </p:nvSpPr>
        <p:spPr>
          <a:xfrm>
            <a:off x="4692302" y="1305059"/>
            <a:ext cx="3994200" cy="1420800"/>
          </a:xfrm>
          <a:prstGeom prst="rect">
            <a:avLst/>
          </a:prstGeom>
          <a:noFill/>
          <a:ln w="9525" cap="flat" cmpd="sng">
            <a:solidFill>
              <a:srgbClr val="BCD4E9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RN Logo" type="blank">
  <p:cSld name="BLANK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6452" y="1028700"/>
            <a:ext cx="1911096" cy="3122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ll Quote">
  <p:cSld name="Pull Quote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3"/>
          <p:cNvSpPr/>
          <p:nvPr/>
        </p:nvSpPr>
        <p:spPr>
          <a:xfrm>
            <a:off x="1721476" y="1313644"/>
            <a:ext cx="5700900" cy="32067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1C3C5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3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3"/>
          <p:cNvSpPr txBox="1">
            <a:spLocks noGrp="1"/>
          </p:cNvSpPr>
          <p:nvPr>
            <p:ph type="body" idx="1"/>
          </p:nvPr>
        </p:nvSpPr>
        <p:spPr>
          <a:xfrm>
            <a:off x="2574750" y="1534732"/>
            <a:ext cx="3994500" cy="23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b="1">
                <a:solidFill>
                  <a:schemeClr val="lt1"/>
                </a:solidFill>
              </a:defRPr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136" name="Google Shape;136;p33"/>
          <p:cNvSpPr txBox="1">
            <a:spLocks noGrp="1"/>
          </p:cNvSpPr>
          <p:nvPr>
            <p:ph type="body" idx="2"/>
          </p:nvPr>
        </p:nvSpPr>
        <p:spPr>
          <a:xfrm>
            <a:off x="3017949" y="3943350"/>
            <a:ext cx="31080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 i="1">
                <a:solidFill>
                  <a:schemeClr val="lt1"/>
                </a:solidFill>
              </a:defRPr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pic>
        <p:nvPicPr>
          <p:cNvPr id="137" name="Google Shape;137;p33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288" y="1352281"/>
            <a:ext cx="639651" cy="536620"/>
          </a:xfrm>
          <a:prstGeom prst="rect">
            <a:avLst/>
          </a:prstGeom>
          <a:solidFill>
            <a:srgbClr val="1C3C58"/>
          </a:solidFill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dered List">
  <p:cSld name="Ordered Lis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4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Calibri"/>
              <a:buAutoNum type="arabicPeriod"/>
              <a:defRPr sz="26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Calibri"/>
              <a:buAutoNum type="alphaLcParenR"/>
              <a:defRPr sz="2000"/>
            </a:lvl2pPr>
            <a:lvl3pPr marL="1371600" lvl="2" indent="-33655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Calibri"/>
              <a:buAutoNum type="romanLcPeriod"/>
              <a:defRPr sz="1700"/>
            </a:lvl3pPr>
            <a:lvl4pPr marL="182880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Calibri"/>
              <a:buAutoNum type="arabicPeriod"/>
              <a:defRPr/>
            </a:lvl4pPr>
            <a:lvl5pPr marL="2286000" lvl="4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AutoNum type="arabicPeriod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0" name="Google Shape;140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Graphic">
  <p:cSld name="Content with Graphic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5"/>
          <p:cNvSpPr txBox="1">
            <a:spLocks noGrp="1"/>
          </p:cNvSpPr>
          <p:nvPr>
            <p:ph type="body" idx="1"/>
          </p:nvPr>
        </p:nvSpPr>
        <p:spPr>
          <a:xfrm>
            <a:off x="3581400" y="1330012"/>
            <a:ext cx="5111700" cy="3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100"/>
              <a:buNone/>
              <a:defRPr sz="2100"/>
            </a:lvl1pPr>
            <a:lvl2pPr marL="914400" lvl="1" indent="-333883" algn="l">
              <a:lnSpc>
                <a:spcPct val="100000"/>
              </a:lnSpc>
              <a:spcBef>
                <a:spcPts val="390"/>
              </a:spcBef>
              <a:spcAft>
                <a:spcPts val="0"/>
              </a:spcAft>
              <a:buSzPts val="1658"/>
              <a:buChar char="⚫"/>
              <a:defRPr sz="1950"/>
            </a:lvl2pPr>
            <a:lvl3pPr marL="1371600" lvl="2" indent="-30861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 sz="1500"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35"/>
          <p:cNvSpPr txBox="1">
            <a:spLocks noGrp="1"/>
          </p:cNvSpPr>
          <p:nvPr>
            <p:ph type="body" idx="2"/>
          </p:nvPr>
        </p:nvSpPr>
        <p:spPr>
          <a:xfrm>
            <a:off x="450850" y="1330012"/>
            <a:ext cx="3124200" cy="3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2pPr>
            <a:lvl3pPr marL="1371600" lvl="2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3pPr>
            <a:lvl4pPr marL="1828800" lvl="3" indent="-31115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SzPts val="1300"/>
              <a:buFont typeface="Arial"/>
              <a:buChar char="•"/>
              <a:defRPr sz="1300"/>
            </a:lvl4pPr>
            <a:lvl5pPr marL="2286000" lvl="4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5" name="Google Shape;145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3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">
  <p:cSld name="Video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6"/>
          <p:cNvSpPr>
            <a:spLocks noGrp="1"/>
          </p:cNvSpPr>
          <p:nvPr>
            <p:ph type="media" idx="2"/>
          </p:nvPr>
        </p:nvSpPr>
        <p:spPr>
          <a:xfrm>
            <a:off x="457200" y="1343696"/>
            <a:ext cx="6125700" cy="3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Google Shape;150;p3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37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 BG">
  <p:cSld name="Blank White BG">
    <p:bg>
      <p:bgPr>
        <a:solidFill>
          <a:schemeClr val="l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Logo">
  <p:cSld name="Blank No Logo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1 1">
  <p:cSld name="Strategy v1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41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41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5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164" name="Google Shape;164;p41"/>
          <p:cNvSpPr>
            <a:spLocks noGrp="1"/>
          </p:cNvSpPr>
          <p:nvPr>
            <p:ph type="pic" idx="2"/>
          </p:nvPr>
        </p:nvSpPr>
        <p:spPr>
          <a:xfrm>
            <a:off x="5911850" y="1663336"/>
            <a:ext cx="1828800" cy="1827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/>
            </a:lvl1pPr>
            <a:lvl2pPr marL="91440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SzPts val="1700"/>
              <a:buFont typeface="Arial"/>
              <a:buChar char="•"/>
              <a:defRPr sz="1700"/>
            </a:lvl3pPr>
            <a:lvl4pPr marL="182880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/>
            </a:lvl4pPr>
            <a:lvl5pPr marL="2286000" lvl="4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3" name="Google Shape;23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1">
  <p:cSld name="Strategy v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50205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29" name="Google Shape;29;p7"/>
          <p:cNvSpPr>
            <a:spLocks noGrp="1"/>
          </p:cNvSpPr>
          <p:nvPr>
            <p:ph type="pic" idx="2"/>
          </p:nvPr>
        </p:nvSpPr>
        <p:spPr>
          <a:xfrm>
            <a:off x="5911850" y="1663336"/>
            <a:ext cx="1828800" cy="1827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2">
  <p:cSld name="Strategy v2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3994500" cy="36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34" name="Google Shape;34;p8"/>
          <p:cNvSpPr>
            <a:spLocks noGrp="1"/>
          </p:cNvSpPr>
          <p:nvPr>
            <p:ph type="pic" idx="2"/>
          </p:nvPr>
        </p:nvSpPr>
        <p:spPr>
          <a:xfrm>
            <a:off x="4692302" y="1305059"/>
            <a:ext cx="3994200" cy="1420800"/>
          </a:xfrm>
          <a:prstGeom prst="rect">
            <a:avLst/>
          </a:prstGeom>
          <a:noFill/>
          <a:ln w="9525" cap="flat" cmpd="sng">
            <a:solidFill>
              <a:srgbClr val="BCD4E9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ll Quote">
  <p:cSld name="Pull Quot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1721476" y="1313644"/>
            <a:ext cx="5700900" cy="32067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1C3C5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3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2574750" y="1534732"/>
            <a:ext cx="3994500" cy="23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b="1">
                <a:solidFill>
                  <a:schemeClr val="lt1"/>
                </a:solidFill>
              </a:defRPr>
            </a:lvl1pPr>
            <a:lvl2pPr marL="91440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2"/>
          </p:nvPr>
        </p:nvSpPr>
        <p:spPr>
          <a:xfrm>
            <a:off x="3017949" y="3943350"/>
            <a:ext cx="31080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 i="1">
                <a:solidFill>
                  <a:schemeClr val="lt1"/>
                </a:solidFill>
              </a:defRPr>
            </a:lvl1pPr>
            <a:lvl2pPr marL="91440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28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endParaRPr/>
          </a:p>
        </p:txBody>
      </p:sp>
      <p:pic>
        <p:nvPicPr>
          <p:cNvPr id="41" name="Google Shape;41;p9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288" y="1352281"/>
            <a:ext cx="639651" cy="536620"/>
          </a:xfrm>
          <a:prstGeom prst="rect">
            <a:avLst/>
          </a:prstGeom>
          <a:solidFill>
            <a:srgbClr val="1C3C58"/>
          </a:solidFill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38" scaled="0"/>
        </a:gra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34288" lvl="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45" name="Google Shape;45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dered List">
  <p:cSld name="Ordered Lis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Calibri"/>
              <a:buAutoNum type="arabicPeriod"/>
              <a:defRPr sz="2600"/>
            </a:lvl1pPr>
            <a:lvl2pPr marL="91440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Calibri"/>
              <a:buAutoNum type="alphaLcParenR"/>
              <a:defRPr sz="2000"/>
            </a:lvl2pPr>
            <a:lvl3pPr marL="1371600" lvl="2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Calibri"/>
              <a:buAutoNum type="romanLcPeriod"/>
              <a:defRPr sz="1700"/>
            </a:lvl3pPr>
            <a:lvl4pPr marL="182880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Font typeface="Calibri"/>
              <a:buAutoNum type="arabicPeriod"/>
              <a:defRPr/>
            </a:lvl4pPr>
            <a:lvl5pPr marL="2286000" lvl="4" indent="-31432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AutoNum type="arabicPeriod"/>
              <a:defRPr sz="1350"/>
            </a:lvl5pPr>
            <a:lvl6pPr marL="2743200" lvl="5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8" name="Google Shape;48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chemeClr val="dk1"/>
            </a:gs>
          </a:gsLst>
          <a:lin ang="564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39967" scaled="0"/>
        </a:gra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40000" scaled="0"/>
        </a:gra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40" algn="l" rtl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WbCPysqejPw?feature=oembed" TargetMode="Externa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9"/>
          <p:cNvSpPr txBox="1">
            <a:spLocks noGrp="1"/>
          </p:cNvSpPr>
          <p:nvPr>
            <p:ph type="title"/>
          </p:nvPr>
        </p:nvSpPr>
        <p:spPr>
          <a:xfrm>
            <a:off x="406212" y="127086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Soliloquy: Lady Macbeth</a:t>
            </a:r>
            <a:endParaRPr dirty="0"/>
          </a:p>
        </p:txBody>
      </p:sp>
      <p:pic>
        <p:nvPicPr>
          <p:cNvPr id="5" name="video_soliloquy_Lady-Macbeth_KateFleetwood_small.mp4">
            <a:hlinkClick r:id="" action="ppaction://media"/>
            <a:extLst>
              <a:ext uri="{FF2B5EF4-FFF2-40B4-BE49-F238E27FC236}">
                <a16:creationId xmlns:a16="http://schemas.microsoft.com/office/drawing/2014/main" id="{A8851422-A477-77B5-BE05-A73BD722D8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4975" y="1119664"/>
            <a:ext cx="4892073" cy="366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7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0"/>
          <p:cNvSpPr txBox="1">
            <a:spLocks noGrp="1"/>
          </p:cNvSpPr>
          <p:nvPr>
            <p:ph type="body" idx="1"/>
          </p:nvPr>
        </p:nvSpPr>
        <p:spPr>
          <a:xfrm>
            <a:off x="457200" y="1309351"/>
            <a:ext cx="5894904" cy="35269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sz="2400" dirty="0"/>
              <a:t>Using three different colors, highlight examples in the soliloquy of the following traits:</a:t>
            </a:r>
            <a:endParaRPr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" sz="2400" dirty="0"/>
              <a:t>Moral Courage;</a:t>
            </a:r>
            <a:endParaRPr sz="2400" dirty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400" dirty="0"/>
              <a:t>Loyalty;</a:t>
            </a:r>
            <a:endParaRPr sz="2400" dirty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2400" dirty="0"/>
              <a:t>Decision Making. </a:t>
            </a: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AutoNum type="arabicParenR"/>
            </a:pPr>
            <a:endParaRPr lang="en" sz="2400" dirty="0"/>
          </a:p>
          <a:p>
            <a:pPr marL="6350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" sz="2400" dirty="0"/>
              <a:t>When you highlight, note which trait the highlighted text represents and why. </a:t>
            </a:r>
            <a:endParaRPr sz="2400" dirty="0"/>
          </a:p>
        </p:txBody>
      </p:sp>
      <p:sp>
        <p:nvSpPr>
          <p:cNvPr id="221" name="Google Shape;221;p50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Categorical Highlighting: Lady Macbeth</a:t>
            </a:r>
            <a:endParaRPr dirty="0"/>
          </a:p>
        </p:txBody>
      </p:sp>
      <p:pic>
        <p:nvPicPr>
          <p:cNvPr id="222" name="Google Shape;22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99988">
            <a:off x="6101614" y="1376643"/>
            <a:ext cx="2385563" cy="2433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51"/>
          <p:cNvSpPr txBox="1">
            <a:spLocks noGrp="1"/>
          </p:cNvSpPr>
          <p:nvPr>
            <p:ph type="body" idx="1"/>
          </p:nvPr>
        </p:nvSpPr>
        <p:spPr>
          <a:xfrm>
            <a:off x="358622" y="600582"/>
            <a:ext cx="6399281" cy="367802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31775" lvl="0" indent="-2317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endParaRPr lang="en-US" sz="2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lang="en-US" sz="2400" dirty="0"/>
          </a:p>
          <a:p>
            <a:pPr marL="231775" lvl="0" indent="-2317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Read the soliloquy.</a:t>
            </a:r>
          </a:p>
          <a:p>
            <a:pPr marL="231775" lvl="0" indent="-23177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Look for different leadership traits in the language. Highlight examples. </a:t>
            </a:r>
          </a:p>
          <a:p>
            <a:pPr marL="231775" lvl="0" indent="-23177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/>
              <a:t>When you highlight, note which trait the highlighted text represents and why.</a:t>
            </a:r>
          </a:p>
        </p:txBody>
      </p:sp>
      <p:sp>
        <p:nvSpPr>
          <p:cNvPr id="228" name="Google Shape;228;p51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Why-Lighting: Lady Macbeth</a:t>
            </a:r>
            <a:endParaRPr dirty="0"/>
          </a:p>
        </p:txBody>
      </p:sp>
      <p:pic>
        <p:nvPicPr>
          <p:cNvPr id="229" name="Google Shape;22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2731" y="1164647"/>
            <a:ext cx="2704634" cy="1466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2"/>
          <p:cNvSpPr txBox="1">
            <a:spLocks noGrp="1"/>
          </p:cNvSpPr>
          <p:nvPr>
            <p:ph type="title"/>
          </p:nvPr>
        </p:nvSpPr>
        <p:spPr>
          <a:xfrm>
            <a:off x="491192" y="150881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Soliloquy: Macbeth</a:t>
            </a:r>
            <a:endParaRPr dirty="0"/>
          </a:p>
        </p:txBody>
      </p:sp>
      <p:pic>
        <p:nvPicPr>
          <p:cNvPr id="2" name="video_soliloquy_Macbeth_PatrickStewart_small.mp4">
            <a:hlinkClick r:id="" action="ppaction://media"/>
            <a:extLst>
              <a:ext uri="{FF2B5EF4-FFF2-40B4-BE49-F238E27FC236}">
                <a16:creationId xmlns:a16="http://schemas.microsoft.com/office/drawing/2014/main" id="{00D65B2E-001D-CC47-CCAD-D1300F9079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85721" y="1450185"/>
            <a:ext cx="4251131" cy="31883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53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6490880" cy="3434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-US" dirty="0"/>
              <a:t>Using three different colors, highlight examples in the soliloquy of the following traits: </a:t>
            </a:r>
          </a:p>
          <a:p>
            <a:pPr marL="520700" indent="-457200">
              <a:buFont typeface="Arial" panose="020B0604020202020204" pitchFamily="34" charset="0"/>
              <a:buChar char="•"/>
            </a:pPr>
            <a:r>
              <a:rPr lang="en-US" dirty="0"/>
              <a:t>Moral Courage</a:t>
            </a:r>
          </a:p>
          <a:p>
            <a:pPr marL="5207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Loyalty</a:t>
            </a:r>
          </a:p>
          <a:p>
            <a:pPr marL="5207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Decision Making </a:t>
            </a:r>
          </a:p>
          <a:p>
            <a:pPr marL="6350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US" dirty="0"/>
              <a:t>When you highlight, note which trait the highlighted text represents and why. </a:t>
            </a:r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Google Shape;241;p5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Categorical Highlighting: Macbeth</a:t>
            </a:r>
            <a:endParaRPr dirty="0"/>
          </a:p>
        </p:txBody>
      </p:sp>
      <p:pic>
        <p:nvPicPr>
          <p:cNvPr id="242" name="Google Shape;24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42196">
            <a:off x="6174404" y="1056895"/>
            <a:ext cx="2429460" cy="2401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54"/>
          <p:cNvSpPr txBox="1">
            <a:spLocks noGrp="1"/>
          </p:cNvSpPr>
          <p:nvPr>
            <p:ph type="body" idx="1"/>
          </p:nvPr>
        </p:nvSpPr>
        <p:spPr>
          <a:xfrm>
            <a:off x="348423" y="1164647"/>
            <a:ext cx="8229600" cy="284326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  <a:p>
            <a:pPr marL="231775" lvl="0" indent="-2317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endParaRPr lang="en-US" sz="2800" dirty="0"/>
          </a:p>
          <a:p>
            <a:pPr marL="231775" lvl="0" indent="-2317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800" dirty="0"/>
              <a:t>Read the soliloquy.</a:t>
            </a:r>
            <a:endParaRPr lang="en-US" dirty="0"/>
          </a:p>
          <a:p>
            <a:pPr marL="231775" lvl="0" indent="-23177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 sz="2800" dirty="0"/>
              <a:t>Look for different leadership traits in the language. Highlight examples. </a:t>
            </a:r>
          </a:p>
          <a:p>
            <a:pPr marL="231775" lvl="0" indent="-23177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 sz="2800" dirty="0"/>
              <a:t>When you highlight, notate which traits the highlighted text represents and why.</a:t>
            </a:r>
            <a:endParaRPr lang="en-US" dirty="0"/>
          </a:p>
          <a:p>
            <a:pPr marL="91440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8" name="Google Shape;248;p5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Why-Lighting: Macbeth</a:t>
            </a:r>
            <a:endParaRPr dirty="0"/>
          </a:p>
        </p:txBody>
      </p:sp>
      <p:pic>
        <p:nvPicPr>
          <p:cNvPr id="249" name="Google Shape;24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7569" y="400047"/>
            <a:ext cx="3419231" cy="1975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>
          <a:extLst>
            <a:ext uri="{FF2B5EF4-FFF2-40B4-BE49-F238E27FC236}">
              <a16:creationId xmlns:a16="http://schemas.microsoft.com/office/drawing/2014/main" id="{DC1E5873-C619-7B6A-EE5B-7DB821AC7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5">
            <a:extLst>
              <a:ext uri="{FF2B5EF4-FFF2-40B4-BE49-F238E27FC236}">
                <a16:creationId xmlns:a16="http://schemas.microsoft.com/office/drawing/2014/main" id="{FA5D547A-DA2B-A7EA-5769-4C713ECF238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677276"/>
            <a:ext cx="7426118" cy="1969502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457200" lvl="0" indent="-381317" algn="l" rtl="0">
              <a:spcBef>
                <a:spcPts val="520"/>
              </a:spcBef>
              <a:spcAft>
                <a:spcPts val="0"/>
              </a:spcAft>
              <a:buSzPct val="100000"/>
              <a:buChar char="•"/>
            </a:pPr>
            <a:r>
              <a:rPr lang="en-US" dirty="0"/>
              <a:t>What do the soliloquies reveal about the leadership traits that both Macbeth and Lady Macbeth possess? </a:t>
            </a:r>
            <a:endParaRPr dirty="0"/>
          </a:p>
        </p:txBody>
      </p:sp>
      <p:sp>
        <p:nvSpPr>
          <p:cNvPr id="185" name="Google Shape;185;p45">
            <a:extLst>
              <a:ext uri="{FF2B5EF4-FFF2-40B4-BE49-F238E27FC236}">
                <a16:creationId xmlns:a16="http://schemas.microsoft.com/office/drawing/2014/main" id="{A9469A18-713D-F915-E467-386C25EF2C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Soliloquies: Act 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799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56"/>
          <p:cNvSpPr txBox="1">
            <a:spLocks noGrp="1"/>
          </p:cNvSpPr>
          <p:nvPr>
            <p:ph type="body" idx="1"/>
          </p:nvPr>
        </p:nvSpPr>
        <p:spPr>
          <a:xfrm>
            <a:off x="457200" y="1013617"/>
            <a:ext cx="8229600" cy="3434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-US" sz="2400" dirty="0"/>
              <a:t>Use the “Predict” column of your handout to address these questions: </a:t>
            </a:r>
            <a:endParaRPr sz="2400" dirty="0"/>
          </a:p>
          <a:p>
            <a:pPr lvl="0" indent="-457200" algn="l" rtl="0">
              <a:spcBef>
                <a:spcPts val="52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What insights do you already have regarding the leadership  traits of leaders within your communities?</a:t>
            </a:r>
          </a:p>
          <a:p>
            <a:pPr lvl="0" indent="-457200" algn="l" rtl="0">
              <a:spcBef>
                <a:spcPts val="52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400" dirty="0"/>
              <a:t>What traits do you value in a leader? </a:t>
            </a:r>
            <a:endParaRPr sz="2400" dirty="0"/>
          </a:p>
          <a:p>
            <a:pPr lvl="0" indent="-457200" algn="l" rtl="0">
              <a:spcBef>
                <a:spcPts val="52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400" dirty="0"/>
              <a:t>What traits are essential for Oklahoma leaders? </a:t>
            </a:r>
            <a:endParaRPr sz="2400" dirty="0"/>
          </a:p>
        </p:txBody>
      </p:sp>
      <p:sp>
        <p:nvSpPr>
          <p:cNvPr id="261" name="Google Shape;261;p56"/>
          <p:cNvSpPr txBox="1">
            <a:spLocks noGrp="1"/>
          </p:cNvSpPr>
          <p:nvPr>
            <p:ph type="title"/>
          </p:nvPr>
        </p:nvSpPr>
        <p:spPr>
          <a:xfrm>
            <a:off x="487793" y="188273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Predict - View - Reflect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57"/>
          <p:cNvSpPr txBox="1">
            <a:spLocks noGrp="1"/>
          </p:cNvSpPr>
          <p:nvPr>
            <p:ph type="body" idx="1"/>
          </p:nvPr>
        </p:nvSpPr>
        <p:spPr>
          <a:xfrm>
            <a:off x="457200" y="1164647"/>
            <a:ext cx="8229600" cy="40971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sz="1600" i="1" dirty="0"/>
              <a:t>Arturo Alonso Sandoval is a House Representative of Oklahoma District 89 in Oklahoma City. </a:t>
            </a:r>
            <a:endParaRPr sz="1600" i="1" dirty="0"/>
          </a:p>
        </p:txBody>
      </p:sp>
      <p:sp>
        <p:nvSpPr>
          <p:cNvPr id="267" name="Google Shape;267;p57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ICAP Video: Arturo Alonso Sandoval</a:t>
            </a:r>
            <a:endParaRPr dirty="0"/>
          </a:p>
        </p:txBody>
      </p:sp>
      <p:pic>
        <p:nvPicPr>
          <p:cNvPr id="3" name="Online Media 2" descr="Leadership Lessons with State Rep. Arturo Alonso Sandoval">
            <a:hlinkClick r:id="" action="ppaction://media"/>
            <a:extLst>
              <a:ext uri="{FF2B5EF4-FFF2-40B4-BE49-F238E27FC236}">
                <a16:creationId xmlns:a16="http://schemas.microsoft.com/office/drawing/2014/main" id="{88EE7949-E2CB-8720-F925-23B3926CBEA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98159" y="1593739"/>
            <a:ext cx="5947682" cy="3360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9"/>
          <p:cNvSpPr txBox="1">
            <a:spLocks noGrp="1"/>
          </p:cNvSpPr>
          <p:nvPr>
            <p:ph type="body" idx="1"/>
          </p:nvPr>
        </p:nvSpPr>
        <p:spPr>
          <a:xfrm>
            <a:off x="457200" y="3807922"/>
            <a:ext cx="5116664" cy="102833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dirty="0"/>
              <a:t>Sort your hex cards again. This time </a:t>
            </a:r>
            <a:endParaRPr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dirty="0"/>
              <a:t>just for Macbeth and Lady Macbeth. </a:t>
            </a:r>
            <a:endParaRPr dirty="0"/>
          </a:p>
        </p:txBody>
      </p:sp>
      <p:sp>
        <p:nvSpPr>
          <p:cNvPr id="279" name="Google Shape;279;p59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Honeycomb Harvest</a:t>
            </a:r>
            <a:endParaRPr/>
          </a:p>
        </p:txBody>
      </p:sp>
      <p:pic>
        <p:nvPicPr>
          <p:cNvPr id="280" name="Google Shape;280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9328" y="441334"/>
            <a:ext cx="2692211" cy="3263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person pointing at something&#10;&#10;Description automatically generated">
            <a:extLst>
              <a:ext uri="{FF2B5EF4-FFF2-40B4-BE49-F238E27FC236}">
                <a16:creationId xmlns:a16="http://schemas.microsoft.com/office/drawing/2014/main" id="{7AB9667D-7B9C-50C5-BF8F-981B5671B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349" y="1500483"/>
            <a:ext cx="2038019" cy="2142533"/>
          </a:xfrm>
          <a:prstGeom prst="rect">
            <a:avLst/>
          </a:prstGeom>
        </p:spPr>
      </p:pic>
      <p:pic>
        <p:nvPicPr>
          <p:cNvPr id="3" name="Picture 2" descr="A cartoon of a person holding a crown&#10;&#10;Description automatically generated">
            <a:extLst>
              <a:ext uri="{FF2B5EF4-FFF2-40B4-BE49-F238E27FC236}">
                <a16:creationId xmlns:a16="http://schemas.microsoft.com/office/drawing/2014/main" id="{F259B75F-5C09-F7CF-30D9-809191319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8944" y="1500482"/>
            <a:ext cx="2049380" cy="21425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3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00" cy="1371600"/>
          </a:xfrm>
          <a:prstGeom prst="rect">
            <a:avLst/>
          </a:prstGeom>
        </p:spPr>
        <p:txBody>
          <a:bodyPr spcFirstLastPara="1" wrap="square" lIns="0" tIns="0" rIns="1827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Crown or Curse? </a:t>
            </a:r>
            <a:endParaRPr dirty="0"/>
          </a:p>
        </p:txBody>
      </p:sp>
      <p:sp>
        <p:nvSpPr>
          <p:cNvPr id="174" name="Google Shape;174;p43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00" cy="1314600"/>
          </a:xfrm>
          <a:prstGeom prst="rect">
            <a:avLst/>
          </a:prstGeom>
        </p:spPr>
        <p:txBody>
          <a:bodyPr spcFirstLastPara="1" wrap="square" lIns="0" tIns="45700" rIns="18275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-US" dirty="0"/>
              <a:t>Leadership in Macbeth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60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sz="2400" b="1" dirty="0"/>
              <a:t>Triangle</a:t>
            </a:r>
            <a:r>
              <a:rPr lang="en" sz="2400" dirty="0"/>
              <a:t>: Write three points you </a:t>
            </a:r>
            <a:endParaRPr sz="2400"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sz="2400" dirty="0"/>
              <a:t>have learned about leaders and </a:t>
            </a:r>
            <a:endParaRPr sz="2400"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sz="2400" dirty="0"/>
              <a:t>leadership traits. </a:t>
            </a:r>
            <a:endParaRPr sz="2400"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sz="2400" b="1" dirty="0"/>
              <a:t>Square</a:t>
            </a:r>
            <a:r>
              <a:rPr lang="en" sz="2400" dirty="0"/>
              <a:t>: List four ideas that squared</a:t>
            </a:r>
            <a:endParaRPr sz="2400"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sz="2400" dirty="0"/>
              <a:t>with your thinking. </a:t>
            </a:r>
            <a:endParaRPr sz="2400"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sz="2400" b="1" dirty="0"/>
              <a:t>Circle</a:t>
            </a:r>
            <a:r>
              <a:rPr lang="en" sz="2400" dirty="0"/>
              <a:t>: Write one question still</a:t>
            </a:r>
            <a:endParaRPr sz="2400"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sz="2400" dirty="0"/>
              <a:t>circling in your head.</a:t>
            </a:r>
            <a:endParaRPr sz="2400" dirty="0"/>
          </a:p>
        </p:txBody>
      </p:sp>
      <p:sp>
        <p:nvSpPr>
          <p:cNvPr id="286" name="Google Shape;286;p60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Triangle - Square - Circle</a:t>
            </a:r>
            <a:endParaRPr/>
          </a:p>
        </p:txBody>
      </p:sp>
      <p:pic>
        <p:nvPicPr>
          <p:cNvPr id="287" name="Google Shape;28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924908">
            <a:off x="5680195" y="649349"/>
            <a:ext cx="2860541" cy="3097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61"/>
          <p:cNvSpPr txBox="1">
            <a:spLocks noGrp="1"/>
          </p:cNvSpPr>
          <p:nvPr>
            <p:ph type="body" idx="1"/>
          </p:nvPr>
        </p:nvSpPr>
        <p:spPr>
          <a:xfrm>
            <a:off x="396013" y="1344938"/>
            <a:ext cx="8229600" cy="309937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indent="-457200" algn="l" rtl="0">
              <a:spcBef>
                <a:spcPts val="52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Choose either Macbeth or Lady Macbeth. </a:t>
            </a:r>
          </a:p>
          <a:p>
            <a:pPr lvl="0" indent="-457200" algn="l" rtl="0">
              <a:spcBef>
                <a:spcPts val="52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Select a famous historical leader who shares similarities or who contrasts with your chosen character. </a:t>
            </a:r>
          </a:p>
          <a:p>
            <a:pPr lvl="1" indent="-457200">
              <a:spcBef>
                <a:spcPts val="520"/>
              </a:spcBef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/>
              <a:t>For example, you might compare Macbeth to Julius Caesar </a:t>
            </a:r>
          </a:p>
          <a:p>
            <a:pPr marL="457200" lvl="1" indent="0">
              <a:spcBef>
                <a:spcPts val="520"/>
              </a:spcBef>
              <a:buNone/>
            </a:pPr>
            <a:r>
              <a:rPr lang="en-US" dirty="0"/>
              <a:t>	or Lady Macbeth to Elizabeth I. </a:t>
            </a:r>
          </a:p>
          <a:p>
            <a:pPr lvl="0" indent="-457200" algn="l" rtl="0">
              <a:spcBef>
                <a:spcPts val="52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293" name="Google Shape;293;p61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Macbeth or Lady Macbeth? 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2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6435969" cy="3434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4"/>
                </a:solidFill>
              </a:rPr>
              <a:t>C </a:t>
            </a:r>
            <a:r>
              <a:rPr lang="en-US" b="1" dirty="0">
                <a:solidFill>
                  <a:schemeClr val="accent4"/>
                </a:solidFill>
                <a:sym typeface="Wingdings" pitchFamily="2" charset="2"/>
              </a:rPr>
              <a:t> Claim </a:t>
            </a:r>
          </a:p>
          <a:p>
            <a:pPr lvl="0" indent="-457200" algn="l" rtl="0">
              <a:spcBef>
                <a:spcPts val="52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Think about an exceptional statement or thesis that you can use to contrast a historical figure with Macbeth or Lady Macbeth. 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4"/>
                </a:solidFill>
                <a:sym typeface="Wingdings" pitchFamily="2" charset="2"/>
              </a:rPr>
              <a:t>E  Evidence </a:t>
            </a:r>
            <a:r>
              <a:rPr lang="en-US" b="1" dirty="0">
                <a:solidFill>
                  <a:schemeClr val="accent4"/>
                </a:solidFill>
              </a:rPr>
              <a:t>  </a:t>
            </a:r>
          </a:p>
          <a:p>
            <a:pPr lvl="0" indent="-457200" algn="l" rtl="0">
              <a:spcBef>
                <a:spcPts val="52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ym typeface="Wingdings" pitchFamily="2" charset="2"/>
              </a:rPr>
              <a:t>Identify proof that supports your claim. </a:t>
            </a:r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4"/>
                </a:solidFill>
              </a:rPr>
              <a:t>R </a:t>
            </a:r>
            <a:r>
              <a:rPr lang="en-US" b="1" dirty="0">
                <a:solidFill>
                  <a:schemeClr val="accent4"/>
                </a:solidFill>
                <a:sym typeface="Wingdings" pitchFamily="2" charset="2"/>
              </a:rPr>
              <a:t> Reasoning </a:t>
            </a:r>
          </a:p>
          <a:p>
            <a:pPr lvl="0" indent="-457200" algn="l" rtl="0">
              <a:spcBef>
                <a:spcPts val="52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Explain and defend how ideas from the text support your claim. </a:t>
            </a:r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9" name="Google Shape;299;p6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Claim - Evidence - Reasoning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A6A0776A-D1C2-3652-9177-BE72BD21B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4">
            <a:extLst>
              <a:ext uri="{FF2B5EF4-FFF2-40B4-BE49-F238E27FC236}">
                <a16:creationId xmlns:a16="http://schemas.microsoft.com/office/drawing/2014/main" id="{5508DD16-FAD1-555A-A52B-EFEA2DFBC9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Essential Question</a:t>
            </a:r>
            <a:endParaRPr/>
          </a:p>
        </p:txBody>
      </p:sp>
      <p:sp>
        <p:nvSpPr>
          <p:cNvPr id="180" name="Google Shape;180;p44">
            <a:extLst>
              <a:ext uri="{FF2B5EF4-FFF2-40B4-BE49-F238E27FC236}">
                <a16:creationId xmlns:a16="http://schemas.microsoft.com/office/drawing/2014/main" id="{4BE9DCFF-3174-93C0-C1EC-3E5387C17D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r>
              <a:rPr lang="en" dirty="0"/>
              <a:t>How do leadership qualities shape a leader’s impact on history?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122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5"/>
          <p:cNvSpPr txBox="1">
            <a:spLocks noGrp="1"/>
          </p:cNvSpPr>
          <p:nvPr>
            <p:ph type="title"/>
          </p:nvPr>
        </p:nvSpPr>
        <p:spPr>
          <a:xfrm>
            <a:off x="533815" y="492998"/>
            <a:ext cx="7772400" cy="1021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Learning Objectives</a:t>
            </a:r>
            <a:endParaRPr dirty="0"/>
          </a:p>
        </p:txBody>
      </p:sp>
      <p:sp>
        <p:nvSpPr>
          <p:cNvPr id="186" name="Google Shape;186;p45"/>
          <p:cNvSpPr txBox="1">
            <a:spLocks noGrp="1"/>
          </p:cNvSpPr>
          <p:nvPr>
            <p:ph type="body" idx="1"/>
          </p:nvPr>
        </p:nvSpPr>
        <p:spPr>
          <a:xfrm>
            <a:off x="533815" y="1736166"/>
            <a:ext cx="7772400" cy="21111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rmAutofit fontScale="85000" lnSpcReduction="10000"/>
          </a:bodyPr>
          <a:lstStyle/>
          <a:p>
            <a:pPr marL="457200" lvl="0" indent="-381317" algn="l" rtl="0">
              <a:spcBef>
                <a:spcPts val="520"/>
              </a:spcBef>
              <a:spcAft>
                <a:spcPts val="0"/>
              </a:spcAft>
              <a:buSzPct val="100000"/>
              <a:buChar char="•"/>
            </a:pPr>
            <a:r>
              <a:rPr lang="en" dirty="0"/>
              <a:t>Evaluate the consequences of leadership qualities as demonstrated by historical figures and characters in </a:t>
            </a:r>
            <a:r>
              <a:rPr lang="en" i="1" dirty="0"/>
              <a:t>Macbeth</a:t>
            </a:r>
            <a:r>
              <a:rPr lang="en" dirty="0"/>
              <a:t>. </a:t>
            </a:r>
          </a:p>
          <a:p>
            <a:pPr marL="457200" lvl="0" indent="-381317" algn="l" rtl="0">
              <a:spcBef>
                <a:spcPts val="520"/>
              </a:spcBef>
              <a:spcAft>
                <a:spcPts val="0"/>
              </a:spcAft>
              <a:buSzPct val="100000"/>
              <a:buChar char="•"/>
            </a:pPr>
            <a:endParaRPr dirty="0"/>
          </a:p>
          <a:p>
            <a:pPr marL="457200" lvl="0" indent="-381317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" dirty="0"/>
              <a:t>Identify similarities and differences between historical leaders and the characters of Macbeth and Lady Macbeth based on their attributes, actions, and impact. 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6"/>
          <p:cNvSpPr txBox="1">
            <a:spLocks noGrp="1"/>
          </p:cNvSpPr>
          <p:nvPr>
            <p:ph type="body" idx="1"/>
          </p:nvPr>
        </p:nvSpPr>
        <p:spPr>
          <a:xfrm>
            <a:off x="457200" y="1211474"/>
            <a:ext cx="6123600" cy="2921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indent="-381000">
              <a:lnSpc>
                <a:spcPct val="115000"/>
              </a:lnSpc>
              <a:spcBef>
                <a:spcPts val="500"/>
              </a:spcBef>
              <a:buSzPts val="2400"/>
            </a:pPr>
            <a:r>
              <a:rPr lang="en" sz="2400" dirty="0"/>
              <a:t>With your partner, organize and arrange the hexagons so that the sides of leader cards and leadership qualities are touching to create a honeycomb effect.</a:t>
            </a:r>
            <a:endParaRPr sz="2400" dirty="0"/>
          </a:p>
          <a:p>
            <a:pPr indent="-381000">
              <a:lnSpc>
                <a:spcPct val="115000"/>
              </a:lnSpc>
              <a:spcBef>
                <a:spcPts val="0"/>
              </a:spcBef>
              <a:buSzPts val="2400"/>
            </a:pPr>
            <a:r>
              <a:rPr lang="en" sz="2400" dirty="0"/>
              <a:t>Be prepared to justify and explain your decisions.</a:t>
            </a:r>
            <a:endParaRPr sz="2400"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46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Honeycomb Harvest</a:t>
            </a:r>
            <a:endParaRPr/>
          </a:p>
        </p:txBody>
      </p:sp>
      <p:pic>
        <p:nvPicPr>
          <p:cNvPr id="193" name="Google Shape;19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8747" y="425458"/>
            <a:ext cx="2378845" cy="273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3191933" cy="321184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buNone/>
            </a:pPr>
            <a:r>
              <a:rPr lang="en" sz="2800" dirty="0"/>
              <a:t>Consider how these literary characters are paired with </a:t>
            </a:r>
            <a:r>
              <a:rPr lang="en-US" sz="2800" dirty="0"/>
              <a:t>their standout qualities.</a:t>
            </a:r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lang="en" dirty="0"/>
          </a:p>
        </p:txBody>
      </p:sp>
      <p:sp>
        <p:nvSpPr>
          <p:cNvPr id="199" name="Google Shape;199;p47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Model</a:t>
            </a: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C8290D-60CF-A89E-B7A1-BDC535DB948E}"/>
              </a:ext>
            </a:extLst>
          </p:cNvPr>
          <p:cNvGrpSpPr/>
          <p:nvPr/>
        </p:nvGrpSpPr>
        <p:grpSpPr>
          <a:xfrm rot="609597">
            <a:off x="4279956" y="244874"/>
            <a:ext cx="3962253" cy="4353708"/>
            <a:chOff x="-94311" y="0"/>
            <a:chExt cx="5955053" cy="7867357"/>
          </a:xfrm>
          <a:solidFill>
            <a:schemeClr val="bg1"/>
          </a:solidFill>
        </p:grpSpPr>
        <p:sp>
          <p:nvSpPr>
            <p:cNvPr id="3" name="Hexagon 2">
              <a:extLst>
                <a:ext uri="{FF2B5EF4-FFF2-40B4-BE49-F238E27FC236}">
                  <a16:creationId xmlns:a16="http://schemas.microsoft.com/office/drawing/2014/main" id="{C3BDE4B6-DA16-4175-D53A-8F580316DA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93631" y="0"/>
              <a:ext cx="2280514" cy="1965960"/>
            </a:xfrm>
            <a:prstGeom prst="hexagon">
              <a:avLst/>
            </a:prstGeom>
            <a:grpFill/>
            <a:ln w="12700">
              <a:solidFill>
                <a:schemeClr val="accent3"/>
              </a:solidFill>
              <a:prstDash val="dash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600"/>
                </a:spcAft>
              </a:pPr>
              <a:r>
                <a:rPr lang="en-US" sz="1200" b="1" dirty="0">
                  <a:solidFill>
                    <a:srgbClr val="910D28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Hermione Grainger</a:t>
              </a:r>
              <a:endPara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409AACD2-8D84-7A72-5DD6-67829DBE2D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93631" y="3931920"/>
              <a:ext cx="2280285" cy="1965960"/>
            </a:xfrm>
            <a:prstGeom prst="hexagon">
              <a:avLst/>
            </a:prstGeom>
            <a:grpFill/>
            <a:ln w="12700">
              <a:solidFill>
                <a:schemeClr val="accent3"/>
              </a:solidFill>
              <a:prstDash val="dash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600"/>
                </a:spcAft>
              </a:pPr>
              <a:r>
                <a:rPr lang="en-US" sz="1100" b="1" dirty="0">
                  <a:solidFill>
                    <a:srgbClr val="2E4448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Independent</a:t>
              </a:r>
              <a:r>
                <a:rPr lang="en-US" sz="1100" b="1" dirty="0">
                  <a:solidFill>
                    <a:srgbClr val="910D28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976DA2E9-40AD-6F51-8CB4-BB297B1289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93631" y="5901397"/>
              <a:ext cx="2280285" cy="1965960"/>
            </a:xfrm>
            <a:prstGeom prst="hexagon">
              <a:avLst/>
            </a:prstGeom>
            <a:grpFill/>
            <a:ln w="12700">
              <a:solidFill>
                <a:schemeClr val="accent3"/>
              </a:solidFill>
              <a:prstDash val="dash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600"/>
                </a:spcAft>
              </a:pPr>
              <a:r>
                <a:rPr lang="en-US" sz="1200" b="1" dirty="0">
                  <a:solidFill>
                    <a:srgbClr val="910D28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Jane Eyre</a:t>
              </a:r>
              <a:endPara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3B14F4A5-9691-D68D-8A59-F8E7B1A9F8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80228" y="984738"/>
              <a:ext cx="2280285" cy="1965960"/>
            </a:xfrm>
            <a:prstGeom prst="hexagon">
              <a:avLst/>
            </a:prstGeom>
            <a:grpFill/>
            <a:ln w="12700">
              <a:solidFill>
                <a:schemeClr val="accent3"/>
              </a:solidFill>
              <a:prstDash val="dash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600"/>
                </a:spcAft>
              </a:pPr>
              <a:r>
                <a:rPr lang="en-US" sz="1200" b="1" dirty="0">
                  <a:solidFill>
                    <a:srgbClr val="910D28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Beowulf</a:t>
              </a:r>
              <a:endPara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BCC145CB-22E9-A6BE-0990-475F855A11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80228" y="2954215"/>
              <a:ext cx="2280514" cy="1965960"/>
            </a:xfrm>
            <a:prstGeom prst="hexagon">
              <a:avLst/>
            </a:prstGeom>
            <a:grpFill/>
            <a:ln w="12700">
              <a:solidFill>
                <a:schemeClr val="accent3"/>
              </a:solidFill>
              <a:prstDash val="dash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600"/>
                </a:spcAft>
              </a:pPr>
              <a:r>
                <a:rPr lang="en-US" sz="1200" b="1" dirty="0">
                  <a:solidFill>
                    <a:srgbClr val="910D28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Atticus Finch</a:t>
              </a:r>
              <a:endPara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17EC208D-7187-76B4-B991-5CDB35BBF8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80228" y="4916658"/>
              <a:ext cx="2280285" cy="1965960"/>
            </a:xfrm>
            <a:prstGeom prst="hexagon">
              <a:avLst/>
            </a:prstGeom>
            <a:grpFill/>
            <a:ln w="12700">
              <a:solidFill>
                <a:schemeClr val="accent3"/>
              </a:solidFill>
              <a:prstDash val="dash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600"/>
                </a:spcAft>
              </a:pPr>
              <a:r>
                <a:rPr lang="en-US" sz="1200" b="1" dirty="0">
                  <a:solidFill>
                    <a:srgbClr val="2E4448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Impartial (Fair)</a:t>
              </a:r>
              <a:endPara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557283A4-1FC9-3D16-C738-C2FBD90CA3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5645" y="2862543"/>
              <a:ext cx="2280285" cy="1965960"/>
            </a:xfrm>
            <a:prstGeom prst="hexagon">
              <a:avLst/>
            </a:prstGeom>
            <a:grpFill/>
            <a:ln w="12700">
              <a:solidFill>
                <a:schemeClr val="accent3"/>
              </a:solidFill>
              <a:prstDash val="dash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600"/>
                </a:spcAft>
              </a:pPr>
              <a:r>
                <a:rPr lang="en-US" sz="1200" b="1" dirty="0">
                  <a:solidFill>
                    <a:srgbClr val="910D28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Belle (of </a:t>
              </a:r>
              <a:r>
                <a:rPr lang="en-US" sz="1200" b="1" i="1" dirty="0">
                  <a:solidFill>
                    <a:srgbClr val="910D28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The Beauty and the Beast)</a:t>
              </a:r>
              <a:endPara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59B35893-E299-0A77-5571-722F834ED2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94311" y="931264"/>
              <a:ext cx="2280285" cy="1965959"/>
            </a:xfrm>
            <a:prstGeom prst="hexagon">
              <a:avLst/>
            </a:prstGeom>
            <a:grpFill/>
            <a:ln w="12700">
              <a:solidFill>
                <a:schemeClr val="accent3"/>
              </a:solidFill>
              <a:prstDash val="dash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600"/>
                </a:spcAft>
              </a:pPr>
              <a:r>
                <a:rPr lang="en-US" sz="1200" b="1" dirty="0">
                  <a:solidFill>
                    <a:srgbClr val="2E4448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Bookish</a:t>
              </a:r>
              <a:endPara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73B0EE35-F9A4-534C-47F5-40C1485886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870" y="4843217"/>
              <a:ext cx="2280285" cy="1965959"/>
            </a:xfrm>
            <a:prstGeom prst="hexagon">
              <a:avLst/>
            </a:prstGeom>
            <a:grpFill/>
            <a:ln w="12700">
              <a:solidFill>
                <a:schemeClr val="accent3"/>
              </a:solidFill>
              <a:prstDash val="dash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600"/>
                </a:spcAft>
              </a:pPr>
              <a:r>
                <a:rPr lang="en-US" sz="1200" b="1" dirty="0">
                  <a:solidFill>
                    <a:srgbClr val="910D28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Huckleberry Finn</a:t>
              </a:r>
              <a:endPara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E992ECD8-CCF1-57D0-6980-C80B1BD9DB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93631" y="1962443"/>
              <a:ext cx="2280514" cy="1965960"/>
            </a:xfrm>
            <a:prstGeom prst="hexagon">
              <a:avLst/>
            </a:prstGeom>
            <a:grpFill/>
            <a:ln w="12700">
              <a:solidFill>
                <a:schemeClr val="accent3"/>
              </a:solidFill>
              <a:prstDash val="dash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Aft>
                  <a:spcPts val="600"/>
                </a:spcAft>
              </a:pPr>
              <a:r>
                <a:rPr lang="en-US" sz="1200" b="1" dirty="0">
                  <a:solidFill>
                    <a:srgbClr val="2E4448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Courageous</a:t>
              </a:r>
              <a:endParaRPr lang="en-US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8"/>
          <p:cNvSpPr txBox="1">
            <a:spLocks noGrp="1"/>
          </p:cNvSpPr>
          <p:nvPr>
            <p:ph type="body" idx="1"/>
          </p:nvPr>
        </p:nvSpPr>
        <p:spPr>
          <a:xfrm>
            <a:off x="2984777" y="1325447"/>
            <a:ext cx="6123600" cy="321596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400" dirty="0"/>
          </a:p>
          <a:p>
            <a:pPr marL="419100" indent="-342900">
              <a:lnSpc>
                <a:spcPct val="115000"/>
              </a:lnSpc>
              <a:spcBef>
                <a:spcPts val="500"/>
              </a:spcBef>
              <a:buSzPts val="2400"/>
            </a:pPr>
            <a:endParaRPr lang="en" sz="2400" dirty="0"/>
          </a:p>
          <a:p>
            <a:pPr marL="419100" indent="-342900">
              <a:lnSpc>
                <a:spcPct val="115000"/>
              </a:lnSpc>
              <a:spcBef>
                <a:spcPts val="500"/>
              </a:spcBef>
              <a:buSzPts val="2400"/>
            </a:pPr>
            <a:r>
              <a:rPr lang="en" sz="2400" dirty="0"/>
              <a:t>Explain and justify why you sorted your cards the way you did. </a:t>
            </a:r>
            <a:endParaRPr sz="2400" dirty="0"/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7" name="Google Shape;207;p4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Compare your honeycomb with another group. </a:t>
            </a:r>
            <a:endParaRPr/>
          </a:p>
        </p:txBody>
      </p:sp>
      <p:pic>
        <p:nvPicPr>
          <p:cNvPr id="208" name="Google Shape;20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885" y="1488873"/>
            <a:ext cx="2692441" cy="2727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48" title="Copy of elbow partner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994104">
            <a:off x="4829660" y="1486074"/>
            <a:ext cx="2622559" cy="1722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C09F74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in a tie pointing&#10;&#10;Description automatically generated">
            <a:extLst>
              <a:ext uri="{FF2B5EF4-FFF2-40B4-BE49-F238E27FC236}">
                <a16:creationId xmlns:a16="http://schemas.microsoft.com/office/drawing/2014/main" id="{59BFB554-6C26-9C7E-B96A-7270677D5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600" y="227664"/>
            <a:ext cx="3961196" cy="4303546"/>
          </a:xfrm>
          <a:prstGeom prst="rect">
            <a:avLst/>
          </a:prstGeom>
        </p:spPr>
      </p:pic>
      <p:pic>
        <p:nvPicPr>
          <p:cNvPr id="14" name="Picture 13" descr="A brown surface with white dots&#10;&#10;Description automatically generated with medium confidence">
            <a:extLst>
              <a:ext uri="{FF2B5EF4-FFF2-40B4-BE49-F238E27FC236}">
                <a16:creationId xmlns:a16="http://schemas.microsoft.com/office/drawing/2014/main" id="{4DE2979D-84D5-4275-7AFA-280E69ED7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179" y="3495316"/>
            <a:ext cx="1422400" cy="1397000"/>
          </a:xfrm>
          <a:prstGeom prst="rect">
            <a:avLst/>
          </a:prstGeom>
        </p:spPr>
      </p:pic>
      <p:pic>
        <p:nvPicPr>
          <p:cNvPr id="11" name="Picture 10" descr="A person holding a crown&#10;&#10;Description automatically generated">
            <a:extLst>
              <a:ext uri="{FF2B5EF4-FFF2-40B4-BE49-F238E27FC236}">
                <a16:creationId xmlns:a16="http://schemas.microsoft.com/office/drawing/2014/main" id="{4B1D35B9-DF08-212E-DB81-DB7FC5DA1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630" y="227664"/>
            <a:ext cx="4513916" cy="426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40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9"/>
          <p:cNvSpPr txBox="1">
            <a:spLocks noGrp="1"/>
          </p:cNvSpPr>
          <p:nvPr>
            <p:ph type="title"/>
          </p:nvPr>
        </p:nvSpPr>
        <p:spPr>
          <a:xfrm>
            <a:off x="457200" y="225665"/>
            <a:ext cx="8229600" cy="857400"/>
          </a:xfrm>
          <a:prstGeom prst="rect">
            <a:avLst/>
          </a:prstGeom>
        </p:spPr>
        <p:txBody>
          <a:bodyPr spcFirstLastPara="1" wrap="square" lIns="0" tIns="4570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Soliloquy: Lady Macbeth</a:t>
            </a:r>
            <a:endParaRPr dirty="0"/>
          </a:p>
        </p:txBody>
      </p:sp>
      <p:pic>
        <p:nvPicPr>
          <p:cNvPr id="4" name="video_soliloquy_Lady-Macbeth_JudiDensch_small.mp4">
            <a:hlinkClick r:id="" action="ppaction://media"/>
            <a:extLst>
              <a:ext uri="{FF2B5EF4-FFF2-40B4-BE49-F238E27FC236}">
                <a16:creationId xmlns:a16="http://schemas.microsoft.com/office/drawing/2014/main" id="{C26D5721-AC81-06B7-DF1C-19900C21B5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5129" y="1213937"/>
            <a:ext cx="4671122" cy="35033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3460</TotalTime>
  <Words>815</Words>
  <Application>Microsoft Office PowerPoint</Application>
  <PresentationFormat>On-screen Show (16:9)</PresentationFormat>
  <Paragraphs>103</Paragraphs>
  <Slides>22</Slides>
  <Notes>21</Notes>
  <HiddenSlides>3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Noto Sans Symbols</vt:lpstr>
      <vt:lpstr>Times New Roman</vt:lpstr>
      <vt:lpstr>Wingdings</vt:lpstr>
      <vt:lpstr>LEARN theme</vt:lpstr>
      <vt:lpstr>LEARN theme</vt:lpstr>
      <vt:lpstr>LEARN theme</vt:lpstr>
      <vt:lpstr>PowerPoint Presentation</vt:lpstr>
      <vt:lpstr>Crown or Curse? </vt:lpstr>
      <vt:lpstr>Essential Question</vt:lpstr>
      <vt:lpstr>Learning Objectives</vt:lpstr>
      <vt:lpstr>Honeycomb Harvest</vt:lpstr>
      <vt:lpstr>Model</vt:lpstr>
      <vt:lpstr>Compare your honeycomb with another group. </vt:lpstr>
      <vt:lpstr>PowerPoint Presentation</vt:lpstr>
      <vt:lpstr>Soliloquy: Lady Macbeth</vt:lpstr>
      <vt:lpstr>Soliloquy: Lady Macbeth</vt:lpstr>
      <vt:lpstr>Categorical Highlighting: Lady Macbeth</vt:lpstr>
      <vt:lpstr>Why-Lighting: Lady Macbeth</vt:lpstr>
      <vt:lpstr>Soliloquy: Macbeth</vt:lpstr>
      <vt:lpstr>Categorical Highlighting: Macbeth</vt:lpstr>
      <vt:lpstr>Why-Lighting: Macbeth</vt:lpstr>
      <vt:lpstr>Soliloquies: Act 1</vt:lpstr>
      <vt:lpstr>Predict - View - Reflect</vt:lpstr>
      <vt:lpstr>ICAP Video: Arturo Alonso Sandoval</vt:lpstr>
      <vt:lpstr>Honeycomb Harvest</vt:lpstr>
      <vt:lpstr>Triangle - Square - Circle</vt:lpstr>
      <vt:lpstr>Macbeth or Lady Macbeth? </vt:lpstr>
      <vt:lpstr>Claim - Evidence - Reasoning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McLeod Porter, Delma</dc:creator>
  <cp:lastModifiedBy>McLeod Porter, Delma</cp:lastModifiedBy>
  <cp:revision>17</cp:revision>
  <dcterms:modified xsi:type="dcterms:W3CDTF">2025-01-24T17:40:31Z</dcterms:modified>
</cp:coreProperties>
</file>