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7" r:id="rId1"/>
    <p:sldMasterId id="2147483668" r:id="rId2"/>
  </p:sldMasterIdLst>
  <p:notesMasterIdLst>
    <p:notesMasterId r:id="rId1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202" d="100"/>
          <a:sy n="202" d="100"/>
        </p:scale>
        <p:origin x="620" y="11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8aba20344f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8aba20344f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0199b4f58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0199b4f58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303392293d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6" name="Google Shape;106;g303392293d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03392293d4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3" name="Google Shape;113;g303392293d4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303392293d4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0" name="Google Shape;120;g303392293d4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17ff043bd1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317ff043bd1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317ff043bd1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317ff043bd1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00" cy="13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11" name="Google Shape;11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83" scaled="0"/>
        </a:gra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7" name="Google Shape;57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00" cy="4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900" cy="4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00" cy="27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64" name="Google Shape;64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00" cy="27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00" cy="32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 rtl="0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 rtl="0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69" name="Google Shape;69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6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700" cy="340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Google Shape;82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5" name="Google Shape;15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 rtl="0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3" name="Google Shape;23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Google Shape;26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9" name="Google Shape;29;p7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79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Google Shape;31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34" name="Google Shape;34;p8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200" cy="1420800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721476" y="1313644"/>
            <a:ext cx="5700900" cy="320670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7" name="Google Shape;37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000" cy="5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41" name="Google Shape;41;p9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80" t="21570" r="32616" b="56089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38" scaled="0"/>
        </a:gra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00" cy="13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8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45" name="Google Shape;45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 rtl="0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8" name="Google Shape;48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1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39967" scaled="0"/>
        </a:gra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  <p:sldLayoutId id="2147483666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2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00" cy="1371600"/>
          </a:xfrm>
          <a:prstGeom prst="rect">
            <a:avLst/>
          </a:prstGeom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The Witching World of Word Choice </a:t>
            </a:r>
            <a:endParaRPr dirty="0"/>
          </a:p>
        </p:txBody>
      </p:sp>
      <p:sp>
        <p:nvSpPr>
          <p:cNvPr id="91" name="Google Shape;91;p22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00" cy="1314600"/>
          </a:xfrm>
          <a:prstGeom prst="rect">
            <a:avLst/>
          </a:prstGeom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"/>
              <a:t>The Crucible: Rhetorical Situation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3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Essential Question</a:t>
            </a:r>
            <a:endParaRPr/>
          </a:p>
        </p:txBody>
      </p:sp>
      <p:sp>
        <p:nvSpPr>
          <p:cNvPr id="97" name="Google Shape;97;p23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"/>
              <a:t>How does word choice impact the rhetorical situation?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Learning Objectives</a:t>
            </a:r>
            <a:endParaRPr/>
          </a:p>
        </p:txBody>
      </p:sp>
      <p:sp>
        <p:nvSpPr>
          <p:cNvPr id="103" name="Google Shape;103;p2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rmAutofit fontScale="85000"/>
          </a:bodyPr>
          <a:lstStyle/>
          <a:p>
            <a:pPr marL="457200" lvl="0" indent="-368935" algn="l" rtl="0">
              <a:spcBef>
                <a:spcPts val="520"/>
              </a:spcBef>
              <a:spcAft>
                <a:spcPts val="0"/>
              </a:spcAft>
              <a:buSzPct val="100000"/>
              <a:buChar char="•"/>
            </a:pPr>
            <a:r>
              <a:rPr lang="en"/>
              <a:t>Examine how word choice, mood, and tone are interrelated and presented.</a:t>
            </a:r>
            <a:endParaRPr/>
          </a:p>
          <a:p>
            <a:pPr marL="457200" lvl="0" indent="-368935" algn="l" rtl="0"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"/>
              <a:t>Construct an argument using Claim, Evidence, and Reasoning.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/>
              <a:t>Card Sort</a:t>
            </a:r>
            <a:endParaRPr/>
          </a:p>
        </p:txBody>
      </p:sp>
      <p:sp>
        <p:nvSpPr>
          <p:cNvPr id="109" name="Google Shape;109;p25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In your small groups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dirty="0"/>
              <a:t>Organize the category cards (bold face) in one row.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dirty="0"/>
              <a:t>Place each quote under the category you think it exemplifies.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dirty="0"/>
              <a:t>Choose only one category for each quote.</a:t>
            </a:r>
            <a:endParaRPr dirty="0"/>
          </a:p>
        </p:txBody>
      </p:sp>
      <p:pic>
        <p:nvPicPr>
          <p:cNvPr id="110" name="Google Shape;110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62100" y="1100679"/>
            <a:ext cx="2829499" cy="2829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/>
              <a:t>Why-Lighting: Text Chat Between Friends</a:t>
            </a:r>
            <a:endParaRPr/>
          </a:p>
        </p:txBody>
      </p:sp>
      <p:sp>
        <p:nvSpPr>
          <p:cNvPr id="116" name="Google Shape;116;p26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indent="-457200">
              <a:spcBef>
                <a:spcPts val="0"/>
              </a:spcBef>
            </a:pPr>
            <a:r>
              <a:rPr lang="en" dirty="0"/>
              <a:t>First, read the passage and highlight anything that stands out as important to you.</a:t>
            </a:r>
            <a:endParaRPr dirty="0"/>
          </a:p>
          <a:p>
            <a:pPr indent="-457200">
              <a:spcBef>
                <a:spcPts val="0"/>
              </a:spcBef>
            </a:pPr>
            <a:br>
              <a:rPr lang="en" dirty="0"/>
            </a:br>
            <a:r>
              <a:rPr lang="en" dirty="0"/>
              <a:t>Read the passage a second time. Write notes about word choice and how it relates to the rhetorical situation.</a:t>
            </a:r>
            <a:endParaRPr dirty="0"/>
          </a:p>
        </p:txBody>
      </p:sp>
      <p:pic>
        <p:nvPicPr>
          <p:cNvPr id="117" name="Google Shape;117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62100" y="1100679"/>
            <a:ext cx="2829499" cy="2829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/>
              <a:t>SPACECAT</a:t>
            </a:r>
            <a:endParaRPr/>
          </a:p>
        </p:txBody>
      </p:sp>
      <p:sp>
        <p:nvSpPr>
          <p:cNvPr id="123" name="Google Shape;123;p27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indent="-457200">
              <a:spcBef>
                <a:spcPts val="0"/>
              </a:spcBef>
            </a:pPr>
            <a:r>
              <a:rPr lang="en" dirty="0"/>
              <a:t>Read both the original and modern versions of Act I, Scene 2.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indent="-457200">
              <a:spcBef>
                <a:spcPts val="0"/>
              </a:spcBef>
            </a:pPr>
            <a:r>
              <a:rPr lang="en" dirty="0"/>
              <a:t>Use the SPACECAT handout to note word choice for each row (speaker, purpose, audience, context, etc.).</a:t>
            </a:r>
            <a:endParaRPr dirty="0"/>
          </a:p>
        </p:txBody>
      </p:sp>
      <p:pic>
        <p:nvPicPr>
          <p:cNvPr id="124" name="Google Shape;124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62100" y="1100679"/>
            <a:ext cx="2829500" cy="2829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5" y="177624"/>
            <a:ext cx="7271056" cy="43250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9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7455877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20700" lvl="0" indent="-457200" algn="l" rtl="0">
              <a:spcBef>
                <a:spcPts val="52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" dirty="0"/>
              <a:t>Why does Miller use the devices he does?</a:t>
            </a:r>
            <a:endParaRPr dirty="0"/>
          </a:p>
          <a:p>
            <a:pPr marL="520700" lvl="0" indent="-457200" algn="l" rtl="0"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" dirty="0"/>
              <a:t>How does word choice help achieve the purpose?</a:t>
            </a:r>
            <a:endParaRPr dirty="0"/>
          </a:p>
          <a:p>
            <a:pPr marL="520700" lvl="0" indent="-457200" algn="l" rtl="0"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" dirty="0"/>
              <a:t>What are the characters trying to achieve?</a:t>
            </a:r>
            <a:endParaRPr dirty="0"/>
          </a:p>
          <a:p>
            <a:pPr marL="520700" lvl="0" indent="-457200" algn="l" rtl="0"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" dirty="0"/>
              <a:t>Why does Abigail use the words and tone that she does?</a:t>
            </a:r>
            <a:endParaRPr dirty="0"/>
          </a:p>
        </p:txBody>
      </p:sp>
      <p:sp>
        <p:nvSpPr>
          <p:cNvPr id="135" name="Google Shape;135;p2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Claim, Evidence, Reasoning, Evidence, Reasoning (CER-ER)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217</Words>
  <Application>Microsoft Office PowerPoint</Application>
  <PresentationFormat>On-screen Show (16:9)</PresentationFormat>
  <Paragraphs>24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Noto Sans Symbols</vt:lpstr>
      <vt:lpstr>LEARN theme</vt:lpstr>
      <vt:lpstr>LEARN theme</vt:lpstr>
      <vt:lpstr>The Witching World of Word Choice </vt:lpstr>
      <vt:lpstr>Essential Question</vt:lpstr>
      <vt:lpstr>Learning Objectives</vt:lpstr>
      <vt:lpstr>Card Sort</vt:lpstr>
      <vt:lpstr>Why-Lighting: Text Chat Between Friends</vt:lpstr>
      <vt:lpstr>SPACECAT</vt:lpstr>
      <vt:lpstr>PowerPoint Presentation</vt:lpstr>
      <vt:lpstr>Claim, Evidence, Reasoning, Evidence, Reasoning (CER-ER)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McLeod Porter, Delma</dc:creator>
  <cp:lastModifiedBy>McLeod Porter, Delma</cp:lastModifiedBy>
  <cp:revision>4</cp:revision>
  <dcterms:modified xsi:type="dcterms:W3CDTF">2025-01-14T19:31:11Z</dcterms:modified>
</cp:coreProperties>
</file>