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6"/>
  </p:notesMasterIdLst>
  <p:sldIdLst>
    <p:sldId id="256" r:id="rId2"/>
    <p:sldId id="257" r:id="rId3"/>
    <p:sldId id="258"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301" r:id="rId26"/>
    <p:sldId id="300"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6" r:id="rId41"/>
    <p:sldId id="315" r:id="rId42"/>
    <p:sldId id="317" r:id="rId43"/>
    <p:sldId id="318" r:id="rId44"/>
    <p:sldId id="319" r:id="rId4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7" roundtripDataSignature="AMtx7mj48uw0MyxYkk4+lYok9ALrKsiPkA=="/>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E"/>
    <a:srgbClr val="4E6F74"/>
    <a:srgbClr val="6592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FACB8CC-06E1-4557-9CFD-A2E6E4D562EC}">
  <a:tblStyle styleId="{2FACB8CC-06E1-4557-9CFD-A2E6E4D562E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5BF845B-335D-4F37-AE8A-76924A6EE091}"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8" autoAdjust="0"/>
    <p:restoredTop sz="94660"/>
  </p:normalViewPr>
  <p:slideViewPr>
    <p:cSldViewPr snapToGrid="0">
      <p:cViewPr varScale="1">
        <p:scale>
          <a:sx n="203" d="100"/>
          <a:sy n="203" d="100"/>
        </p:scale>
        <p:origin x="632" y="1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customschemas.google.com/relationships/presentationmetadata" Target="metadata"/><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 name="Google Shape;77;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CA48B864-773E-2923-3477-7F15A636E534}"/>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9D15C749-39AE-748E-7AF1-814A9DE9555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1D9710BF-5444-4AC9-FDB5-E901A65F111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0235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BAA6ED20-95DE-D938-A42E-1A4AAD23B71B}"/>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482C3C7E-C738-24DF-30CB-6DE3A4A3377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E06CDE58-4136-2792-95A2-A81036F0603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4486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A1922DC9-63CA-DD44-B495-A14AC29C3D0A}"/>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F6BA90AB-9E62-E58D-BC8A-93BA576B62D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2C528E14-222B-2DCD-08C1-4DE672B5EF5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8983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6FF21F7C-297F-5ECE-1EFE-C0232B813DE3}"/>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A8932740-D833-291C-45BF-4C01239D1F4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CBB322FE-BB32-ECE2-F69C-DD954A50482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63796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D548EBCB-7850-125B-14F9-15227DF13C48}"/>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06B074E9-7F8F-21A9-A158-AD29AEE7C9A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2323D333-8A1D-90D6-8020-847617B6F5E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0446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72B33D9F-4520-A1C0-E30C-6AED26609511}"/>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A3693B32-847B-EE20-CA75-03110A2D3F4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A827A4A5-8BAA-50D6-AB15-4FE9CA13209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2153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82A22D2F-6714-F93A-649B-252D9587DC7D}"/>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8ACC39F6-2D46-8CDC-92AA-6C012F7AF8F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26FD5279-122E-2D6B-E627-29E94A71425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02483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43505EFA-620D-886F-F5A7-2970F587F8E8}"/>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E49015C9-3C81-2496-4A6E-5326F08CAB2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F393C7D5-20BE-5ADD-1275-1463EB4E242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0413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41D80DF0-6C0B-CAE5-F3BA-43741932ACE9}"/>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BB854A3C-6665-58BF-5A01-D9CA7B19461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6F7106CB-97E8-924A-C176-2FC22B3EC68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80566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88CB7342-264D-A372-8135-A2881D914CEB}"/>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904E43A7-51BF-EAE3-64C7-A38DC2D1CAE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D90D328C-FDBC-2E44-1D40-10E46DD05DA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9283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1" name="Google Shape;8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01805B5D-EC31-DE7B-209F-E7C197A91CAC}"/>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EB68BCCA-A237-31C4-8377-8B5596141C8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43AEAECD-E2E4-255E-FA5C-6A07F582AFB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8801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AA9DBD5A-C23E-9830-B24E-BE476DCA4FB3}"/>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4F9D5FC1-E0A7-1A6A-847C-7BAAFFA3775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E7867BD5-B671-9C78-3C91-F5D9223AC60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68646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247EEAB2-4D64-ED8D-07E6-7A1AE8F620A4}"/>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243BDA14-616A-63D6-8F85-27CA86D8127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341F4B24-237B-4EDB-DDCB-A5863FC5F89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24246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4EE4CE6E-A5D2-7821-92BD-6FD3CACEA230}"/>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1C7B832D-FC31-8BE8-4E4E-2A5D8F34798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992A976F-B5AE-891A-E622-FB66067474C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47818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C723FED7-7716-DD21-BF51-AA7319C47913}"/>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A67989E8-1396-A96E-225C-7F248B45A66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AAD83565-D1E6-F1D4-B842-5B501401A0A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80739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EC43CE6F-DD95-D1AC-F7CF-95AFC8207C1B}"/>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52D77A74-4AF9-FA32-2875-874586ED675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6" name="Google Shape;86;p3:notes">
            <a:extLst>
              <a:ext uri="{FF2B5EF4-FFF2-40B4-BE49-F238E27FC236}">
                <a16:creationId xmlns:a16="http://schemas.microsoft.com/office/drawing/2014/main" id="{CBB822B4-C4A4-E9FA-3550-E67AB58ACFD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4878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EB541159-B754-2150-3975-4869DDA38975}"/>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921D6787-69D8-4729-1C0C-AC474348051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ECC0B169-24B3-1AE5-7D1E-A2B6883059A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8261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E1409658-DA19-AD66-AA50-D2D9E11C3802}"/>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BB968111-B489-1127-0CF1-AD20ECB6FF0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5B43A526-86FE-466A-9993-A67291E4326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4657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E4CB747D-D958-942C-23FD-36CCBDFF9C2B}"/>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F0DB8994-E979-1242-6ECA-539CA9791B4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F1FA95E7-4E2C-BE50-0075-3E4C2AA93FA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8714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7310B85A-74F0-EFCB-7A62-F31B5074591B}"/>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E9FD2CDA-5E13-6045-5D8F-58642E1A5D2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BEF94406-5226-5B65-47EF-B2C502432D7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2145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F810C4C2-7825-62AE-991A-1B4C2A4D8019}"/>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03714882-3251-160B-71D4-A43EED7BBB5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DD5393BB-D5CB-C916-BDD6-BD19BB0CE0F9}"/>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300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a:extLst>
            <a:ext uri="{FF2B5EF4-FFF2-40B4-BE49-F238E27FC236}">
              <a16:creationId xmlns:a16="http://schemas.microsoft.com/office/drawing/2014/main" id="{3BAA4D92-915D-07BE-2542-B866CF7DBB75}"/>
            </a:ext>
          </a:extLst>
        </p:cNvPr>
        <p:cNvGrpSpPr/>
        <p:nvPr/>
      </p:nvGrpSpPr>
      <p:grpSpPr>
        <a:xfrm>
          <a:off x="0" y="0"/>
          <a:ext cx="0" cy="0"/>
          <a:chOff x="0" y="0"/>
          <a:chExt cx="0" cy="0"/>
        </a:xfrm>
      </p:grpSpPr>
      <p:sp>
        <p:nvSpPr>
          <p:cNvPr id="85" name="Google Shape;85;p3:notes">
            <a:extLst>
              <a:ext uri="{FF2B5EF4-FFF2-40B4-BE49-F238E27FC236}">
                <a16:creationId xmlns:a16="http://schemas.microsoft.com/office/drawing/2014/main" id="{3C3A9591-29CF-3D94-3339-27A20888448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a:extLst>
              <a:ext uri="{FF2B5EF4-FFF2-40B4-BE49-F238E27FC236}">
                <a16:creationId xmlns:a16="http://schemas.microsoft.com/office/drawing/2014/main" id="{4AEE33AC-93E7-A4F4-C0A3-7BAEB2D99D2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9863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7"/>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48"/>
        <p:cNvGrpSpPr/>
        <p:nvPr/>
      </p:nvGrpSpPr>
      <p:grpSpPr>
        <a:xfrm>
          <a:off x="0" y="0"/>
          <a:ext cx="0" cy="0"/>
          <a:chOff x="0" y="0"/>
          <a:chExt cx="0" cy="0"/>
        </a:xfrm>
      </p:grpSpPr>
      <p:pic>
        <p:nvPicPr>
          <p:cNvPr id="49" name="Google Shape;49;p1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0" name="Google Shape;50;p1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51"/>
        <p:cNvGrpSpPr/>
        <p:nvPr/>
      </p:nvGrpSpPr>
      <p:grpSpPr>
        <a:xfrm>
          <a:off x="0" y="0"/>
          <a:ext cx="0" cy="0"/>
          <a:chOff x="0" y="0"/>
          <a:chExt cx="0" cy="0"/>
        </a:xfrm>
      </p:grpSpPr>
      <p:pic>
        <p:nvPicPr>
          <p:cNvPr id="52" name="Google Shape;52;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3" name="Google Shape;53;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4" name="Google Shape;54;p18"/>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sp>
        <p:nvSpPr>
          <p:cNvPr id="55" name="Google Shape;55;p18"/>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56"/>
        <p:cNvGrpSpPr/>
        <p:nvPr/>
      </p:nvGrpSpPr>
      <p:grpSpPr>
        <a:xfrm>
          <a:off x="0" y="0"/>
          <a:ext cx="0" cy="0"/>
          <a:chOff x="0" y="0"/>
          <a:chExt cx="0" cy="0"/>
        </a:xfrm>
      </p:grpSpPr>
      <p:pic>
        <p:nvPicPr>
          <p:cNvPr id="57" name="Google Shape;57;p1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8" name="Google Shape;58;p1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9" name="Google Shape;59;p19"/>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sp>
        <p:nvSpPr>
          <p:cNvPr id="60" name="Google Shape;60;p19"/>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61"/>
        <p:cNvGrpSpPr/>
        <p:nvPr/>
      </p:nvGrpSpPr>
      <p:grpSpPr>
        <a:xfrm>
          <a:off x="0" y="0"/>
          <a:ext cx="0" cy="0"/>
          <a:chOff x="0" y="0"/>
          <a:chExt cx="0" cy="0"/>
        </a:xfrm>
      </p:grpSpPr>
      <p:sp>
        <p:nvSpPr>
          <p:cNvPr id="62" name="Google Shape;62;p20"/>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63" name="Google Shape;63;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4" name="Google Shape;64;p2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65" name="Google Shape;65;p20"/>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spcBef>
                <a:spcPts val="520"/>
              </a:spcBef>
              <a:spcAft>
                <a:spcPts val="0"/>
              </a:spcAft>
              <a:buSzPts val="2600"/>
              <a:buNone/>
              <a:defRPr b="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sp>
        <p:nvSpPr>
          <p:cNvPr id="66" name="Google Shape;66;p20"/>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spcBef>
                <a:spcPts val="320"/>
              </a:spcBef>
              <a:spcAft>
                <a:spcPts val="0"/>
              </a:spcAft>
              <a:buSzPts val="1600"/>
              <a:buNone/>
              <a:defRPr sz="1600" b="1" i="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pic>
        <p:nvPicPr>
          <p:cNvPr id="67" name="Google Shape;67;p20" descr="A picture containing icon&#10;&#10;Description automatically generated"/>
          <p:cNvPicPr preferRelativeResize="0"/>
          <p:nvPr/>
        </p:nvPicPr>
        <p:blipFill rotWithShape="1">
          <a:blip r:embed="rId3">
            <a:alphaModFix/>
          </a:blip>
          <a:srcRect l="34179" t="21571" r="32617"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8"/>
        <p:cNvGrpSpPr/>
        <p:nvPr/>
      </p:nvGrpSpPr>
      <p:grpSpPr>
        <a:xfrm>
          <a:off x="0" y="0"/>
          <a:ext cx="0" cy="0"/>
          <a:chOff x="0" y="0"/>
          <a:chExt cx="0" cy="0"/>
        </a:xfrm>
      </p:grpSpPr>
      <p:pic>
        <p:nvPicPr>
          <p:cNvPr id="69" name="Google Shape;69;p2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70" name="Google Shape;70;p2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1"/>
        <p:cNvGrpSpPr/>
        <p:nvPr/>
      </p:nvGrpSpPr>
      <p:grpSpPr>
        <a:xfrm>
          <a:off x="0" y="0"/>
          <a:ext cx="0" cy="0"/>
          <a:chOff x="0" y="0"/>
          <a:chExt cx="0" cy="0"/>
        </a:xfrm>
      </p:grpSpPr>
      <p:pic>
        <p:nvPicPr>
          <p:cNvPr id="72" name="Google Shape;72;p2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3"/>
        <p:cNvGrpSpPr/>
        <p:nvPr/>
      </p:nvGrpSpPr>
      <p:grpSpPr>
        <a:xfrm>
          <a:off x="0" y="0"/>
          <a:ext cx="0" cy="0"/>
          <a:chOff x="0" y="0"/>
          <a:chExt cx="0" cy="0"/>
        </a:xfrm>
      </p:grpSpPr>
      <p:pic>
        <p:nvPicPr>
          <p:cNvPr id="74" name="Google Shape;74;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10"/>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11"/>
        <p:cNvGrpSpPr/>
        <p:nvPr/>
      </p:nvGrpSpPr>
      <p:grpSpPr>
        <a:xfrm>
          <a:off x="0" y="0"/>
          <a:ext cx="0" cy="0"/>
          <a:chOff x="0" y="0"/>
          <a:chExt cx="0" cy="0"/>
        </a:xfrm>
      </p:grpSpPr>
      <p:sp>
        <p:nvSpPr>
          <p:cNvPr id="12" name="Google Shape;12;p9"/>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3" name="Google Shape;13;p9"/>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r>
              <a:rPr lang="en-US"/>
              <a:t>Click to edit Master subtitle style</a:t>
            </a:r>
            <a:endParaRPr/>
          </a:p>
        </p:txBody>
      </p:sp>
      <p:pic>
        <p:nvPicPr>
          <p:cNvPr id="14" name="Google Shape;14;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19"/>
        <p:cNvGrpSpPr/>
        <p:nvPr/>
      </p:nvGrpSpPr>
      <p:grpSpPr>
        <a:xfrm>
          <a:off x="0" y="0"/>
          <a:ext cx="0" cy="0"/>
          <a:chOff x="0" y="0"/>
          <a:chExt cx="0" cy="0"/>
        </a:xfrm>
      </p:grpSpPr>
      <p:sp>
        <p:nvSpPr>
          <p:cNvPr id="20" name="Google Shape;20;p11"/>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21" name="Google Shape;21;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2" name="Google Shape;22;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5" name="Google Shape;25;p12"/>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26" name="Google Shape;26;p1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7"/>
        <p:cNvGrpSpPr/>
        <p:nvPr/>
      </p:nvGrpSpPr>
      <p:grpSpPr>
        <a:xfrm>
          <a:off x="0" y="0"/>
          <a:ext cx="0" cy="0"/>
          <a:chOff x="0" y="0"/>
          <a:chExt cx="0" cy="0"/>
        </a:xfrm>
      </p:grpSpPr>
      <p:sp>
        <p:nvSpPr>
          <p:cNvPr id="28" name="Google Shape;28;p13"/>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9" name="Google Shape;29;p13"/>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30" name="Google Shape;30;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1" name="Google Shape;31;p13"/>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2"/>
        <p:cNvGrpSpPr/>
        <p:nvPr/>
      </p:nvGrpSpPr>
      <p:grpSpPr>
        <a:xfrm>
          <a:off x="0" y="0"/>
          <a:ext cx="0" cy="0"/>
          <a:chOff x="0" y="0"/>
          <a:chExt cx="0" cy="0"/>
        </a:xfrm>
      </p:grpSpPr>
      <p:sp>
        <p:nvSpPr>
          <p:cNvPr id="33" name="Google Shape;33;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4" name="Google Shape;34;p14"/>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35" name="Google Shape;35;p14"/>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36" name="Google Shape;36;p14"/>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37" name="Google Shape;37;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14"/>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39"/>
        <p:cNvGrpSpPr/>
        <p:nvPr/>
      </p:nvGrpSpPr>
      <p:grpSpPr>
        <a:xfrm>
          <a:off x="0" y="0"/>
          <a:ext cx="0" cy="0"/>
          <a:chOff x="0" y="0"/>
          <a:chExt cx="0" cy="0"/>
        </a:xfrm>
      </p:grpSpPr>
      <p:sp>
        <p:nvSpPr>
          <p:cNvPr id="40" name="Google Shape;40;p15"/>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41" name="Google Shape;41;p15"/>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2" name="Google Shape;42;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3" name="Google Shape;43;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44"/>
        <p:cNvGrpSpPr/>
        <p:nvPr/>
      </p:nvGrpSpPr>
      <p:grpSpPr>
        <a:xfrm>
          <a:off x="0" y="0"/>
          <a:ext cx="0" cy="0"/>
          <a:chOff x="0" y="0"/>
          <a:chExt cx="0" cy="0"/>
        </a:xfrm>
      </p:grpSpPr>
      <p:pic>
        <p:nvPicPr>
          <p:cNvPr id="45" name="Google Shape;45;p1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6" name="Google Shape;46;p16"/>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rm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r>
              <a:rPr lang="en-US"/>
              <a:t>Click icon to add media</a:t>
            </a:r>
            <a:endParaRPr/>
          </a:p>
        </p:txBody>
      </p:sp>
      <p:sp>
        <p:nvSpPr>
          <p:cNvPr id="47" name="Google Shape;47;p1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29.xml"/><Relationship Id="rId13" Type="http://schemas.openxmlformats.org/officeDocument/2006/relationships/slide" Target="slide42.xml"/><Relationship Id="rId18" Type="http://schemas.openxmlformats.org/officeDocument/2006/relationships/slide" Target="slide27.xml"/><Relationship Id="rId3" Type="http://schemas.openxmlformats.org/officeDocument/2006/relationships/slide" Target="slide25.xml"/><Relationship Id="rId21" Type="http://schemas.openxmlformats.org/officeDocument/2006/relationships/slide" Target="slide31.xml"/><Relationship Id="rId7" Type="http://schemas.openxmlformats.org/officeDocument/2006/relationships/slide" Target="slide15.xml"/><Relationship Id="rId12" Type="http://schemas.openxmlformats.org/officeDocument/2006/relationships/slide" Target="slide21.xml"/><Relationship Id="rId17" Type="http://schemas.openxmlformats.org/officeDocument/2006/relationships/slide" Target="slide19.xml"/><Relationship Id="rId2" Type="http://schemas.openxmlformats.org/officeDocument/2006/relationships/notesSlide" Target="../notesSlides/notesSlide2.xml"/><Relationship Id="rId16" Type="http://schemas.openxmlformats.org/officeDocument/2006/relationships/slide" Target="slide17.xml"/><Relationship Id="rId20" Type="http://schemas.openxmlformats.org/officeDocument/2006/relationships/slide" Target="slide39.xml"/><Relationship Id="rId1" Type="http://schemas.openxmlformats.org/officeDocument/2006/relationships/slideLayout" Target="../slideLayouts/slideLayout2.xml"/><Relationship Id="rId6" Type="http://schemas.openxmlformats.org/officeDocument/2006/relationships/slide" Target="slide11.xml"/><Relationship Id="rId11" Type="http://schemas.openxmlformats.org/officeDocument/2006/relationships/slide" Target="slide13.xml"/><Relationship Id="rId5" Type="http://schemas.openxmlformats.org/officeDocument/2006/relationships/slide" Target="slide37.xml"/><Relationship Id="rId15" Type="http://schemas.openxmlformats.org/officeDocument/2006/relationships/slide" Target="slide3.xml"/><Relationship Id="rId10" Type="http://schemas.openxmlformats.org/officeDocument/2006/relationships/slide" Target="slide9.xml"/><Relationship Id="rId19" Type="http://schemas.openxmlformats.org/officeDocument/2006/relationships/slide" Target="slide33.xml"/><Relationship Id="rId4" Type="http://schemas.openxmlformats.org/officeDocument/2006/relationships/slide" Target="slide35.xml"/><Relationship Id="rId9" Type="http://schemas.openxmlformats.org/officeDocument/2006/relationships/slide" Target="slide7.xml"/><Relationship Id="rId14" Type="http://schemas.openxmlformats.org/officeDocument/2006/relationships/slide" Target="slide5.xml"/><Relationship Id="rId22" Type="http://schemas.openxmlformats.org/officeDocument/2006/relationships/slide" Target="slide23.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zety.com/" TargetMode="External"/><Relationship Id="rId2" Type="http://schemas.openxmlformats.org/officeDocument/2006/relationships/hyperlink" Target="http://www.canva.com/" TargetMode="External"/><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hyperlink" Target="http://www.indeed.com/" TargetMode="External"/></Relationships>
</file>

<file path=ppt/slides/_rels/slide40.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5DA009-3324-A6D2-727B-4F6BA9F5580E}"/>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02D73664-61AA-46CB-2604-8D731B90F6A3}"/>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Text to Coworker Example</a:t>
            </a:r>
          </a:p>
        </p:txBody>
      </p:sp>
      <p:sp>
        <p:nvSpPr>
          <p:cNvPr id="10" name="Text Placeholder 1">
            <a:extLst>
              <a:ext uri="{FF2B5EF4-FFF2-40B4-BE49-F238E27FC236}">
                <a16:creationId xmlns:a16="http://schemas.microsoft.com/office/drawing/2014/main" id="{24707D37-BDD0-F856-FAE2-B472032CCB9C}"/>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Bef>
                <a:spcPts val="1200"/>
              </a:spcBef>
              <a:spcAft>
                <a:spcPts val="1200"/>
              </a:spcAft>
              <a:buNone/>
            </a:pPr>
            <a:r>
              <a:rPr lang="en-US" sz="1800" b="1" i="0" u="none" strike="noStrike" dirty="0">
                <a:solidFill>
                  <a:srgbClr val="000000"/>
                </a:solidFill>
                <a:effectLst/>
                <a:latin typeface="Arial" panose="020B0604020202020204" pitchFamily="34" charset="0"/>
              </a:rPr>
              <a:t>Unprofessional:</a:t>
            </a:r>
            <a:br>
              <a:rPr lang="en-US" sz="1800" b="1"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"Hey, I need u to cover my shift. </a:t>
            </a:r>
            <a:r>
              <a:rPr lang="en-US" sz="1800" b="0" i="0" u="none" strike="noStrike" dirty="0" err="1">
                <a:solidFill>
                  <a:srgbClr val="000000"/>
                </a:solidFill>
                <a:effectLst/>
                <a:latin typeface="Arial" panose="020B0604020202020204" pitchFamily="34" charset="0"/>
              </a:rPr>
              <a:t>Lmk</a:t>
            </a:r>
            <a:r>
              <a:rPr lang="en-US" sz="1800" b="0" i="0" u="none" strike="noStrike" dirty="0">
                <a:solidFill>
                  <a:srgbClr val="000000"/>
                </a:solidFill>
                <a:effectLst/>
                <a:latin typeface="Arial" panose="020B0604020202020204" pitchFamily="34" charset="0"/>
              </a:rPr>
              <a:t> asap. My kid was up all </a:t>
            </a:r>
            <a:r>
              <a:rPr lang="en-US" sz="1800" b="0" i="0" u="none" strike="noStrike" dirty="0" err="1">
                <a:solidFill>
                  <a:srgbClr val="000000"/>
                </a:solidFill>
                <a:effectLst/>
                <a:latin typeface="Arial" panose="020B0604020202020204" pitchFamily="34" charset="0"/>
              </a:rPr>
              <a:t>nite</a:t>
            </a:r>
            <a:r>
              <a:rPr lang="en-US" sz="1800" b="0" i="0" u="none" strike="noStrike" dirty="0">
                <a:solidFill>
                  <a:srgbClr val="000000"/>
                </a:solidFill>
                <a:effectLst/>
                <a:latin typeface="Arial" panose="020B0604020202020204" pitchFamily="34" charset="0"/>
              </a:rPr>
              <a:t> puking.“</a:t>
            </a:r>
          </a:p>
          <a:p>
            <a:pPr rtl="0">
              <a:spcBef>
                <a:spcPts val="1200"/>
              </a:spcBef>
              <a:spcAft>
                <a:spcPts val="1200"/>
              </a:spcAft>
              <a:buNone/>
            </a:pPr>
            <a:endParaRPr lang="en-US" sz="2400" b="0" dirty="0">
              <a:effectLst/>
            </a:endParaRPr>
          </a:p>
          <a:p>
            <a:pPr>
              <a:buNone/>
            </a:pPr>
            <a:r>
              <a:rPr lang="en-US" sz="1800" b="1" i="0" u="none" strike="noStrike" dirty="0">
                <a:solidFill>
                  <a:srgbClr val="000000"/>
                </a:solidFill>
                <a:effectLst/>
                <a:latin typeface="Arial" panose="020B0604020202020204" pitchFamily="34" charset="0"/>
              </a:rPr>
              <a:t>Professional:</a:t>
            </a:r>
            <a:br>
              <a:rPr lang="en-US" sz="1800" b="1"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"Hi Jason, would you be able to cover my shift tomorrow? My washing machine has flooded my house. I’d be happy to switch a shift with you if you’d rather do that than just work an extra shift. Let me know when you get a chance. Thanks!"</a:t>
            </a: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FA22C3D8-F825-3E27-19B5-CC22FB4DDD4D}"/>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827255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B759BEB9-76D2-E637-5794-7EFCB3B83DC3}"/>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F1B11B2E-D2E8-0062-ECB4-EE8B7B7071C2}"/>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Call in Sick</a:t>
            </a:r>
          </a:p>
        </p:txBody>
      </p:sp>
      <p:sp>
        <p:nvSpPr>
          <p:cNvPr id="3" name="Text Placeholder 1">
            <a:extLst>
              <a:ext uri="{FF2B5EF4-FFF2-40B4-BE49-F238E27FC236}">
                <a16:creationId xmlns:a16="http://schemas.microsoft.com/office/drawing/2014/main" id="{0FC722B1-E2D1-1F86-FC60-8072B3394AE9}"/>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Bef>
                <a:spcPts val="1200"/>
              </a:spcBef>
              <a:spcAft>
                <a:spcPts val="1200"/>
              </a:spcAft>
              <a:buNone/>
            </a:pPr>
            <a:r>
              <a:rPr lang="en-US" sz="1400" b="0" i="0" u="none" strike="noStrike" dirty="0">
                <a:solidFill>
                  <a:schemeClr val="bg1"/>
                </a:solidFill>
                <a:effectLst/>
                <a:latin typeface="Arial" panose="020B0604020202020204" pitchFamily="34" charset="0"/>
              </a:rPr>
              <a:t>When calling in sick, </a:t>
            </a:r>
            <a:r>
              <a:rPr lang="en-US" sz="1400" b="1" i="0" u="none" strike="noStrike" dirty="0">
                <a:solidFill>
                  <a:schemeClr val="bg1"/>
                </a:solidFill>
                <a:effectLst/>
                <a:latin typeface="Arial" panose="020B0604020202020204" pitchFamily="34" charset="0"/>
              </a:rPr>
              <a:t>be professional, clear, and timely</a:t>
            </a:r>
            <a:r>
              <a:rPr lang="en-US" sz="1400" b="0" i="0" u="none" strike="noStrike" dirty="0">
                <a:solidFill>
                  <a:schemeClr val="bg1"/>
                </a:solidFill>
                <a:effectLst/>
                <a:latin typeface="Arial" panose="020B0604020202020204" pitchFamily="34" charset="0"/>
              </a:rPr>
              <a:t> so your employer can plan for your absence. Handling sick calls professionally shows responsibility and helps maintain a good reputation at work!</a:t>
            </a:r>
            <a:endParaRPr lang="en-US" sz="1400" b="0" dirty="0">
              <a:solidFill>
                <a:schemeClr val="bg1"/>
              </a:solidFill>
              <a:effectLst/>
            </a:endParaRPr>
          </a:p>
          <a:p>
            <a:pPr marL="285750" indent="-285750" rtl="0" fontAlgn="base">
              <a:spcBef>
                <a:spcPts val="1200"/>
              </a:spcBef>
              <a:spcAft>
                <a:spcPts val="600"/>
              </a:spcAft>
              <a:buClr>
                <a:schemeClr val="bg1"/>
              </a:buClr>
              <a:buFont typeface="Arial" panose="020B0604020202020204" pitchFamily="34" charset="0"/>
              <a:buChar char="•"/>
            </a:pPr>
            <a:r>
              <a:rPr lang="en-US" sz="1400" b="1" i="0" u="none" strike="noStrike" dirty="0">
                <a:solidFill>
                  <a:schemeClr val="bg1"/>
                </a:solidFill>
                <a:effectLst/>
                <a:latin typeface="Arial" panose="020B0604020202020204" pitchFamily="34" charset="0"/>
              </a:rPr>
              <a:t>Call as early as possible</a:t>
            </a:r>
            <a:r>
              <a:rPr lang="en-US" sz="1400" b="0" i="0" u="none" strike="noStrike" dirty="0">
                <a:solidFill>
                  <a:schemeClr val="bg1"/>
                </a:solidFill>
                <a:effectLst/>
                <a:latin typeface="Arial" panose="020B0604020202020204" pitchFamily="34" charset="0"/>
              </a:rPr>
              <a:t> – Give your supervisor enough time to adjust the schedule. Call at least </a:t>
            </a:r>
            <a:r>
              <a:rPr lang="en-US" sz="1400" b="1" i="0" u="none" strike="noStrike" dirty="0">
                <a:solidFill>
                  <a:schemeClr val="bg1"/>
                </a:solidFill>
                <a:effectLst/>
                <a:latin typeface="Arial" panose="020B0604020202020204" pitchFamily="34" charset="0"/>
              </a:rPr>
              <a:t>a few hours before</a:t>
            </a:r>
            <a:r>
              <a:rPr lang="en-US" sz="1400" b="0" i="0" u="none" strike="noStrike" dirty="0">
                <a:solidFill>
                  <a:schemeClr val="bg1"/>
                </a:solidFill>
                <a:effectLst/>
                <a:latin typeface="Arial" panose="020B0604020202020204" pitchFamily="34" charset="0"/>
              </a:rPr>
              <a:t> your start time. This is information you should obtain when you are hired. Who do you call? What is their preferred method of communication? What time is best to contact them? (For example: If your job starts at 8am, contacting someone at 4am is probably too early, but it is reasonable that they would want to know by 6 or 7am.)</a:t>
            </a:r>
          </a:p>
          <a:p>
            <a:pPr marL="285750" indent="-285750" rtl="0" fontAlgn="base">
              <a:spcAft>
                <a:spcPts val="600"/>
              </a:spcAft>
              <a:buClr>
                <a:schemeClr val="bg1"/>
              </a:buClr>
              <a:buFont typeface="Arial" panose="020B0604020202020204" pitchFamily="34" charset="0"/>
              <a:buChar char="•"/>
            </a:pPr>
            <a:r>
              <a:rPr lang="en-US" sz="1400" b="1" i="0" u="none" strike="noStrike" dirty="0">
                <a:solidFill>
                  <a:schemeClr val="bg1"/>
                </a:solidFill>
                <a:effectLst/>
                <a:latin typeface="Arial" panose="020B0604020202020204" pitchFamily="34" charset="0"/>
              </a:rPr>
              <a:t>Speak professionally</a:t>
            </a:r>
            <a:r>
              <a:rPr lang="en-US" sz="1400" b="0" i="0" u="none" strike="noStrike" dirty="0">
                <a:solidFill>
                  <a:schemeClr val="bg1"/>
                </a:solidFill>
                <a:effectLst/>
                <a:latin typeface="Arial" panose="020B0604020202020204" pitchFamily="34" charset="0"/>
              </a:rPr>
              <a:t> – Use a respectful tone and keep it brief. No need to overshare details about your situation.</a:t>
            </a:r>
          </a:p>
          <a:p>
            <a:pPr marL="285750" indent="-285750" rtl="0" fontAlgn="base">
              <a:spcAft>
                <a:spcPts val="600"/>
              </a:spcAft>
              <a:buClr>
                <a:schemeClr val="bg1"/>
              </a:buClr>
              <a:buFont typeface="Arial" panose="020B0604020202020204" pitchFamily="34" charset="0"/>
              <a:buChar char="•"/>
            </a:pPr>
            <a:r>
              <a:rPr lang="en-US" sz="1400" b="1" i="0" u="none" strike="noStrike" dirty="0">
                <a:solidFill>
                  <a:schemeClr val="bg1"/>
                </a:solidFill>
                <a:effectLst/>
                <a:latin typeface="Arial" panose="020B0604020202020204" pitchFamily="34" charset="0"/>
              </a:rPr>
              <a:t>Offer a plan for the next day</a:t>
            </a:r>
            <a:r>
              <a:rPr lang="en-US" sz="1400" b="0" i="0" u="none" strike="noStrike" dirty="0">
                <a:solidFill>
                  <a:schemeClr val="bg1"/>
                </a:solidFill>
                <a:effectLst/>
                <a:latin typeface="Arial" panose="020B0604020202020204" pitchFamily="34" charset="0"/>
              </a:rPr>
              <a:t> – If you’re unsure whether you’ll be better, let them know when you’ll update them.</a:t>
            </a:r>
          </a:p>
          <a:p>
            <a:pPr marL="285750" indent="-285750">
              <a:spcAft>
                <a:spcPts val="600"/>
              </a:spcAft>
              <a:buClr>
                <a:schemeClr val="bg1"/>
              </a:buClr>
              <a:buFont typeface="Arial" panose="020B0604020202020204" pitchFamily="34" charset="0"/>
              <a:buChar char="•"/>
            </a:pPr>
            <a:r>
              <a:rPr lang="en-US" sz="1400" b="1" i="0" u="none" strike="noStrike" dirty="0">
                <a:solidFill>
                  <a:schemeClr val="bg1"/>
                </a:solidFill>
                <a:effectLst/>
                <a:latin typeface="Arial" panose="020B0604020202020204" pitchFamily="34" charset="0"/>
              </a:rPr>
              <a:t>Apologize for the inconvenience</a:t>
            </a:r>
            <a:r>
              <a:rPr lang="en-US" sz="1400" b="0" i="0" u="none" strike="noStrike" dirty="0">
                <a:solidFill>
                  <a:schemeClr val="bg1"/>
                </a:solidFill>
                <a:effectLst/>
                <a:latin typeface="Arial" panose="020B0604020202020204" pitchFamily="34" charset="0"/>
              </a:rPr>
              <a:t> – Show that you understand your absence affects the team.</a:t>
            </a:r>
            <a:endParaRPr kumimoji="0" lang="en-US" sz="1400" b="0" i="0" u="none" strike="noStrike" kern="0" cap="none" spc="0" normalizeH="0" baseline="0" noProof="0" dirty="0">
              <a:ln>
                <a:noFill/>
              </a:ln>
              <a:solidFill>
                <a:schemeClr val="bg1"/>
              </a:solidFill>
              <a:effectLst/>
              <a:uLnTx/>
              <a:uFillTx/>
              <a:latin typeface="Arial"/>
              <a:cs typeface="Arial"/>
              <a:sym typeface="Arial"/>
            </a:endParaRPr>
          </a:p>
        </p:txBody>
      </p:sp>
      <p:sp>
        <p:nvSpPr>
          <p:cNvPr id="6" name="Rectangle: Rounded Corners 5">
            <a:hlinkClick r:id="rId3" action="ppaction://hlinksldjump"/>
            <a:extLst>
              <a:ext uri="{FF2B5EF4-FFF2-40B4-BE49-F238E27FC236}">
                <a16:creationId xmlns:a16="http://schemas.microsoft.com/office/drawing/2014/main" id="{13CEB950-4D83-F9F0-B762-66E0B6C350A6}"/>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3576287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1AA771-869C-D6B6-75C3-21098F8C58D8}"/>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313D988E-D670-CF8D-EC44-9DA45B5384C8}"/>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Call in Sick Example</a:t>
            </a:r>
          </a:p>
        </p:txBody>
      </p:sp>
      <p:sp>
        <p:nvSpPr>
          <p:cNvPr id="10" name="Text Placeholder 1">
            <a:extLst>
              <a:ext uri="{FF2B5EF4-FFF2-40B4-BE49-F238E27FC236}">
                <a16:creationId xmlns:a16="http://schemas.microsoft.com/office/drawing/2014/main" id="{526E8025-4F61-158E-8707-B2D599DC4AED}"/>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1200"/>
              </a:spcBef>
              <a:spcAft>
                <a:spcPts val="1200"/>
              </a:spcAft>
              <a:buClr>
                <a:srgbClr val="000000"/>
              </a:buClr>
              <a:buSzTx/>
              <a:buFont typeface="Arial"/>
              <a:buNone/>
              <a:tabLst/>
              <a:defRPr/>
            </a:pPr>
            <a:r>
              <a:rPr lang="en-US" sz="1800" b="0" i="0" u="none" strike="noStrike" dirty="0">
                <a:solidFill>
                  <a:srgbClr val="000000"/>
                </a:solidFill>
                <a:effectLst/>
                <a:latin typeface="Arial" panose="020B0604020202020204" pitchFamily="34" charset="0"/>
              </a:rPr>
              <a:t>📞 </a:t>
            </a:r>
            <a:r>
              <a:rPr lang="en-US" sz="1800" b="1" i="0" u="none" strike="noStrike" dirty="0">
                <a:solidFill>
                  <a:srgbClr val="000000"/>
                </a:solidFill>
                <a:effectLst/>
                <a:latin typeface="Arial" panose="020B0604020202020204" pitchFamily="34" charset="0"/>
              </a:rPr>
              <a:t>Calling your supervisor script:</a:t>
            </a:r>
            <a:br>
              <a:rPr lang="en-US" sz="1800" b="1" i="0" u="none" strike="noStrike" dirty="0">
                <a:solidFill>
                  <a:srgbClr val="000000"/>
                </a:solidFill>
                <a:effectLst/>
                <a:latin typeface="Arial" panose="020B0604020202020204" pitchFamily="34" charset="0"/>
              </a:rPr>
            </a:br>
            <a:r>
              <a:rPr lang="en-US" sz="1800" b="0" i="1" u="none" strike="noStrike" dirty="0">
                <a:solidFill>
                  <a:srgbClr val="000000"/>
                </a:solidFill>
                <a:effectLst/>
                <a:latin typeface="Arial" panose="020B0604020202020204" pitchFamily="34" charset="0"/>
              </a:rPr>
              <a:t>"Hi Mrs. Jones, this is Josh Harris. I’m not feeling well today and won’t be able to make it to work. I’ll check in later today or tomorrow morning to let you know if I’ll be able to return. I apologize for the short notice and appreciate your understanding. Please let me know if you need anything from me."</a:t>
            </a: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8B9D219C-74D7-6630-22E3-FDC2EA06F842}"/>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014475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088B4CF4-20EF-0C4D-6193-572B4ECCF21D}"/>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7E1DD798-6BDF-FAC0-BAB5-6D99906D11D8}"/>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1" dirty="0">
                <a:solidFill>
                  <a:srgbClr val="FFFFFF"/>
                </a:solidFill>
              </a:rPr>
              <a:t>Email to Child’s Principal</a:t>
            </a:r>
            <a:endParaRPr kumimoji="0" lang="en-US" sz="3200" b="1" i="0" u="none" strike="noStrike" kern="0" cap="none" spc="0" normalizeH="0" baseline="0" noProof="0" dirty="0">
              <a:ln>
                <a:noFill/>
              </a:ln>
              <a:solidFill>
                <a:srgbClr val="FFFFFF"/>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EEE3BA51-A900-8428-8009-22689E8A6576}"/>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b="0" i="0" u="none" strike="noStrike" dirty="0">
                <a:solidFill>
                  <a:schemeClr val="bg1"/>
                </a:solidFill>
                <a:effectLst/>
                <a:latin typeface="Arial" panose="020B0604020202020204" pitchFamily="34" charset="0"/>
              </a:rPr>
              <a:t>When emailing a principal about a concern, it’s important to </a:t>
            </a:r>
            <a:r>
              <a:rPr lang="en-US" b="1" i="0" u="none" strike="noStrike" dirty="0">
                <a:solidFill>
                  <a:schemeClr val="bg1"/>
                </a:solidFill>
                <a:effectLst/>
                <a:latin typeface="Arial" panose="020B0604020202020204" pitchFamily="34" charset="0"/>
              </a:rPr>
              <a:t>stay calm, professional, and focused on finding a solution</a:t>
            </a:r>
            <a:r>
              <a:rPr lang="en-US" b="0" i="0" u="none" strike="noStrike" dirty="0">
                <a:solidFill>
                  <a:schemeClr val="bg1"/>
                </a:solidFill>
                <a:effectLst/>
                <a:latin typeface="Arial" panose="020B0604020202020204" pitchFamily="34" charset="0"/>
              </a:rPr>
              <a:t>. Even if you’re frustrated, keeping your email respectful will help you get a better response.</a:t>
            </a:r>
            <a:endParaRPr lang="en-US" dirty="0">
              <a:solidFill>
                <a:schemeClr val="bg1"/>
              </a:solidFill>
            </a:endParaRPr>
          </a:p>
          <a:p>
            <a:pPr rtl="0">
              <a:buNone/>
            </a:pPr>
            <a:endParaRPr lang="en-US" b="1" i="0" u="none" strike="noStrike" dirty="0">
              <a:solidFill>
                <a:schemeClr val="bg1"/>
              </a:solidFill>
              <a:effectLst/>
              <a:latin typeface="Arial" panose="020B0604020202020204" pitchFamily="34" charset="0"/>
            </a:endParaRPr>
          </a:p>
          <a:p>
            <a:pPr rtl="0">
              <a:buNone/>
            </a:pPr>
            <a:r>
              <a:rPr lang="en-US" b="1" i="0" u="none" strike="noStrike" dirty="0">
                <a:solidFill>
                  <a:schemeClr val="bg1"/>
                </a:solidFill>
                <a:effectLst/>
                <a:latin typeface="Arial" panose="020B0604020202020204" pitchFamily="34" charset="0"/>
              </a:rPr>
              <a:t>Use a clear subject line</a:t>
            </a:r>
            <a:r>
              <a:rPr lang="en-US" b="0" i="0" u="none" strike="noStrike" dirty="0">
                <a:solidFill>
                  <a:schemeClr val="bg1"/>
                </a:solidFill>
                <a:effectLst/>
                <a:latin typeface="Arial" panose="020B0604020202020204" pitchFamily="34" charset="0"/>
              </a:rPr>
              <a:t> – Example: </a:t>
            </a:r>
            <a:r>
              <a:rPr lang="en-US" b="0" i="1" u="none" strike="noStrike" dirty="0">
                <a:solidFill>
                  <a:schemeClr val="bg1"/>
                </a:solidFill>
                <a:effectLst/>
                <a:latin typeface="Arial" panose="020B0604020202020204" pitchFamily="34" charset="0"/>
              </a:rPr>
              <a:t>Concern Regarding [Child’s Name] – Request for Meeting</a:t>
            </a:r>
            <a:endParaRPr lang="en-US" dirty="0">
              <a:solidFill>
                <a:schemeClr val="bg1"/>
              </a:solidFill>
            </a:endParaRPr>
          </a:p>
          <a:p>
            <a:pPr rtl="0">
              <a:buNone/>
            </a:pPr>
            <a:endParaRPr lang="en-US" b="1" i="0" u="none" strike="noStrike" dirty="0">
              <a:solidFill>
                <a:schemeClr val="bg1"/>
              </a:solidFill>
              <a:effectLst/>
              <a:latin typeface="Arial" panose="020B0604020202020204" pitchFamily="34" charset="0"/>
            </a:endParaRPr>
          </a:p>
          <a:p>
            <a:pPr rtl="0">
              <a:buNone/>
            </a:pPr>
            <a:r>
              <a:rPr lang="en-US" b="1" i="0" u="none" strike="noStrike" dirty="0">
                <a:solidFill>
                  <a:schemeClr val="bg1"/>
                </a:solidFill>
                <a:effectLst/>
                <a:latin typeface="Arial" panose="020B0604020202020204" pitchFamily="34" charset="0"/>
              </a:rPr>
              <a:t>Start with a polite greeting</a:t>
            </a:r>
            <a:r>
              <a:rPr lang="en-US" b="0" i="0" u="none" strike="noStrike" dirty="0">
                <a:solidFill>
                  <a:schemeClr val="bg1"/>
                </a:solidFill>
                <a:effectLst/>
                <a:latin typeface="Arial" panose="020B0604020202020204" pitchFamily="34" charset="0"/>
              </a:rPr>
              <a:t> – Address the principal formally (e.g., </a:t>
            </a:r>
            <a:r>
              <a:rPr lang="en-US" b="0" i="1" u="none" strike="noStrike" dirty="0">
                <a:solidFill>
                  <a:schemeClr val="bg1"/>
                </a:solidFill>
                <a:effectLst/>
                <a:latin typeface="Arial" panose="020B0604020202020204" pitchFamily="34" charset="0"/>
              </a:rPr>
              <a:t>Dear Principal [Last Name],</a:t>
            </a:r>
            <a:r>
              <a:rPr lang="en-US" b="0" i="0" u="none" strike="noStrike" dirty="0">
                <a:solidFill>
                  <a:schemeClr val="bg1"/>
                </a:solidFill>
                <a:effectLst/>
                <a:latin typeface="Arial" panose="020B0604020202020204" pitchFamily="34" charset="0"/>
              </a:rPr>
              <a:t>).</a:t>
            </a:r>
          </a:p>
          <a:p>
            <a:pPr rtl="0">
              <a:buNone/>
            </a:pPr>
            <a:endParaRPr lang="en-US" dirty="0">
              <a:solidFill>
                <a:schemeClr val="bg1"/>
              </a:solidFill>
              <a:latin typeface="Arial" panose="020B0604020202020204" pitchFamily="34" charset="0"/>
            </a:endParaRPr>
          </a:p>
          <a:p>
            <a:pPr rtl="0">
              <a:buNone/>
            </a:pPr>
            <a:r>
              <a:rPr lang="en-US" b="1" i="0" u="none" strike="noStrike" dirty="0">
                <a:solidFill>
                  <a:schemeClr val="bg1"/>
                </a:solidFill>
                <a:effectLst/>
                <a:latin typeface="Arial" panose="020B0604020202020204" pitchFamily="34" charset="0"/>
              </a:rPr>
              <a:t>Briefly explain the situation</a:t>
            </a:r>
            <a:r>
              <a:rPr lang="en-US" b="0" i="0" u="none" strike="noStrike" dirty="0">
                <a:solidFill>
                  <a:schemeClr val="bg1"/>
                </a:solidFill>
                <a:effectLst/>
                <a:latin typeface="Arial" panose="020B0604020202020204" pitchFamily="34" charset="0"/>
              </a:rPr>
              <a:t> – Stick to the facts and avoid emotional language.</a:t>
            </a:r>
            <a:endParaRPr lang="en-US" dirty="0">
              <a:solidFill>
                <a:schemeClr val="bg1"/>
              </a:solidFill>
            </a:endParaRPr>
          </a:p>
          <a:p>
            <a:pPr rtl="0">
              <a:buNone/>
            </a:pPr>
            <a:endParaRPr lang="en-US" b="1" dirty="0">
              <a:solidFill>
                <a:schemeClr val="bg1"/>
              </a:solidFill>
              <a:latin typeface="Arial" panose="020B0604020202020204" pitchFamily="34" charset="0"/>
            </a:endParaRPr>
          </a:p>
          <a:p>
            <a:pPr rtl="0">
              <a:buNone/>
            </a:pPr>
            <a:r>
              <a:rPr lang="en-US" b="1" i="0" u="none" strike="noStrike" dirty="0">
                <a:solidFill>
                  <a:schemeClr val="bg1"/>
                </a:solidFill>
                <a:effectLst/>
                <a:latin typeface="Arial" panose="020B0604020202020204" pitchFamily="34" charset="0"/>
              </a:rPr>
              <a:t>State what you hope to achieve</a:t>
            </a:r>
            <a:r>
              <a:rPr lang="en-US" b="0" i="0" u="none" strike="noStrike" dirty="0">
                <a:solidFill>
                  <a:schemeClr val="bg1"/>
                </a:solidFill>
                <a:effectLst/>
                <a:latin typeface="Arial" panose="020B0604020202020204" pitchFamily="34" charset="0"/>
              </a:rPr>
              <a:t> – Be clear about what outcome you’re seeking. If you’d like to request an in-person meeting or phone call, be sure to give a few options of when you’d be available. </a:t>
            </a:r>
            <a:endParaRPr lang="en-US" dirty="0">
              <a:solidFill>
                <a:schemeClr val="bg1"/>
              </a:solidFill>
            </a:endParaRPr>
          </a:p>
          <a:p>
            <a:pPr rtl="0">
              <a:buNone/>
            </a:pPr>
            <a:endParaRPr lang="en-US" b="1" i="0" u="none" strike="noStrike" dirty="0">
              <a:solidFill>
                <a:schemeClr val="bg1"/>
              </a:solidFill>
              <a:effectLst/>
              <a:latin typeface="Arial" panose="020B0604020202020204" pitchFamily="34" charset="0"/>
            </a:endParaRPr>
          </a:p>
          <a:p>
            <a:pPr rtl="0">
              <a:buNone/>
            </a:pPr>
            <a:r>
              <a:rPr lang="en-US" b="1" i="0" u="none" strike="noStrike" dirty="0">
                <a:solidFill>
                  <a:schemeClr val="bg1"/>
                </a:solidFill>
                <a:effectLst/>
                <a:latin typeface="Arial" panose="020B0604020202020204" pitchFamily="34" charset="0"/>
              </a:rPr>
              <a:t>End with a polite closing</a:t>
            </a:r>
            <a:r>
              <a:rPr lang="en-US" b="0" i="0" u="none" strike="noStrike" dirty="0">
                <a:solidFill>
                  <a:schemeClr val="bg1"/>
                </a:solidFill>
                <a:effectLst/>
                <a:latin typeface="Arial" panose="020B0604020202020204" pitchFamily="34" charset="0"/>
              </a:rPr>
              <a:t> – Thank them for their time and include your contact information.</a:t>
            </a:r>
            <a:br>
              <a:rPr lang="en-US" sz="1200" dirty="0">
                <a:solidFill>
                  <a:schemeClr val="bg1"/>
                </a:solidFill>
              </a:rPr>
            </a:br>
            <a:endParaRPr kumimoji="0" lang="en-US" sz="1200" b="0" i="0" u="none" strike="noStrike" kern="0" cap="none" spc="0" normalizeH="0" baseline="0" noProof="0" dirty="0">
              <a:ln>
                <a:noFill/>
              </a:ln>
              <a:solidFill>
                <a:schemeClr val="bg1"/>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6EA56E18-EC11-A1EC-D4E3-2C7FBDBABE62}"/>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3617676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BD1390-E90A-9D9D-0257-0D2D5ED8C46C}"/>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F6F75037-6143-957B-7A21-51E9E67F3AEA}"/>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Email to Child’s Principal Example</a:t>
            </a:r>
          </a:p>
        </p:txBody>
      </p:sp>
      <p:sp>
        <p:nvSpPr>
          <p:cNvPr id="10" name="Text Placeholder 1">
            <a:extLst>
              <a:ext uri="{FF2B5EF4-FFF2-40B4-BE49-F238E27FC236}">
                <a16:creationId xmlns:a16="http://schemas.microsoft.com/office/drawing/2014/main" id="{31034101-ABE5-F5A0-1F06-2CB4229BF12B}"/>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b="1" i="0" u="none" strike="noStrike" dirty="0">
                <a:solidFill>
                  <a:srgbClr val="000000"/>
                </a:solidFill>
                <a:effectLst/>
                <a:latin typeface="Arial" panose="020B0604020202020204" pitchFamily="34" charset="0"/>
              </a:rPr>
              <a:t>Subject:</a:t>
            </a:r>
            <a:r>
              <a:rPr lang="en-US" b="0" i="0" u="none" strike="noStrike" dirty="0">
                <a:solidFill>
                  <a:srgbClr val="000000"/>
                </a:solidFill>
                <a:effectLst/>
                <a:latin typeface="Arial" panose="020B0604020202020204" pitchFamily="34" charset="0"/>
              </a:rPr>
              <a:t> Concern Regarding Kari Simon – Request for Meeting</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Dear Principal Nash,</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I hope you’re doing well. I am reaching out regarding a concern with [briefly state the issue, e.g., a classroom situation, a policy, or an incident]. I would appreciate the opportunity to meet with you to discuss this matter and explore possible solutions.</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My goal is to ensure that [desired outcome, e.g., my child receives additional support, we clarify school policies, etc.]. Please let me know a convenient time for us to meet. I am easily available on Tuesdays and Thursdays. Thank you for your time and attention to this matter.</a:t>
            </a:r>
            <a:endParaRPr lang="en-US" b="0" dirty="0">
              <a:effectLst/>
            </a:endParaRPr>
          </a:p>
          <a:p>
            <a:pPr rtl="0">
              <a:spcAft>
                <a:spcPts val="600"/>
              </a:spcAft>
              <a:buNone/>
            </a:pPr>
            <a:r>
              <a:rPr lang="en-US" b="0" i="0" u="none" strike="noStrike" dirty="0">
                <a:solidFill>
                  <a:srgbClr val="000000"/>
                </a:solidFill>
                <a:effectLst/>
                <a:latin typeface="Arial" panose="020B0604020202020204" pitchFamily="34" charset="0"/>
              </a:rPr>
              <a:t>Best regards,</a:t>
            </a:r>
            <a:br>
              <a:rPr lang="en-US" b="0" i="0" u="none" strike="noStrike" dirty="0">
                <a:solidFill>
                  <a:srgbClr val="000000"/>
                </a:solidFill>
                <a:effectLst/>
                <a:latin typeface="Arial" panose="020B0604020202020204" pitchFamily="34" charset="0"/>
              </a:rPr>
            </a:br>
            <a:r>
              <a:rPr lang="en-US" b="0" i="0" u="none" strike="noStrike" dirty="0">
                <a:solidFill>
                  <a:srgbClr val="000000"/>
                </a:solidFill>
                <a:effectLst/>
                <a:latin typeface="Arial" panose="020B0604020202020204" pitchFamily="34" charset="0"/>
              </a:rPr>
              <a:t>[Your Name]</a:t>
            </a:r>
            <a:br>
              <a:rPr lang="en-US" b="0" i="0" u="none" strike="noStrike" dirty="0">
                <a:solidFill>
                  <a:srgbClr val="000000"/>
                </a:solidFill>
                <a:effectLst/>
                <a:latin typeface="Arial" panose="020B0604020202020204" pitchFamily="34" charset="0"/>
              </a:rPr>
            </a:br>
            <a:r>
              <a:rPr lang="en-US" b="0" i="0" u="none" strike="noStrike" dirty="0">
                <a:solidFill>
                  <a:srgbClr val="000000"/>
                </a:solidFill>
                <a:effectLst/>
                <a:latin typeface="Arial" panose="020B0604020202020204" pitchFamily="34" charset="0"/>
              </a:rPr>
              <a:t>[Your Contact Information]</a:t>
            </a:r>
            <a:endParaRPr lang="en-US" b="0" dirty="0">
              <a:effectLst/>
            </a:endParaRPr>
          </a:p>
          <a:p>
            <a:pPr>
              <a:buNone/>
            </a:pPr>
            <a:br>
              <a:rPr lang="en-US" sz="2400" dirty="0"/>
            </a:b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6BABB879-D62F-5AD0-BF1C-634F1657D73C}"/>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350197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FD34B16C-9831-1736-FD0C-FA551F1D6259}"/>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017A4336-E40F-F5FA-4F35-56053966BB4D}"/>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Email to Child’s Teacher</a:t>
            </a:r>
          </a:p>
        </p:txBody>
      </p:sp>
      <p:sp>
        <p:nvSpPr>
          <p:cNvPr id="3" name="Text Placeholder 1">
            <a:extLst>
              <a:ext uri="{FF2B5EF4-FFF2-40B4-BE49-F238E27FC236}">
                <a16:creationId xmlns:a16="http://schemas.microsoft.com/office/drawing/2014/main" id="{5BF833F0-D287-A6B1-A0C8-862AF1A005A5}"/>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sz="1100" b="0" i="0" u="none" strike="noStrike" dirty="0">
                <a:solidFill>
                  <a:schemeClr val="bg1"/>
                </a:solidFill>
                <a:effectLst/>
                <a:latin typeface="Arial" panose="020B0604020202020204" pitchFamily="34" charset="0"/>
              </a:rPr>
              <a:t>When emailing your child’s teacher, </a:t>
            </a:r>
            <a:r>
              <a:rPr lang="en-US" sz="1100" b="1" i="0" u="none" strike="noStrike" dirty="0">
                <a:solidFill>
                  <a:schemeClr val="bg1"/>
                </a:solidFill>
                <a:effectLst/>
                <a:latin typeface="Arial" panose="020B0604020202020204" pitchFamily="34" charset="0"/>
              </a:rPr>
              <a:t>clear communication and a respectful tone</a:t>
            </a:r>
            <a:r>
              <a:rPr lang="en-US" sz="1100" b="0" i="0" u="none" strike="noStrike" dirty="0">
                <a:solidFill>
                  <a:schemeClr val="bg1"/>
                </a:solidFill>
                <a:effectLst/>
                <a:latin typeface="Arial" panose="020B0604020202020204" pitchFamily="34" charset="0"/>
              </a:rPr>
              <a:t> are key. Parents sometimes write emotionally, and teachers may take concerns personally, so keeping the email </a:t>
            </a:r>
            <a:r>
              <a:rPr lang="en-US" sz="1100" b="1" i="0" u="none" strike="noStrike" dirty="0">
                <a:solidFill>
                  <a:schemeClr val="bg1"/>
                </a:solidFill>
                <a:effectLst/>
                <a:latin typeface="Arial" panose="020B0604020202020204" pitchFamily="34" charset="0"/>
              </a:rPr>
              <a:t>professional, specific, and solution-focused</a:t>
            </a:r>
            <a:r>
              <a:rPr lang="en-US" sz="1100" b="0" i="0" u="none" strike="noStrike" dirty="0">
                <a:solidFill>
                  <a:schemeClr val="bg1"/>
                </a:solidFill>
                <a:effectLst/>
                <a:latin typeface="Arial" panose="020B0604020202020204" pitchFamily="34" charset="0"/>
              </a:rPr>
              <a:t> will lead to a better response.</a:t>
            </a:r>
            <a:endParaRPr lang="en-US" sz="1100" b="0" dirty="0">
              <a:solidFill>
                <a:schemeClr val="bg1"/>
              </a:solidFill>
              <a:effectLst/>
            </a:endParaRPr>
          </a:p>
          <a:p>
            <a:pPr rtl="0">
              <a:buNone/>
            </a:pPr>
            <a:endParaRPr lang="en-US" sz="1100" b="1" i="0" u="none" strike="noStrike" dirty="0">
              <a:solidFill>
                <a:schemeClr val="bg1"/>
              </a:solidFill>
              <a:effectLst/>
              <a:latin typeface="Arial" panose="020B0604020202020204" pitchFamily="34" charset="0"/>
            </a:endParaRPr>
          </a:p>
          <a:p>
            <a:pPr rtl="0">
              <a:buNone/>
            </a:pPr>
            <a:r>
              <a:rPr lang="en-US" sz="1100" b="1" i="0" u="none" strike="noStrike" dirty="0">
                <a:solidFill>
                  <a:schemeClr val="bg1"/>
                </a:solidFill>
                <a:effectLst/>
                <a:latin typeface="Arial" panose="020B0604020202020204" pitchFamily="34" charset="0"/>
              </a:rPr>
              <a:t>Use a clear subject line</a:t>
            </a:r>
            <a:r>
              <a:rPr lang="en-US" sz="1100" b="0" i="0" u="none" strike="noStrike" dirty="0">
                <a:solidFill>
                  <a:schemeClr val="bg1"/>
                </a:solidFill>
                <a:effectLst/>
                <a:latin typeface="Arial" panose="020B0604020202020204" pitchFamily="34" charset="0"/>
              </a:rPr>
              <a:t> </a:t>
            </a:r>
            <a:endParaRPr lang="en-US" sz="1100" b="0" dirty="0">
              <a:solidFill>
                <a:schemeClr val="bg1"/>
              </a:solidFill>
              <a:effectLst/>
            </a:endParaRPr>
          </a:p>
          <a:p>
            <a:pPr rtl="0">
              <a:buNone/>
            </a:pPr>
            <a:endParaRPr lang="en-US" sz="1100" b="1" i="0" u="none" strike="noStrike" dirty="0">
              <a:solidFill>
                <a:schemeClr val="bg1"/>
              </a:solidFill>
              <a:effectLst/>
              <a:latin typeface="Arial" panose="020B0604020202020204" pitchFamily="34" charset="0"/>
            </a:endParaRPr>
          </a:p>
          <a:p>
            <a:pPr rtl="0">
              <a:buNone/>
            </a:pPr>
            <a:r>
              <a:rPr lang="en-US" sz="1100" b="1" i="0" u="none" strike="noStrike" dirty="0">
                <a:solidFill>
                  <a:schemeClr val="bg1"/>
                </a:solidFill>
                <a:effectLst/>
                <a:latin typeface="Arial" panose="020B0604020202020204" pitchFamily="34" charset="0"/>
              </a:rPr>
              <a:t>Start with a polite greeting</a:t>
            </a:r>
            <a:r>
              <a:rPr lang="en-US" sz="1100" b="0" i="0" u="none" strike="noStrike" dirty="0">
                <a:solidFill>
                  <a:schemeClr val="bg1"/>
                </a:solidFill>
                <a:effectLst/>
                <a:latin typeface="Arial" panose="020B0604020202020204" pitchFamily="34" charset="0"/>
              </a:rPr>
              <a:t> – Address the teacher formally </a:t>
            </a:r>
            <a:endParaRPr lang="en-US" sz="1100" b="0" dirty="0">
              <a:solidFill>
                <a:schemeClr val="bg1"/>
              </a:solidFill>
              <a:effectLst/>
            </a:endParaRPr>
          </a:p>
          <a:p>
            <a:pPr rtl="0">
              <a:buNone/>
            </a:pPr>
            <a:endParaRPr lang="en-US" sz="1100" b="1" i="0" u="none" strike="noStrike" dirty="0">
              <a:solidFill>
                <a:schemeClr val="bg1"/>
              </a:solidFill>
              <a:effectLst/>
              <a:latin typeface="Arial" panose="020B0604020202020204" pitchFamily="34" charset="0"/>
            </a:endParaRPr>
          </a:p>
          <a:p>
            <a:pPr rtl="0">
              <a:buNone/>
            </a:pPr>
            <a:r>
              <a:rPr lang="en-US" sz="1100" b="1" i="0" u="none" strike="noStrike" dirty="0">
                <a:solidFill>
                  <a:schemeClr val="bg1"/>
                </a:solidFill>
                <a:effectLst/>
                <a:latin typeface="Arial" panose="020B0604020202020204" pitchFamily="34" charset="0"/>
              </a:rPr>
              <a:t>State the reason for your email clearly</a:t>
            </a:r>
            <a:r>
              <a:rPr lang="en-US" sz="1100" b="0" i="0" u="none" strike="noStrike" dirty="0">
                <a:solidFill>
                  <a:schemeClr val="bg1"/>
                </a:solidFill>
                <a:effectLst/>
                <a:latin typeface="Arial" panose="020B0604020202020204" pitchFamily="34" charset="0"/>
              </a:rPr>
              <a:t> – Be specific about the issue or question. If it’s a concern, focus on </a:t>
            </a:r>
            <a:r>
              <a:rPr lang="en-US" sz="1100" b="1" i="0" u="none" strike="noStrike" dirty="0">
                <a:solidFill>
                  <a:schemeClr val="bg1"/>
                </a:solidFill>
                <a:effectLst/>
                <a:latin typeface="Arial" panose="020B0604020202020204" pitchFamily="34" charset="0"/>
              </a:rPr>
              <a:t>facts, not feelings</a:t>
            </a:r>
            <a:r>
              <a:rPr lang="en-US" sz="1100" b="0" i="0" u="none" strike="noStrike" dirty="0">
                <a:solidFill>
                  <a:schemeClr val="bg1"/>
                </a:solidFill>
                <a:effectLst/>
                <a:latin typeface="Arial" panose="020B0604020202020204" pitchFamily="34" charset="0"/>
              </a:rPr>
              <a:t>. Include your child’s name, class, and any relevant dates or assignments. Avoid vague statements like “My child is struggling” without explaining what exactly is happening.</a:t>
            </a:r>
            <a:endParaRPr lang="en-US" sz="1100" b="0" dirty="0">
              <a:solidFill>
                <a:schemeClr val="bg1"/>
              </a:solidFill>
              <a:effectLst/>
            </a:endParaRPr>
          </a:p>
          <a:p>
            <a:pPr rtl="0">
              <a:buNone/>
            </a:pPr>
            <a:endParaRPr lang="en-US" sz="1100" b="1" i="0" u="none" strike="noStrike" dirty="0">
              <a:solidFill>
                <a:schemeClr val="bg1"/>
              </a:solidFill>
              <a:effectLst/>
              <a:latin typeface="Arial" panose="020B0604020202020204" pitchFamily="34" charset="0"/>
            </a:endParaRPr>
          </a:p>
          <a:p>
            <a:pPr rtl="0">
              <a:buNone/>
            </a:pPr>
            <a:r>
              <a:rPr lang="en-US" sz="1100" b="1" i="0" u="none" strike="noStrike" dirty="0">
                <a:solidFill>
                  <a:schemeClr val="bg1"/>
                </a:solidFill>
                <a:effectLst/>
                <a:latin typeface="Arial" panose="020B0604020202020204" pitchFamily="34" charset="0"/>
              </a:rPr>
              <a:t>Ask for clarification or propose a solution</a:t>
            </a:r>
            <a:r>
              <a:rPr lang="en-US" sz="1100" b="0" i="0" u="none" strike="noStrike" dirty="0">
                <a:solidFill>
                  <a:schemeClr val="bg1"/>
                </a:solidFill>
                <a:effectLst/>
                <a:latin typeface="Arial" panose="020B0604020202020204" pitchFamily="34" charset="0"/>
              </a:rPr>
              <a:t> – Instead of assuming blame, ask for the teacher’s perspective or suggest ways to work together.</a:t>
            </a:r>
            <a:endParaRPr lang="en-US" sz="1100" b="0" dirty="0">
              <a:solidFill>
                <a:schemeClr val="bg1"/>
              </a:solidFill>
              <a:effectLst/>
            </a:endParaRPr>
          </a:p>
          <a:p>
            <a:pPr rtl="0">
              <a:buNone/>
            </a:pPr>
            <a:endParaRPr lang="en-US" sz="1100" b="1" i="0" u="none" strike="noStrike" dirty="0">
              <a:solidFill>
                <a:schemeClr val="bg1"/>
              </a:solidFill>
              <a:effectLst/>
              <a:latin typeface="Arial" panose="020B0604020202020204" pitchFamily="34" charset="0"/>
            </a:endParaRPr>
          </a:p>
          <a:p>
            <a:pPr rtl="0">
              <a:buNone/>
            </a:pPr>
            <a:r>
              <a:rPr lang="en-US" sz="1100" b="1" i="0" u="none" strike="noStrike" dirty="0">
                <a:solidFill>
                  <a:schemeClr val="bg1"/>
                </a:solidFill>
                <a:effectLst/>
                <a:latin typeface="Arial" panose="020B0604020202020204" pitchFamily="34" charset="0"/>
              </a:rPr>
              <a:t>Use a respectful tone</a:t>
            </a:r>
            <a:r>
              <a:rPr lang="en-US" sz="1100" b="0" i="0" u="none" strike="noStrike" dirty="0">
                <a:solidFill>
                  <a:schemeClr val="bg1"/>
                </a:solidFill>
                <a:effectLst/>
                <a:latin typeface="Arial" panose="020B0604020202020204" pitchFamily="34" charset="0"/>
              </a:rPr>
              <a:t> – Avoid accusations or frustration in writing. Keep it </a:t>
            </a:r>
            <a:r>
              <a:rPr lang="en-US" sz="1100" b="1" i="0" u="none" strike="noStrike" dirty="0">
                <a:solidFill>
                  <a:schemeClr val="bg1"/>
                </a:solidFill>
                <a:effectLst/>
                <a:latin typeface="Arial" panose="020B0604020202020204" pitchFamily="34" charset="0"/>
              </a:rPr>
              <a:t>neutral and professional</a:t>
            </a:r>
            <a:r>
              <a:rPr lang="en-US" sz="1100" b="0" i="0" u="none" strike="noStrike" dirty="0">
                <a:solidFill>
                  <a:schemeClr val="bg1"/>
                </a:solidFill>
                <a:effectLst/>
                <a:latin typeface="Arial" panose="020B0604020202020204" pitchFamily="34" charset="0"/>
              </a:rPr>
              <a:t> to encourage a productive response.</a:t>
            </a:r>
            <a:endParaRPr lang="en-US" sz="1100" b="0" dirty="0">
              <a:solidFill>
                <a:schemeClr val="bg1"/>
              </a:solidFill>
              <a:effectLst/>
            </a:endParaRPr>
          </a:p>
          <a:p>
            <a:pPr>
              <a:buNone/>
            </a:pPr>
            <a:endParaRPr lang="en-US" sz="1100" b="1" i="0" u="none" strike="noStrike" dirty="0">
              <a:solidFill>
                <a:schemeClr val="bg1"/>
              </a:solidFill>
              <a:effectLst/>
              <a:latin typeface="Arial" panose="020B0604020202020204" pitchFamily="34" charset="0"/>
            </a:endParaRPr>
          </a:p>
          <a:p>
            <a:pPr>
              <a:buNone/>
            </a:pPr>
            <a:r>
              <a:rPr lang="en-US" sz="1100" b="1" i="0" u="none" strike="noStrike" dirty="0">
                <a:solidFill>
                  <a:schemeClr val="bg1"/>
                </a:solidFill>
                <a:effectLst/>
                <a:latin typeface="Arial" panose="020B0604020202020204" pitchFamily="34" charset="0"/>
              </a:rPr>
              <a:t>Close politely and offer to follow up</a:t>
            </a:r>
            <a:r>
              <a:rPr lang="en-US" sz="1100" b="0" i="0" u="none" strike="noStrike" dirty="0">
                <a:solidFill>
                  <a:schemeClr val="bg1"/>
                </a:solidFill>
                <a:effectLst/>
                <a:latin typeface="Arial" panose="020B0604020202020204" pitchFamily="34" charset="0"/>
              </a:rPr>
              <a:t> – Thank the teacher for their time and ask how you can stay updated on your child’s progress.</a:t>
            </a:r>
            <a:br>
              <a:rPr kumimoji="0" lang="en-US" b="0" i="0" u="none" strike="noStrike" kern="0" cap="none" spc="0" normalizeH="0" baseline="0" noProof="0" dirty="0">
                <a:ln>
                  <a:noFill/>
                </a:ln>
                <a:solidFill>
                  <a:srgbClr val="FFFFFF"/>
                </a:solidFill>
                <a:effectLst/>
                <a:uLnTx/>
                <a:uFillTx/>
                <a:latin typeface="Arial"/>
                <a:cs typeface="Arial"/>
                <a:sym typeface="Arial"/>
              </a:rPr>
            </a:br>
            <a:endParaRPr kumimoji="0" lang="en-US"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14BF78E6-3746-DB15-9D88-10C2C0C837C8}"/>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3926504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8FD20-1291-5BEF-5FCC-84DFB9559F62}"/>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FADEFF0D-47EA-CF42-5805-960C1809328A}"/>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Email to Child’s Teacher Example</a:t>
            </a:r>
          </a:p>
        </p:txBody>
      </p:sp>
      <p:sp>
        <p:nvSpPr>
          <p:cNvPr id="10" name="Text Placeholder 1">
            <a:extLst>
              <a:ext uri="{FF2B5EF4-FFF2-40B4-BE49-F238E27FC236}">
                <a16:creationId xmlns:a16="http://schemas.microsoft.com/office/drawing/2014/main" id="{F9DBD588-5515-D123-166F-2092D523D225}"/>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1200"/>
              </a:spcAft>
              <a:buClr>
                <a:srgbClr val="000000"/>
              </a:buClr>
              <a:buSzTx/>
              <a:buFont typeface="Arial"/>
              <a:buNone/>
              <a:tabLst/>
              <a:defRPr/>
            </a:pPr>
            <a:r>
              <a:rPr kumimoji="0" lang="en-US" sz="1400" b="1"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Subject:</a:t>
            </a:r>
            <a: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 Question About Carl</a:t>
            </a:r>
            <a:r>
              <a:rPr lang="en-US" dirty="0">
                <a:latin typeface="Arial" panose="020B0604020202020204" pitchFamily="34" charset="0"/>
              </a:rPr>
              <a:t>’s Homework</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Aft>
                <a:spcPts val="800"/>
              </a:spcAft>
              <a:buClr>
                <a:srgbClr val="000000"/>
              </a:buClr>
              <a:buSzTx/>
              <a:buFont typeface="Arial"/>
              <a:buNone/>
              <a:tabLst/>
              <a:defRPr/>
            </a:pPr>
            <a: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Dear Mr</a:t>
            </a:r>
            <a:r>
              <a:rPr lang="en-US" dirty="0">
                <a:latin typeface="Arial" panose="020B0604020202020204" pitchFamily="34" charset="0"/>
              </a:rPr>
              <a:t>. Thomas</a:t>
            </a:r>
            <a: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Aft>
                <a:spcPts val="800"/>
              </a:spcAft>
              <a:buClr>
                <a:srgbClr val="000000"/>
              </a:buClr>
              <a:buSzTx/>
              <a:buFont typeface="Arial"/>
              <a:buNone/>
              <a:tabLst/>
              <a:defRPr/>
            </a:pPr>
            <a:r>
              <a:rPr lang="en-US" b="0" i="0" u="none" strike="noStrike" dirty="0">
                <a:solidFill>
                  <a:srgbClr val="000000"/>
                </a:solidFill>
                <a:effectLst/>
                <a:latin typeface="Arial" panose="020B0604020202020204" pitchFamily="34" charset="0"/>
              </a:rPr>
              <a:t>I hope you’re doing well. I’m reaching out regarding Carl’s recent homework assignments in English. He has been struggling with his essay, and I wanted to understand how I can best support him at home.</a:t>
            </a:r>
          </a:p>
          <a:p>
            <a:pPr rtl="0">
              <a:spcAft>
                <a:spcPts val="800"/>
              </a:spcAft>
              <a:buNone/>
            </a:pPr>
            <a:r>
              <a:rPr lang="en-US" b="0" i="0" u="none" strike="noStrike" dirty="0">
                <a:solidFill>
                  <a:srgbClr val="000000"/>
                </a:solidFill>
                <a:effectLst/>
                <a:latin typeface="Arial" panose="020B0604020202020204" pitchFamily="34" charset="0"/>
              </a:rPr>
              <a:t>Could you clarify the instructions or recommend any resources? I appreciate your time and any guidance you can provide. Please let me know if a phone call or meeting would be helpful.</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Thank you for your support, and I look forward to your response.</a:t>
            </a:r>
          </a:p>
          <a:p>
            <a:pPr marL="0" marR="0" lvl="0" indent="0" algn="l" defTabSz="914400" rtl="0" eaLnBrk="1" fontAlgn="auto" latinLnBrk="0" hangingPunct="1">
              <a:lnSpc>
                <a:spcPct val="100000"/>
              </a:lnSpc>
              <a:spcBef>
                <a:spcPts val="0"/>
              </a:spcBef>
              <a:spcAft>
                <a:spcPts val="800"/>
              </a:spcAft>
              <a:buClr>
                <a:srgbClr val="000000"/>
              </a:buClr>
              <a:buSzTx/>
              <a:buFont typeface="Arial"/>
              <a:buNone/>
              <a:tabLst/>
              <a:defRPr/>
            </a:pPr>
            <a: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Best regards,</a:t>
            </a:r>
            <a:b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br>
            <a: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[Your Name]</a:t>
            </a:r>
            <a:b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br>
            <a:r>
              <a:rPr kumimoji="0" lang="en-US" sz="1400" b="0" i="0" u="none" strike="noStrike" kern="0" cap="none" spc="0" normalizeH="0" baseline="0" noProof="0" dirty="0">
                <a:ln>
                  <a:noFill/>
                </a:ln>
                <a:solidFill>
                  <a:srgbClr val="000000"/>
                </a:solidFill>
                <a:effectLst/>
                <a:uLnTx/>
                <a:uFillTx/>
                <a:latin typeface="Arial" panose="020B0604020202020204" pitchFamily="34" charset="0"/>
                <a:cs typeface="Arial"/>
                <a:sym typeface="Arial"/>
              </a:rPr>
              <a:t>[Your Contact Information]</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br>
              <a:rPr kumimoji="0" lang="en-US" sz="2400" b="0" i="0" u="none" strike="noStrike" kern="0" cap="none" spc="0" normalizeH="0" baseline="0" noProof="0" dirty="0">
                <a:ln>
                  <a:noFill/>
                </a:ln>
                <a:solidFill>
                  <a:srgbClr val="000000"/>
                </a:solidFill>
                <a:effectLst/>
                <a:uLnTx/>
                <a:uFillTx/>
                <a:latin typeface="Arial"/>
                <a:cs typeface="Arial"/>
                <a:sym typeface="Arial"/>
              </a:rPr>
            </a:b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35379774-BA59-82E6-CCE1-BEAF06882FFB}"/>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519547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E6108540-4857-ACAB-3007-AB8EA091608B}"/>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4D095497-AE7E-915C-6C7A-9D1B1555249B}"/>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Facebook Marketplace</a:t>
            </a:r>
          </a:p>
        </p:txBody>
      </p:sp>
      <p:sp>
        <p:nvSpPr>
          <p:cNvPr id="3" name="Text Placeholder 1">
            <a:extLst>
              <a:ext uri="{FF2B5EF4-FFF2-40B4-BE49-F238E27FC236}">
                <a16:creationId xmlns:a16="http://schemas.microsoft.com/office/drawing/2014/main" id="{D0992E90-6260-589B-D0D2-5F0A6C519F2C}"/>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sz="1200" b="0" i="0" u="none" strike="noStrike" dirty="0">
                <a:solidFill>
                  <a:schemeClr val="bg1"/>
                </a:solidFill>
                <a:effectLst/>
                <a:latin typeface="Arial" panose="020B0604020202020204" pitchFamily="34" charset="0"/>
              </a:rPr>
              <a:t>When selling an item or offering a service online, your post should be </a:t>
            </a:r>
            <a:r>
              <a:rPr lang="en-US" sz="1200" b="1" i="0" u="none" strike="noStrike" dirty="0">
                <a:solidFill>
                  <a:schemeClr val="bg1"/>
                </a:solidFill>
                <a:effectLst/>
                <a:latin typeface="Arial" panose="020B0604020202020204" pitchFamily="34" charset="0"/>
              </a:rPr>
              <a:t>clear, detailed, and professional</a:t>
            </a:r>
            <a:r>
              <a:rPr lang="en-US" sz="1200" b="0" i="0" u="none" strike="noStrike" dirty="0">
                <a:solidFill>
                  <a:schemeClr val="bg1"/>
                </a:solidFill>
                <a:effectLst/>
                <a:latin typeface="Arial" panose="020B0604020202020204" pitchFamily="34" charset="0"/>
              </a:rPr>
              <a:t> to attract buyers and avoid confusion.</a:t>
            </a:r>
            <a:endParaRPr lang="en-US" sz="1200" b="0" dirty="0">
              <a:solidFill>
                <a:schemeClr val="bg1"/>
              </a:solidFill>
              <a:effectLst/>
            </a:endParaRPr>
          </a:p>
          <a:p>
            <a:pPr rtl="0">
              <a:buNone/>
            </a:pPr>
            <a:endParaRPr lang="en-US" sz="1200" b="1" i="0" u="none" strike="noStrike" dirty="0">
              <a:solidFill>
                <a:schemeClr val="bg1"/>
              </a:solidFill>
              <a:effectLst/>
              <a:latin typeface="Arial" panose="020B0604020202020204" pitchFamily="34" charset="0"/>
            </a:endParaRPr>
          </a:p>
          <a:p>
            <a:pPr rtl="0">
              <a:buNone/>
            </a:pPr>
            <a:r>
              <a:rPr lang="en-US" sz="1200" b="1" i="0" u="none" strike="noStrike" dirty="0">
                <a:solidFill>
                  <a:schemeClr val="bg1"/>
                </a:solidFill>
                <a:effectLst/>
                <a:latin typeface="Arial" panose="020B0604020202020204" pitchFamily="34" charset="0"/>
              </a:rPr>
              <a:t>What to Include in Your Post:</a:t>
            </a:r>
            <a:endParaRPr lang="en-US" sz="1200" dirty="0">
              <a:solidFill>
                <a:schemeClr val="bg1"/>
              </a:solidFill>
            </a:endParaRPr>
          </a:p>
          <a:p>
            <a:pPr marL="365760" indent="-171450" rtl="0">
              <a:spcAft>
                <a:spcPts val="600"/>
              </a:spcAft>
              <a:buClr>
                <a:schemeClr val="bg1"/>
              </a:buClr>
              <a:buFont typeface="Courier New" panose="02070309020205020404" pitchFamily="49" charset="0"/>
              <a:buChar char="o"/>
            </a:pPr>
            <a:r>
              <a:rPr lang="en-US" sz="1200" b="1" i="0" u="none" strike="noStrike" dirty="0">
                <a:solidFill>
                  <a:schemeClr val="bg1"/>
                </a:solidFill>
                <a:effectLst/>
                <a:latin typeface="Arial" panose="020B0604020202020204" pitchFamily="34" charset="0"/>
              </a:rPr>
              <a:t>Title</a:t>
            </a:r>
            <a:r>
              <a:rPr lang="en-US" sz="1200" b="0" i="0" u="none" strike="noStrike" dirty="0">
                <a:solidFill>
                  <a:schemeClr val="bg1"/>
                </a:solidFill>
                <a:effectLst/>
                <a:latin typeface="Arial" panose="020B0604020202020204" pitchFamily="34" charset="0"/>
              </a:rPr>
              <a:t> – Keep it short and specific.</a:t>
            </a:r>
            <a:endParaRPr lang="en-US" sz="1200" dirty="0">
              <a:solidFill>
                <a:schemeClr val="bg1"/>
              </a:solidFill>
            </a:endParaRPr>
          </a:p>
          <a:p>
            <a:pPr marL="365760" indent="-171450" rtl="0">
              <a:spcAft>
                <a:spcPts val="600"/>
              </a:spcAft>
              <a:buClr>
                <a:schemeClr val="bg1"/>
              </a:buClr>
              <a:buFont typeface="Courier New" panose="02070309020205020404" pitchFamily="49" charset="0"/>
              <a:buChar char="o"/>
            </a:pPr>
            <a:r>
              <a:rPr lang="en-US" sz="1200" b="1" i="0" u="none" strike="noStrike" dirty="0">
                <a:solidFill>
                  <a:schemeClr val="bg1"/>
                </a:solidFill>
                <a:effectLst/>
                <a:latin typeface="Arial" panose="020B0604020202020204" pitchFamily="34" charset="0"/>
              </a:rPr>
              <a:t>Clear Description</a:t>
            </a:r>
            <a:r>
              <a:rPr lang="en-US" sz="1200" b="0" i="0" u="none" strike="noStrike" dirty="0">
                <a:solidFill>
                  <a:schemeClr val="bg1"/>
                </a:solidFill>
                <a:effectLst/>
                <a:latin typeface="Arial" panose="020B0604020202020204" pitchFamily="34" charset="0"/>
              </a:rPr>
              <a:t> – Include:</a:t>
            </a:r>
          </a:p>
          <a:p>
            <a:pPr marL="365760" lvl="2">
              <a:spcAft>
                <a:spcPts val="600"/>
              </a:spcAft>
              <a:buClr>
                <a:schemeClr val="bg1"/>
              </a:buClr>
            </a:pPr>
            <a:r>
              <a:rPr lang="en-US" sz="1200" b="0" i="0" u="none" strike="noStrike" dirty="0">
                <a:solidFill>
                  <a:schemeClr val="bg1"/>
                </a:solidFill>
                <a:effectLst/>
                <a:latin typeface="Arial" panose="020B0604020202020204" pitchFamily="34" charset="0"/>
              </a:rPr>
              <a:t>✔ What you’re selling (brand, model, size, condition, color)</a:t>
            </a:r>
            <a:br>
              <a:rPr lang="en-US" sz="1200" b="0"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 Any important details (damages, included accessories, expiration dates if applicable)</a:t>
            </a:r>
            <a:br>
              <a:rPr lang="en-US" sz="1200" b="0"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 For services: What you offer, pricing, and availability</a:t>
            </a:r>
            <a:endParaRPr lang="en-US" sz="1200" dirty="0">
              <a:solidFill>
                <a:schemeClr val="bg1"/>
              </a:solidFill>
            </a:endParaRPr>
          </a:p>
          <a:p>
            <a:pPr marL="365760" lvl="1" indent="-171450">
              <a:spcAft>
                <a:spcPts val="600"/>
              </a:spcAft>
              <a:buClr>
                <a:schemeClr val="bg1"/>
              </a:buClr>
              <a:buFont typeface="Courier New" panose="02070309020205020404" pitchFamily="49" charset="0"/>
              <a:buChar char="o"/>
            </a:pPr>
            <a:r>
              <a:rPr lang="en-US" sz="1200" b="1" i="0" u="none" strike="noStrike" dirty="0">
                <a:solidFill>
                  <a:schemeClr val="bg1"/>
                </a:solidFill>
                <a:effectLst/>
                <a:latin typeface="Arial" panose="020B0604020202020204" pitchFamily="34" charset="0"/>
              </a:rPr>
              <a:t>Price</a:t>
            </a:r>
            <a:r>
              <a:rPr lang="en-US" sz="1200" b="0" i="0" u="none" strike="noStrike" dirty="0">
                <a:solidFill>
                  <a:schemeClr val="bg1"/>
                </a:solidFill>
                <a:effectLst/>
                <a:latin typeface="Arial" panose="020B0604020202020204" pitchFamily="34" charset="0"/>
              </a:rPr>
              <a:t> – Be clear about the cost. Say if the price is </a:t>
            </a:r>
            <a:r>
              <a:rPr lang="en-US" sz="1200" b="1" i="0" u="none" strike="noStrike" dirty="0">
                <a:solidFill>
                  <a:schemeClr val="bg1"/>
                </a:solidFill>
                <a:effectLst/>
                <a:latin typeface="Arial" panose="020B0604020202020204" pitchFamily="34" charset="0"/>
              </a:rPr>
              <a:t>firm</a:t>
            </a:r>
            <a:r>
              <a:rPr lang="en-US" sz="1200" b="0" i="0" u="none" strike="noStrike" dirty="0">
                <a:solidFill>
                  <a:schemeClr val="bg1"/>
                </a:solidFill>
                <a:effectLst/>
                <a:latin typeface="Arial" panose="020B0604020202020204" pitchFamily="34" charset="0"/>
              </a:rPr>
              <a:t> or </a:t>
            </a:r>
            <a:r>
              <a:rPr lang="en-US" sz="1200" b="1" i="0" u="none" strike="noStrike" dirty="0">
                <a:solidFill>
                  <a:schemeClr val="bg1"/>
                </a:solidFill>
                <a:effectLst/>
                <a:latin typeface="Arial" panose="020B0604020202020204" pitchFamily="34" charset="0"/>
              </a:rPr>
              <a:t>negotiable</a:t>
            </a:r>
            <a:r>
              <a:rPr lang="en-US" sz="1200" b="0" i="0" u="none" strike="noStrike" dirty="0">
                <a:solidFill>
                  <a:schemeClr val="bg1"/>
                </a:solidFill>
                <a:effectLst/>
                <a:latin typeface="Arial" panose="020B0604020202020204" pitchFamily="34" charset="0"/>
              </a:rPr>
              <a:t> (OBO = “or best offer”).</a:t>
            </a:r>
          </a:p>
          <a:p>
            <a:pPr marL="365760" lvl="1" indent="-171450">
              <a:spcAft>
                <a:spcPts val="600"/>
              </a:spcAft>
              <a:buClr>
                <a:schemeClr val="bg1"/>
              </a:buClr>
              <a:buFont typeface="Courier New" panose="02070309020205020404" pitchFamily="49" charset="0"/>
              <a:buChar char="o"/>
            </a:pPr>
            <a:r>
              <a:rPr lang="en-US" sz="1200" b="1" i="0" u="none" strike="noStrike" dirty="0">
                <a:solidFill>
                  <a:schemeClr val="bg1"/>
                </a:solidFill>
                <a:effectLst/>
                <a:latin typeface="Arial" panose="020B0604020202020204" pitchFamily="34" charset="0"/>
              </a:rPr>
              <a:t>Photos</a:t>
            </a:r>
            <a:r>
              <a:rPr lang="en-US" sz="1200" b="0" i="0" u="none" strike="noStrike" dirty="0">
                <a:solidFill>
                  <a:schemeClr val="bg1"/>
                </a:solidFill>
                <a:effectLst/>
                <a:latin typeface="Arial" panose="020B0604020202020204" pitchFamily="34" charset="0"/>
              </a:rPr>
              <a:t> – Use </a:t>
            </a:r>
            <a:r>
              <a:rPr lang="en-US" sz="1200" b="1" i="0" u="none" strike="noStrike" dirty="0">
                <a:solidFill>
                  <a:schemeClr val="bg1"/>
                </a:solidFill>
                <a:effectLst/>
                <a:latin typeface="Arial" panose="020B0604020202020204" pitchFamily="34" charset="0"/>
              </a:rPr>
              <a:t>clear, well-lit</a:t>
            </a:r>
            <a:r>
              <a:rPr lang="en-US" sz="1200" b="0" i="0" u="none" strike="noStrike" dirty="0">
                <a:solidFill>
                  <a:schemeClr val="bg1"/>
                </a:solidFill>
                <a:effectLst/>
                <a:latin typeface="Arial" panose="020B0604020202020204" pitchFamily="34" charset="0"/>
              </a:rPr>
              <a:t> photos showing the item from different angles. If advertising a service, you might include examples of your work.</a:t>
            </a:r>
            <a:endParaRPr lang="en-US" sz="1200" dirty="0">
              <a:solidFill>
                <a:schemeClr val="bg1"/>
              </a:solidFill>
            </a:endParaRPr>
          </a:p>
          <a:p>
            <a:pPr marL="365760" lvl="1" indent="-171450">
              <a:spcAft>
                <a:spcPts val="600"/>
              </a:spcAft>
              <a:buClr>
                <a:schemeClr val="bg1"/>
              </a:buClr>
              <a:buFont typeface="Courier New" panose="02070309020205020404" pitchFamily="49" charset="0"/>
              <a:buChar char="o"/>
            </a:pPr>
            <a:r>
              <a:rPr lang="en-US" sz="1200" b="1" i="0" u="none" strike="noStrike" dirty="0">
                <a:solidFill>
                  <a:schemeClr val="bg1"/>
                </a:solidFill>
                <a:effectLst/>
                <a:latin typeface="Arial" panose="020B0604020202020204" pitchFamily="34" charset="0"/>
              </a:rPr>
              <a:t>Contact &amp; Meeting Info</a:t>
            </a:r>
            <a:r>
              <a:rPr lang="en-US" sz="1200" b="0" i="0" u="none" strike="noStrike" dirty="0">
                <a:solidFill>
                  <a:schemeClr val="bg1"/>
                </a:solidFill>
                <a:effectLst/>
                <a:latin typeface="Arial" panose="020B0604020202020204" pitchFamily="34" charset="0"/>
              </a:rPr>
              <a:t> – Specify how buyers should reach you (messaging, email, phone) and if you prefer to meet in a </a:t>
            </a:r>
            <a:r>
              <a:rPr lang="en-US" sz="1200" b="1" i="0" u="none" strike="noStrike" dirty="0">
                <a:solidFill>
                  <a:schemeClr val="bg1"/>
                </a:solidFill>
                <a:effectLst/>
                <a:latin typeface="Arial" panose="020B0604020202020204" pitchFamily="34" charset="0"/>
              </a:rPr>
              <a:t>safe public place</a:t>
            </a:r>
            <a:r>
              <a:rPr lang="en-US" sz="1200" b="0" i="0" u="none" strike="noStrike" dirty="0">
                <a:solidFill>
                  <a:schemeClr val="bg1"/>
                </a:solidFill>
                <a:effectLst/>
                <a:latin typeface="Arial" panose="020B0604020202020204" pitchFamily="34" charset="0"/>
              </a:rPr>
              <a:t> or offer local pickup/delivery.</a:t>
            </a:r>
            <a:endParaRPr lang="en-US" sz="1200" dirty="0">
              <a:solidFill>
                <a:schemeClr val="bg1"/>
              </a:solidFill>
            </a:endParaRPr>
          </a:p>
          <a:p>
            <a:pPr marL="365760" lvl="1" indent="-171450">
              <a:spcAft>
                <a:spcPts val="600"/>
              </a:spcAft>
              <a:buClr>
                <a:schemeClr val="bg1"/>
              </a:buClr>
              <a:buFont typeface="Courier New" panose="02070309020205020404" pitchFamily="49" charset="0"/>
              <a:buChar char="o"/>
            </a:pPr>
            <a:r>
              <a:rPr lang="en-US" sz="1200" b="1" i="0" u="none" strike="noStrike" dirty="0">
                <a:solidFill>
                  <a:schemeClr val="bg1"/>
                </a:solidFill>
                <a:effectLst/>
                <a:latin typeface="Arial" panose="020B0604020202020204" pitchFamily="34" charset="0"/>
              </a:rPr>
              <a:t>Payment &amp; Terms</a:t>
            </a:r>
            <a:r>
              <a:rPr lang="en-US" sz="1200" b="0" i="0" u="none" strike="noStrike" dirty="0">
                <a:solidFill>
                  <a:schemeClr val="bg1"/>
                </a:solidFill>
                <a:effectLst/>
                <a:latin typeface="Arial" panose="020B0604020202020204" pitchFamily="34" charset="0"/>
              </a:rPr>
              <a:t> – Mention accepted payment types (cash, Venmo, PayPal) and any rules (e.g., “First come, first served”).</a:t>
            </a:r>
            <a:endParaRPr lang="en-US" sz="1200" b="0" dirty="0">
              <a:solidFill>
                <a:schemeClr val="bg1"/>
              </a:solidFill>
              <a:effectLst/>
            </a:endParaRPr>
          </a:p>
        </p:txBody>
      </p:sp>
      <p:sp>
        <p:nvSpPr>
          <p:cNvPr id="11" name="Rectangle: Rounded Corners 10">
            <a:hlinkClick r:id="rId3" action="ppaction://hlinksldjump"/>
            <a:extLst>
              <a:ext uri="{FF2B5EF4-FFF2-40B4-BE49-F238E27FC236}">
                <a16:creationId xmlns:a16="http://schemas.microsoft.com/office/drawing/2014/main" id="{FC27FAEB-0302-333C-A9D3-F8E304C26311}"/>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2221440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E4EBB-6033-218E-E231-8A2B5534438A}"/>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20FBFC93-EBF3-D02F-07E4-9F91B53DC312}"/>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Facebook Marketplace Example</a:t>
            </a:r>
          </a:p>
        </p:txBody>
      </p:sp>
      <p:sp>
        <p:nvSpPr>
          <p:cNvPr id="10" name="Text Placeholder 1">
            <a:extLst>
              <a:ext uri="{FF2B5EF4-FFF2-40B4-BE49-F238E27FC236}">
                <a16:creationId xmlns:a16="http://schemas.microsoft.com/office/drawing/2014/main" id="{EFCD70B4-7C41-D0C5-2B8F-87394B7DB3A5}"/>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Bef>
                <a:spcPts val="1200"/>
              </a:spcBef>
              <a:spcAft>
                <a:spcPts val="1200"/>
              </a:spcAft>
              <a:buNone/>
            </a:pPr>
            <a:r>
              <a:rPr lang="en-US" sz="1800" b="0" i="0" u="none" strike="noStrike" dirty="0">
                <a:solidFill>
                  <a:srgbClr val="000000"/>
                </a:solidFill>
                <a:effectLst/>
                <a:latin typeface="Arial" panose="020B0604020202020204" pitchFamily="34" charset="0"/>
              </a:rPr>
              <a:t>📌 </a:t>
            </a:r>
            <a:r>
              <a:rPr lang="en-US" sz="1800" b="1" i="0" u="none" strike="noStrike" dirty="0">
                <a:solidFill>
                  <a:srgbClr val="000000"/>
                </a:solidFill>
                <a:effectLst/>
                <a:latin typeface="Arial" panose="020B0604020202020204" pitchFamily="34" charset="0"/>
              </a:rPr>
              <a:t>Title:</a:t>
            </a:r>
            <a:r>
              <a:rPr lang="en-US" sz="1800" b="0" i="0" u="none" strike="noStrike" dirty="0">
                <a:solidFill>
                  <a:srgbClr val="000000"/>
                </a:solidFill>
                <a:effectLst/>
                <a:latin typeface="Arial" panose="020B0604020202020204" pitchFamily="34" charset="0"/>
              </a:rPr>
              <a:t> </a:t>
            </a:r>
            <a:r>
              <a:rPr lang="en-US" sz="1800" b="0" i="1" u="none" strike="noStrike" dirty="0">
                <a:solidFill>
                  <a:srgbClr val="000000"/>
                </a:solidFill>
                <a:effectLst/>
                <a:latin typeface="Arial" panose="020B0604020202020204" pitchFamily="34" charset="0"/>
              </a:rPr>
              <a:t>Apple MacBook Air (2021) – Great Condition</a:t>
            </a:r>
            <a:br>
              <a:rPr lang="en-US" sz="1800" b="0" i="1"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 </a:t>
            </a:r>
            <a:r>
              <a:rPr lang="en-US" sz="1800" b="1" i="0" u="none" strike="noStrike" dirty="0">
                <a:solidFill>
                  <a:srgbClr val="000000"/>
                </a:solidFill>
                <a:effectLst/>
                <a:latin typeface="Arial" panose="020B0604020202020204" pitchFamily="34" charset="0"/>
              </a:rPr>
              <a:t>Description:</a:t>
            </a:r>
            <a:r>
              <a:rPr lang="en-US" sz="1800" b="0" i="0" u="none" strike="noStrike" dirty="0">
                <a:solidFill>
                  <a:srgbClr val="000000"/>
                </a:solidFill>
                <a:effectLst/>
                <a:latin typeface="Arial" panose="020B0604020202020204" pitchFamily="34" charset="0"/>
              </a:rPr>
              <a:t> Selling my 2021 MacBook Air (13-inch, M1 chip, 256GB SSD). Works perfectly, no scratches, includes charger. Only selling because I upgraded. Asking </a:t>
            </a:r>
            <a:r>
              <a:rPr lang="en-US" sz="1800" b="1" i="0" u="none" strike="noStrike" dirty="0">
                <a:solidFill>
                  <a:srgbClr val="000000"/>
                </a:solidFill>
                <a:effectLst/>
                <a:latin typeface="Arial" panose="020B0604020202020204" pitchFamily="34" charset="0"/>
              </a:rPr>
              <a:t>$700 OBO</a:t>
            </a:r>
            <a:r>
              <a:rPr lang="en-US" sz="1800" b="0" i="0" u="none" strike="noStrike" dirty="0">
                <a:solidFill>
                  <a:srgbClr val="000000"/>
                </a:solidFill>
                <a:effectLst/>
                <a:latin typeface="Arial" panose="020B0604020202020204" pitchFamily="34" charset="0"/>
              </a:rPr>
              <a:t>. Local pickup in [City]. Message me if interested!</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 </a:t>
            </a:r>
            <a:r>
              <a:rPr lang="en-US" sz="1800" b="1" i="0" u="none" strike="noStrike" dirty="0">
                <a:solidFill>
                  <a:srgbClr val="000000"/>
                </a:solidFill>
                <a:effectLst/>
                <a:latin typeface="Arial" panose="020B0604020202020204" pitchFamily="34" charset="0"/>
              </a:rPr>
              <a:t>[Include 3-5 clear photos]</a:t>
            </a:r>
            <a:br>
              <a:rPr lang="en-US" b="0" dirty="0">
                <a:effectLst/>
              </a:rPr>
            </a:br>
            <a:br>
              <a:rPr lang="en-US" b="0" dirty="0">
                <a:effectLst/>
              </a:rPr>
            </a:br>
            <a:r>
              <a:rPr lang="en-US" sz="1800" b="1" i="0" u="none" strike="noStrike" dirty="0">
                <a:solidFill>
                  <a:srgbClr val="000000"/>
                </a:solidFill>
                <a:effectLst/>
                <a:latin typeface="Arial" panose="020B0604020202020204" pitchFamily="34" charset="0"/>
              </a:rPr>
              <a:t>Key Selling Tips:</a:t>
            </a:r>
            <a:endParaRPr lang="en-US" b="0" dirty="0">
              <a:effectLst/>
            </a:endParaRPr>
          </a:p>
          <a:p>
            <a:pPr>
              <a:buNone/>
            </a:pPr>
            <a:r>
              <a:rPr lang="en-US" sz="1800" b="0" i="0" u="none" strike="noStrike" dirty="0">
                <a:solidFill>
                  <a:srgbClr val="000000"/>
                </a:solidFill>
                <a:effectLst/>
                <a:latin typeface="Arial" panose="020B0604020202020204" pitchFamily="34" charset="0"/>
              </a:rPr>
              <a:t>✔ Be </a:t>
            </a:r>
            <a:r>
              <a:rPr lang="en-US" sz="1800" b="1" i="0" u="none" strike="noStrike" dirty="0">
                <a:solidFill>
                  <a:srgbClr val="000000"/>
                </a:solidFill>
                <a:effectLst/>
                <a:latin typeface="Arial" panose="020B0604020202020204" pitchFamily="34" charset="0"/>
              </a:rPr>
              <a:t>honest</a:t>
            </a:r>
            <a:r>
              <a:rPr lang="en-US" sz="1800" b="0" i="0" u="none" strike="noStrike" dirty="0">
                <a:solidFill>
                  <a:srgbClr val="000000"/>
                </a:solidFill>
                <a:effectLst/>
                <a:latin typeface="Arial" panose="020B0604020202020204" pitchFamily="34" charset="0"/>
              </a:rPr>
              <a:t> – Don’t hide flaws; buyers appreciate transparency.</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 Be </a:t>
            </a:r>
            <a:r>
              <a:rPr lang="en-US" sz="1800" b="1" i="0" u="none" strike="noStrike" dirty="0">
                <a:solidFill>
                  <a:srgbClr val="000000"/>
                </a:solidFill>
                <a:effectLst/>
                <a:latin typeface="Arial" panose="020B0604020202020204" pitchFamily="34" charset="0"/>
              </a:rPr>
              <a:t>professional</a:t>
            </a:r>
            <a:r>
              <a:rPr lang="en-US" sz="1800" b="0" i="0" u="none" strike="noStrike" dirty="0">
                <a:solidFill>
                  <a:srgbClr val="000000"/>
                </a:solidFill>
                <a:effectLst/>
                <a:latin typeface="Arial" panose="020B0604020202020204" pitchFamily="34" charset="0"/>
              </a:rPr>
              <a:t> – Avoid slang, all caps, or too many emojis.</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 Be </a:t>
            </a:r>
            <a:r>
              <a:rPr lang="en-US" sz="1800" b="1" i="0" u="none" strike="noStrike" dirty="0">
                <a:solidFill>
                  <a:srgbClr val="000000"/>
                </a:solidFill>
                <a:effectLst/>
                <a:latin typeface="Arial" panose="020B0604020202020204" pitchFamily="34" charset="0"/>
              </a:rPr>
              <a:t>responsive</a:t>
            </a:r>
            <a:r>
              <a:rPr lang="en-US" sz="1800" b="0" i="0" u="none" strike="noStrike" dirty="0">
                <a:solidFill>
                  <a:srgbClr val="000000"/>
                </a:solidFill>
                <a:effectLst/>
                <a:latin typeface="Arial" panose="020B0604020202020204" pitchFamily="34" charset="0"/>
              </a:rPr>
              <a:t> – Answer messages quickly to secure a sale.</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 Be </a:t>
            </a:r>
            <a:r>
              <a:rPr lang="en-US" sz="1800" b="1" i="0" u="none" strike="noStrike" dirty="0">
                <a:solidFill>
                  <a:srgbClr val="000000"/>
                </a:solidFill>
                <a:effectLst/>
                <a:latin typeface="Arial" panose="020B0604020202020204" pitchFamily="34" charset="0"/>
              </a:rPr>
              <a:t>safe</a:t>
            </a:r>
            <a:r>
              <a:rPr lang="en-US" sz="1800" b="0" i="0" u="none" strike="noStrike" dirty="0">
                <a:solidFill>
                  <a:srgbClr val="000000"/>
                </a:solidFill>
                <a:effectLst/>
                <a:latin typeface="Arial" panose="020B0604020202020204" pitchFamily="34" charset="0"/>
              </a:rPr>
              <a:t> – Meet in public places and avoid giving out personal information.</a:t>
            </a:r>
            <a:br>
              <a:rPr kumimoji="0" lang="en-US" sz="2400" b="0" i="0" u="none" strike="noStrike" kern="0" cap="none" spc="0" normalizeH="0" baseline="0" noProof="0" dirty="0">
                <a:ln>
                  <a:noFill/>
                </a:ln>
                <a:solidFill>
                  <a:srgbClr val="000000"/>
                </a:solidFill>
                <a:effectLst/>
                <a:uLnTx/>
                <a:uFillTx/>
                <a:latin typeface="Arial"/>
                <a:cs typeface="Arial"/>
                <a:sym typeface="Arial"/>
              </a:rPr>
            </a:b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44ABD5D9-D4C7-88B1-E33A-A857E6A668EB}"/>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58294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39DCA877-CF49-2CDB-913F-352F867ECD9F}"/>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85B3110B-3746-2B6D-2AAD-D7B450589F0C}"/>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Address an Envelope</a:t>
            </a:r>
          </a:p>
        </p:txBody>
      </p:sp>
      <p:sp>
        <p:nvSpPr>
          <p:cNvPr id="3" name="Text Placeholder 1">
            <a:extLst>
              <a:ext uri="{FF2B5EF4-FFF2-40B4-BE49-F238E27FC236}">
                <a16:creationId xmlns:a16="http://schemas.microsoft.com/office/drawing/2014/main" id="{DC661F0D-AAD1-4FC0-52F4-F122745CE32E}"/>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sz="1200" b="0" i="0" u="none" strike="noStrike" dirty="0">
                <a:solidFill>
                  <a:schemeClr val="bg1"/>
                </a:solidFill>
                <a:effectLst/>
                <a:latin typeface="Arial" panose="020B0604020202020204" pitchFamily="34" charset="0"/>
              </a:rPr>
              <a:t>When mailing a letter, it’s important to </a:t>
            </a:r>
            <a:r>
              <a:rPr lang="en-US" sz="1200" b="1" i="0" u="none" strike="noStrike" dirty="0">
                <a:solidFill>
                  <a:schemeClr val="bg1"/>
                </a:solidFill>
                <a:effectLst/>
                <a:latin typeface="Arial" panose="020B0604020202020204" pitchFamily="34" charset="0"/>
              </a:rPr>
              <a:t>write the addresses clearly and in the correct format</a:t>
            </a:r>
            <a:r>
              <a:rPr lang="en-US" sz="1200" b="0" i="0" u="none" strike="noStrike" dirty="0">
                <a:solidFill>
                  <a:schemeClr val="bg1"/>
                </a:solidFill>
                <a:effectLst/>
                <a:latin typeface="Arial" panose="020B0604020202020204" pitchFamily="34" charset="0"/>
              </a:rPr>
              <a:t> so it reaches the right person. Follow these steps to address an envelope properly.</a:t>
            </a:r>
            <a:endParaRPr lang="en-US" sz="1200" b="0" dirty="0">
              <a:solidFill>
                <a:schemeClr val="bg1"/>
              </a:solidFill>
              <a:effectLst/>
            </a:endParaRPr>
          </a:p>
          <a:p>
            <a:pPr marL="228600" indent="-228600" rtl="0">
              <a:spcBef>
                <a:spcPts val="600"/>
              </a:spcBef>
              <a:buClr>
                <a:schemeClr val="bg1"/>
              </a:buClr>
              <a:buFont typeface="+mj-lt"/>
              <a:buAutoNum type="arabicPeriod"/>
            </a:pPr>
            <a:r>
              <a:rPr lang="en-US" sz="1200" b="1" i="0" u="none" strike="noStrike" dirty="0">
                <a:solidFill>
                  <a:schemeClr val="bg1"/>
                </a:solidFill>
                <a:effectLst/>
                <a:latin typeface="Arial" panose="020B0604020202020204" pitchFamily="34" charset="0"/>
              </a:rPr>
              <a:t>Write the Recipient’s Address (Who You’re Sending It To)</a:t>
            </a:r>
            <a:r>
              <a:rPr lang="en-US" sz="1200" dirty="0">
                <a:solidFill>
                  <a:schemeClr val="bg1"/>
                </a:solidFill>
              </a:rPr>
              <a:t> – The </a:t>
            </a:r>
            <a:r>
              <a:rPr lang="en-US" sz="1200" b="0" i="0" u="none" strike="noStrike" dirty="0">
                <a:solidFill>
                  <a:schemeClr val="bg1"/>
                </a:solidFill>
                <a:effectLst/>
                <a:latin typeface="Arial" panose="020B0604020202020204" pitchFamily="34" charset="0"/>
              </a:rPr>
              <a:t>recipient’s address should go in the </a:t>
            </a:r>
            <a:r>
              <a:rPr lang="en-US" sz="1200" b="1" i="0" u="none" strike="noStrike" dirty="0">
                <a:solidFill>
                  <a:schemeClr val="bg1"/>
                </a:solidFill>
                <a:effectLst/>
                <a:latin typeface="Arial" panose="020B0604020202020204" pitchFamily="34" charset="0"/>
              </a:rPr>
              <a:t>center</a:t>
            </a:r>
            <a:r>
              <a:rPr lang="en-US" sz="1200" b="0" i="0" u="none" strike="noStrike" dirty="0">
                <a:solidFill>
                  <a:schemeClr val="bg1"/>
                </a:solidFill>
                <a:effectLst/>
                <a:latin typeface="Arial" panose="020B0604020202020204" pitchFamily="34" charset="0"/>
              </a:rPr>
              <a:t> of the envelope.</a:t>
            </a:r>
            <a:endParaRPr lang="en-US" sz="1200" b="0" dirty="0">
              <a:solidFill>
                <a:schemeClr val="bg1"/>
              </a:solidFill>
              <a:effectLst/>
            </a:endParaRPr>
          </a:p>
          <a:p>
            <a:pPr marL="365760" lvl="3">
              <a:spcBef>
                <a:spcPts val="600"/>
              </a:spcBef>
            </a:pPr>
            <a:r>
              <a:rPr lang="en-US" sz="1200" b="1" i="0" u="none" strike="noStrike" dirty="0">
                <a:solidFill>
                  <a:schemeClr val="bg1"/>
                </a:solidFill>
                <a:effectLst/>
                <a:latin typeface="Arial" panose="020B0604020202020204" pitchFamily="34" charset="0"/>
              </a:rPr>
              <a:t>Format:</a:t>
            </a:r>
            <a:br>
              <a:rPr lang="en-US" sz="1200" b="1"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[Recipient’s Name]</a:t>
            </a:r>
            <a:br>
              <a:rPr lang="en-US" sz="1200" b="0"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[Street Address]</a:t>
            </a:r>
            <a:br>
              <a:rPr lang="en-US" sz="1200" b="0"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[City, State ZIP Code]</a:t>
            </a:r>
            <a:endParaRPr lang="en-US" sz="1200" b="0" dirty="0">
              <a:solidFill>
                <a:schemeClr val="bg1"/>
              </a:solidFill>
              <a:effectLst/>
            </a:endParaRPr>
          </a:p>
          <a:p>
            <a:pPr marL="228600" indent="-228600" rtl="0">
              <a:spcBef>
                <a:spcPts val="600"/>
              </a:spcBef>
              <a:buClr>
                <a:schemeClr val="bg1"/>
              </a:buClr>
              <a:buFont typeface="+mj-lt"/>
              <a:buAutoNum type="arabicPeriod" startAt="2"/>
            </a:pPr>
            <a:r>
              <a:rPr lang="en-US" sz="1200" b="1" i="0" u="none" strike="noStrike" dirty="0">
                <a:solidFill>
                  <a:schemeClr val="bg1"/>
                </a:solidFill>
                <a:effectLst/>
                <a:latin typeface="Arial" panose="020B0604020202020204" pitchFamily="34" charset="0"/>
              </a:rPr>
              <a:t>Write Your Return Address (Your Address)</a:t>
            </a:r>
            <a:r>
              <a:rPr lang="en-US" sz="1200" dirty="0">
                <a:solidFill>
                  <a:schemeClr val="bg1"/>
                </a:solidFill>
              </a:rPr>
              <a:t> – Your </a:t>
            </a:r>
            <a:r>
              <a:rPr lang="en-US" sz="1200" b="0" i="0" u="none" strike="noStrike" dirty="0">
                <a:solidFill>
                  <a:schemeClr val="bg1"/>
                </a:solidFill>
                <a:effectLst/>
                <a:latin typeface="Arial" panose="020B0604020202020204" pitchFamily="34" charset="0"/>
              </a:rPr>
              <a:t>address goes in the </a:t>
            </a:r>
            <a:r>
              <a:rPr lang="en-US" sz="1200" b="1" i="0" u="none" strike="noStrike" dirty="0">
                <a:solidFill>
                  <a:schemeClr val="bg1"/>
                </a:solidFill>
                <a:effectLst/>
                <a:latin typeface="Arial" panose="020B0604020202020204" pitchFamily="34" charset="0"/>
              </a:rPr>
              <a:t>top left corner</a:t>
            </a:r>
            <a:r>
              <a:rPr lang="en-US" sz="1200" b="0" i="0" u="none" strike="noStrike" dirty="0">
                <a:solidFill>
                  <a:schemeClr val="bg1"/>
                </a:solidFill>
                <a:effectLst/>
                <a:latin typeface="Arial" panose="020B0604020202020204" pitchFamily="34" charset="0"/>
              </a:rPr>
              <a:t> in case the letter needs to be returned.</a:t>
            </a:r>
            <a:endParaRPr lang="en-US" sz="1200" b="0" dirty="0">
              <a:solidFill>
                <a:schemeClr val="bg1"/>
              </a:solidFill>
              <a:effectLst/>
            </a:endParaRPr>
          </a:p>
          <a:p>
            <a:pPr marL="365760" rtl="0">
              <a:spcBef>
                <a:spcPts val="600"/>
              </a:spcBef>
              <a:buNone/>
            </a:pPr>
            <a:r>
              <a:rPr lang="en-US" sz="1200" b="1" i="0" u="none" strike="noStrike" dirty="0">
                <a:solidFill>
                  <a:schemeClr val="bg1"/>
                </a:solidFill>
                <a:effectLst/>
                <a:latin typeface="Arial" panose="020B0604020202020204" pitchFamily="34" charset="0"/>
              </a:rPr>
              <a:t>Format:</a:t>
            </a:r>
            <a:br>
              <a:rPr lang="en-US" sz="1200" b="1"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[Your Name]</a:t>
            </a:r>
            <a:br>
              <a:rPr lang="en-US" sz="1200" b="0"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[Your Street Address]</a:t>
            </a:r>
            <a:br>
              <a:rPr lang="en-US" sz="1200" b="0" i="0" u="none" strike="noStrike" dirty="0">
                <a:solidFill>
                  <a:schemeClr val="bg1"/>
                </a:solidFill>
                <a:effectLst/>
                <a:latin typeface="Arial" panose="020B0604020202020204" pitchFamily="34" charset="0"/>
              </a:rPr>
            </a:br>
            <a:r>
              <a:rPr lang="en-US" sz="1200" b="0" i="0" u="none" strike="noStrike" dirty="0">
                <a:solidFill>
                  <a:schemeClr val="bg1"/>
                </a:solidFill>
                <a:effectLst/>
                <a:latin typeface="Arial" panose="020B0604020202020204" pitchFamily="34" charset="0"/>
              </a:rPr>
              <a:t>[Your City, State ZIP Code]</a:t>
            </a:r>
            <a:endParaRPr lang="en-US" sz="1200" b="0" dirty="0">
              <a:solidFill>
                <a:schemeClr val="bg1"/>
              </a:solidFill>
              <a:effectLst/>
            </a:endParaRPr>
          </a:p>
          <a:p>
            <a:pPr marL="228600" indent="-228600" rtl="0">
              <a:spcBef>
                <a:spcPts val="600"/>
              </a:spcBef>
              <a:buClr>
                <a:schemeClr val="bg1"/>
              </a:buClr>
              <a:buFont typeface="+mj-lt"/>
              <a:buAutoNum type="arabicPeriod" startAt="3"/>
            </a:pPr>
            <a:r>
              <a:rPr lang="en-US" sz="1200" b="1" i="0" u="none" strike="noStrike" dirty="0">
                <a:solidFill>
                  <a:schemeClr val="bg1"/>
                </a:solidFill>
                <a:effectLst/>
                <a:latin typeface="Arial" panose="020B0604020202020204" pitchFamily="34" charset="0"/>
              </a:rPr>
              <a:t>Place the Stamp</a:t>
            </a:r>
            <a:r>
              <a:rPr lang="en-US" sz="1200" dirty="0">
                <a:solidFill>
                  <a:schemeClr val="bg1"/>
                </a:solidFill>
              </a:rPr>
              <a:t> – P</a:t>
            </a:r>
            <a:r>
              <a:rPr lang="en-US" sz="1200" b="0" i="0" u="none" strike="noStrike" dirty="0">
                <a:solidFill>
                  <a:schemeClr val="bg1"/>
                </a:solidFill>
                <a:effectLst/>
                <a:latin typeface="Arial" panose="020B0604020202020204" pitchFamily="34" charset="0"/>
              </a:rPr>
              <a:t>ut a </a:t>
            </a:r>
            <a:r>
              <a:rPr lang="en-US" sz="1200" b="1" i="0" u="none" strike="noStrike" dirty="0">
                <a:solidFill>
                  <a:schemeClr val="bg1"/>
                </a:solidFill>
                <a:effectLst/>
                <a:latin typeface="Arial" panose="020B0604020202020204" pitchFamily="34" charset="0"/>
              </a:rPr>
              <a:t>postage stamp</a:t>
            </a:r>
            <a:r>
              <a:rPr lang="en-US" sz="1200" b="0" i="0" u="none" strike="noStrike" dirty="0">
                <a:solidFill>
                  <a:schemeClr val="bg1"/>
                </a:solidFill>
                <a:effectLst/>
                <a:latin typeface="Arial" panose="020B0604020202020204" pitchFamily="34" charset="0"/>
              </a:rPr>
              <a:t> in the </a:t>
            </a:r>
            <a:r>
              <a:rPr lang="en-US" sz="1200" b="1" i="0" u="none" strike="noStrike" dirty="0">
                <a:solidFill>
                  <a:schemeClr val="bg1"/>
                </a:solidFill>
                <a:effectLst/>
                <a:latin typeface="Arial" panose="020B0604020202020204" pitchFamily="34" charset="0"/>
              </a:rPr>
              <a:t>top right corner</a:t>
            </a:r>
            <a:r>
              <a:rPr lang="en-US" sz="1200" b="0" i="0" u="none" strike="noStrike" dirty="0">
                <a:solidFill>
                  <a:schemeClr val="bg1"/>
                </a:solidFill>
                <a:effectLst/>
                <a:latin typeface="Arial" panose="020B0604020202020204" pitchFamily="34" charset="0"/>
              </a:rPr>
              <a:t> of the envelope. Make sure it’s the correct amount of postage.</a:t>
            </a:r>
            <a:endParaRPr kumimoji="0" lang="en-US" sz="1200" b="0" i="0" u="none" strike="noStrike" kern="0" cap="none" spc="0" normalizeH="0" baseline="0" noProof="0" dirty="0">
              <a:ln>
                <a:noFill/>
              </a:ln>
              <a:solidFill>
                <a:schemeClr val="bg1"/>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256CB58A-5C68-4C90-8C0F-61416DF73CEF}"/>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3376963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graphicFrame>
        <p:nvGraphicFramePr>
          <p:cNvPr id="83" name="Google Shape;83;p2"/>
          <p:cNvGraphicFramePr/>
          <p:nvPr>
            <p:extLst>
              <p:ext uri="{D42A27DB-BD31-4B8C-83A1-F6EECF244321}">
                <p14:modId xmlns:p14="http://schemas.microsoft.com/office/powerpoint/2010/main" val="3809222945"/>
              </p:ext>
            </p:extLst>
          </p:nvPr>
        </p:nvGraphicFramePr>
        <p:xfrm>
          <a:off x="242047" y="194628"/>
          <a:ext cx="8606125" cy="4713500"/>
        </p:xfrm>
        <a:graphic>
          <a:graphicData uri="http://schemas.openxmlformats.org/drawingml/2006/table">
            <a:tbl>
              <a:tblPr>
                <a:noFill/>
                <a:tableStyleId>{2FACB8CC-06E1-4557-9CFD-A2E6E4D562EC}</a:tableStyleId>
              </a:tblPr>
              <a:tblGrid>
                <a:gridCol w="1721225">
                  <a:extLst>
                    <a:ext uri="{9D8B030D-6E8A-4147-A177-3AD203B41FA5}">
                      <a16:colId xmlns:a16="http://schemas.microsoft.com/office/drawing/2014/main" val="20000"/>
                    </a:ext>
                  </a:extLst>
                </a:gridCol>
                <a:gridCol w="1721225">
                  <a:extLst>
                    <a:ext uri="{9D8B030D-6E8A-4147-A177-3AD203B41FA5}">
                      <a16:colId xmlns:a16="http://schemas.microsoft.com/office/drawing/2014/main" val="20001"/>
                    </a:ext>
                  </a:extLst>
                </a:gridCol>
                <a:gridCol w="1721225">
                  <a:extLst>
                    <a:ext uri="{9D8B030D-6E8A-4147-A177-3AD203B41FA5}">
                      <a16:colId xmlns:a16="http://schemas.microsoft.com/office/drawing/2014/main" val="20002"/>
                    </a:ext>
                  </a:extLst>
                </a:gridCol>
                <a:gridCol w="1721225">
                  <a:extLst>
                    <a:ext uri="{9D8B030D-6E8A-4147-A177-3AD203B41FA5}">
                      <a16:colId xmlns:a16="http://schemas.microsoft.com/office/drawing/2014/main" val="20003"/>
                    </a:ext>
                  </a:extLst>
                </a:gridCol>
                <a:gridCol w="1721225">
                  <a:extLst>
                    <a:ext uri="{9D8B030D-6E8A-4147-A177-3AD203B41FA5}">
                      <a16:colId xmlns:a16="http://schemas.microsoft.com/office/drawing/2014/main" val="20004"/>
                    </a:ext>
                  </a:extLst>
                </a:gridCol>
              </a:tblGrid>
              <a:tr h="1178375">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3" action="ppaction://hlinksldjump">
                            <a:extLst>
                              <a:ext uri="{A12FA001-AC4F-418D-AE19-62706E023703}">
                                <ahyp:hlinkClr xmlns:ahyp="http://schemas.microsoft.com/office/drawing/2018/hyperlinkcolor" val="tx"/>
                              </a:ext>
                            </a:extLst>
                          </a:hlinkClick>
                        </a:rPr>
                        <a:t>Interview Follow-Up</a:t>
                      </a:r>
                      <a:endParaRPr dirty="0">
                        <a:solidFill>
                          <a:schemeClr val="accent4"/>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4" action="ppaction://hlinksldjump">
                            <a:extLst>
                              <a:ext uri="{A12FA001-AC4F-418D-AE19-62706E023703}">
                                <ahyp:hlinkClr xmlns:ahyp="http://schemas.microsoft.com/office/drawing/2018/hyperlinkcolor" val="tx"/>
                              </a:ext>
                            </a:extLst>
                          </a:hlinkClick>
                        </a:rPr>
                        <a:t>Email</a:t>
                      </a:r>
                      <a:endParaRPr dirty="0">
                        <a:solidFill>
                          <a:schemeClr val="accent4"/>
                        </a:solidFill>
                        <a:hlinkClick r:id="rId4" action="ppaction://hlinksldjump">
                          <a:extLst>
                            <a:ext uri="{A12FA001-AC4F-418D-AE19-62706E023703}">
                              <ahyp:hlinkClr xmlns:ahyp="http://schemas.microsoft.com/office/drawing/2018/hyperlinkcolor" val="tx"/>
                            </a:ext>
                          </a:extLst>
                        </a:hlinkClick>
                      </a:endParaRPr>
                    </a:p>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4" action="ppaction://hlinksldjump">
                            <a:extLst>
                              <a:ext uri="{A12FA001-AC4F-418D-AE19-62706E023703}">
                                <ahyp:hlinkClr xmlns:ahyp="http://schemas.microsoft.com/office/drawing/2018/hyperlinkcolor" val="tx"/>
                              </a:ext>
                            </a:extLst>
                          </a:hlinkClick>
                        </a:rPr>
                        <a:t>Response</a:t>
                      </a:r>
                      <a:endParaRPr dirty="0">
                        <a:solidFill>
                          <a:schemeClr val="accent4"/>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5" action="ppaction://hlinksldjump">
                            <a:extLst>
                              <a:ext uri="{A12FA001-AC4F-418D-AE19-62706E023703}">
                                <ahyp:hlinkClr xmlns:ahyp="http://schemas.microsoft.com/office/drawing/2018/hyperlinkcolor" val="tx"/>
                              </a:ext>
                            </a:extLst>
                          </a:hlinkClick>
                        </a:rPr>
                        <a:t>Request for Information</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6" action="ppaction://hlinksldjump">
                            <a:extLst>
                              <a:ext uri="{A12FA001-AC4F-418D-AE19-62706E023703}">
                                <ahyp:hlinkClr xmlns:ahyp="http://schemas.microsoft.com/office/drawing/2018/hyperlinkcolor" val="tx"/>
                              </a:ext>
                            </a:extLst>
                          </a:hlinkClick>
                        </a:rPr>
                        <a:t>Call in Sick</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7" action="ppaction://hlinksldjump">
                            <a:extLst>
                              <a:ext uri="{A12FA001-AC4F-418D-AE19-62706E023703}">
                                <ahyp:hlinkClr xmlns:ahyp="http://schemas.microsoft.com/office/drawing/2018/hyperlinkcolor" val="tx"/>
                              </a:ext>
                            </a:extLst>
                          </a:hlinkClick>
                        </a:rPr>
                        <a:t>Email to Child’s</a:t>
                      </a:r>
                      <a:endParaRPr dirty="0">
                        <a:solidFill>
                          <a:schemeClr val="accent4"/>
                        </a:solidFill>
                        <a:hlinkClick r:id="rId7" action="ppaction://hlinksldjump">
                          <a:extLst>
                            <a:ext uri="{A12FA001-AC4F-418D-AE19-62706E023703}">
                              <ahyp:hlinkClr xmlns:ahyp="http://schemas.microsoft.com/office/drawing/2018/hyperlinkcolor" val="tx"/>
                            </a:ext>
                          </a:extLst>
                        </a:hlinkClick>
                      </a:endParaRPr>
                    </a:p>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7" action="ppaction://hlinksldjump">
                            <a:extLst>
                              <a:ext uri="{A12FA001-AC4F-418D-AE19-62706E023703}">
                                <ahyp:hlinkClr xmlns:ahyp="http://schemas.microsoft.com/office/drawing/2018/hyperlinkcolor" val="tx"/>
                              </a:ext>
                            </a:extLst>
                          </a:hlinkClick>
                        </a:rPr>
                        <a:t>Teacher</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0"/>
                  </a:ext>
                </a:extLst>
              </a:tr>
              <a:tr h="1178375">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8" action="ppaction://hlinksldjump">
                            <a:extLst>
                              <a:ext uri="{A12FA001-AC4F-418D-AE19-62706E023703}">
                                <ahyp:hlinkClr xmlns:ahyp="http://schemas.microsoft.com/office/drawing/2018/hyperlinkcolor" val="tx"/>
                              </a:ext>
                            </a:extLst>
                          </a:hlinkClick>
                        </a:rPr>
                        <a:t>Message to a Politician</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9" action="ppaction://hlinksldjump">
                            <a:extLst>
                              <a:ext uri="{A12FA001-AC4F-418D-AE19-62706E023703}">
                                <ahyp:hlinkClr xmlns:ahyp="http://schemas.microsoft.com/office/drawing/2018/hyperlinkcolor" val="tx"/>
                              </a:ext>
                            </a:extLst>
                          </a:hlinkClick>
                        </a:rPr>
                        <a:t>Complaint</a:t>
                      </a:r>
                      <a:endParaRPr dirty="0">
                        <a:solidFill>
                          <a:schemeClr val="accent4"/>
                        </a:solidFill>
                        <a:hlinkClick r:id="rId9" action="ppaction://hlinksldjump">
                          <a:extLst>
                            <a:ext uri="{A12FA001-AC4F-418D-AE19-62706E023703}">
                              <ahyp:hlinkClr xmlns:ahyp="http://schemas.microsoft.com/office/drawing/2018/hyperlinkcolor" val="tx"/>
                            </a:ext>
                          </a:extLst>
                        </a:hlinkClick>
                      </a:endParaRPr>
                    </a:p>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9" action="ppaction://hlinksldjump">
                            <a:extLst>
                              <a:ext uri="{A12FA001-AC4F-418D-AE19-62706E023703}">
                                <ahyp:hlinkClr xmlns:ahyp="http://schemas.microsoft.com/office/drawing/2018/hyperlinkcolor" val="tx"/>
                              </a:ext>
                            </a:extLst>
                          </a:hlinkClick>
                        </a:rPr>
                        <a:t>Email</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0" action="ppaction://hlinksldjump">
                            <a:extLst>
                              <a:ext uri="{A12FA001-AC4F-418D-AE19-62706E023703}">
                                <ahyp:hlinkClr xmlns:ahyp="http://schemas.microsoft.com/office/drawing/2018/hyperlinkcolor" val="tx"/>
                              </a:ext>
                            </a:extLst>
                          </a:hlinkClick>
                        </a:rPr>
                        <a:t>Text to Coworker</a:t>
                      </a:r>
                      <a:endParaRPr dirty="0">
                        <a:solidFill>
                          <a:schemeClr val="accent4"/>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1" action="ppaction://hlinksldjump">
                            <a:extLst>
                              <a:ext uri="{A12FA001-AC4F-418D-AE19-62706E023703}">
                                <ahyp:hlinkClr xmlns:ahyp="http://schemas.microsoft.com/office/drawing/2018/hyperlinkcolor" val="tx"/>
                              </a:ext>
                            </a:extLst>
                          </a:hlinkClick>
                        </a:rPr>
                        <a:t>Email to Child’s Principal</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2" action="ppaction://hlinksldjump">
                            <a:extLst>
                              <a:ext uri="{A12FA001-AC4F-418D-AE19-62706E023703}">
                                <ahyp:hlinkClr xmlns:ahyp="http://schemas.microsoft.com/office/drawing/2018/hyperlinkcolor" val="tx"/>
                              </a:ext>
                            </a:extLst>
                          </a:hlinkClick>
                        </a:rPr>
                        <a:t>Thank-You</a:t>
                      </a:r>
                      <a:endParaRPr dirty="0">
                        <a:solidFill>
                          <a:schemeClr val="accent4"/>
                        </a:solidFill>
                        <a:hlinkClick r:id="rId12" action="ppaction://hlinksldjump">
                          <a:extLst>
                            <a:ext uri="{A12FA001-AC4F-418D-AE19-62706E023703}">
                              <ahyp:hlinkClr xmlns:ahyp="http://schemas.microsoft.com/office/drawing/2018/hyperlinkcolor" val="tx"/>
                            </a:ext>
                          </a:extLst>
                        </a:hlinkClick>
                      </a:endParaRPr>
                    </a:p>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2" action="ppaction://hlinksldjump">
                            <a:extLst>
                              <a:ext uri="{A12FA001-AC4F-418D-AE19-62706E023703}">
                                <ahyp:hlinkClr xmlns:ahyp="http://schemas.microsoft.com/office/drawing/2018/hyperlinkcolor" val="tx"/>
                              </a:ext>
                            </a:extLst>
                          </a:hlinkClick>
                        </a:rPr>
                        <a:t>Note</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1"/>
                  </a:ext>
                </a:extLst>
              </a:tr>
              <a:tr h="1178375">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3" action="ppaction://hlinksldjump">
                            <a:extLst>
                              <a:ext uri="{A12FA001-AC4F-418D-AE19-62706E023703}">
                                <ahyp:hlinkClr xmlns:ahyp="http://schemas.microsoft.com/office/drawing/2018/hyperlinkcolor" val="tx"/>
                              </a:ext>
                            </a:extLst>
                          </a:hlinkClick>
                        </a:rPr>
                        <a:t>Social Media</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4" action="ppaction://hlinksldjump">
                            <a:extLst>
                              <a:ext uri="{A12FA001-AC4F-418D-AE19-62706E023703}">
                                <ahyp:hlinkClr xmlns:ahyp="http://schemas.microsoft.com/office/drawing/2018/hyperlinkcolor" val="tx"/>
                              </a:ext>
                            </a:extLst>
                          </a:hlinkClick>
                        </a:rPr>
                        <a:t>Cover Letter</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5" action="ppaction://hlinksldjump">
                            <a:extLst>
                              <a:ext uri="{A12FA001-AC4F-418D-AE19-62706E023703}">
                                <ahyp:hlinkClr xmlns:ahyp="http://schemas.microsoft.com/office/drawing/2018/hyperlinkcolor" val="tx"/>
                              </a:ext>
                            </a:extLst>
                          </a:hlinkClick>
                        </a:rPr>
                        <a:t>Resume</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6" action="ppaction://hlinksldjump">
                            <a:extLst>
                              <a:ext uri="{A12FA001-AC4F-418D-AE19-62706E023703}">
                                <ahyp:hlinkClr xmlns:ahyp="http://schemas.microsoft.com/office/drawing/2018/hyperlinkcolor" val="tx"/>
                              </a:ext>
                            </a:extLst>
                          </a:hlinkClick>
                        </a:rPr>
                        <a:t>Facebook Marketplace</a:t>
                      </a:r>
                      <a:endParaRPr dirty="0">
                        <a:solidFill>
                          <a:schemeClr val="accent4"/>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7" action="ppaction://hlinksldjump">
                            <a:extLst>
                              <a:ext uri="{A12FA001-AC4F-418D-AE19-62706E023703}">
                                <ahyp:hlinkClr xmlns:ahyp="http://schemas.microsoft.com/office/drawing/2018/hyperlinkcolor" val="tx"/>
                              </a:ext>
                            </a:extLst>
                          </a:hlinkClick>
                        </a:rPr>
                        <a:t>Address an Envelope</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2"/>
                  </a:ext>
                </a:extLst>
              </a:tr>
              <a:tr h="1178375">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8" action="ppaction://hlinksldjump">
                            <a:extLst>
                              <a:ext uri="{A12FA001-AC4F-418D-AE19-62706E023703}">
                                <ahyp:hlinkClr xmlns:ahyp="http://schemas.microsoft.com/office/drawing/2018/hyperlinkcolor" val="tx"/>
                              </a:ext>
                            </a:extLst>
                          </a:hlinkClick>
                        </a:rPr>
                        <a:t>Make an Appointment</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19" action="ppaction://hlinksldjump">
                            <a:extLst>
                              <a:ext uri="{A12FA001-AC4F-418D-AE19-62706E023703}">
                                <ahyp:hlinkClr xmlns:ahyp="http://schemas.microsoft.com/office/drawing/2018/hyperlinkcolor" val="tx"/>
                              </a:ext>
                            </a:extLst>
                          </a:hlinkClick>
                        </a:rPr>
                        <a:t>Invitation</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20" action="ppaction://hlinksldjump">
                            <a:extLst>
                              <a:ext uri="{A12FA001-AC4F-418D-AE19-62706E023703}">
                                <ahyp:hlinkClr xmlns:ahyp="http://schemas.microsoft.com/office/drawing/2018/hyperlinkcolor" val="tx"/>
                              </a:ext>
                            </a:extLst>
                          </a:hlinkClick>
                        </a:rPr>
                        <a:t>Workplace Report</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21" action="ppaction://hlinksldjump">
                            <a:extLst>
                              <a:ext uri="{A12FA001-AC4F-418D-AE19-62706E023703}">
                                <ahyp:hlinkClr xmlns:ahyp="http://schemas.microsoft.com/office/drawing/2018/hyperlinkcolor" val="tx"/>
                              </a:ext>
                            </a:extLst>
                          </a:hlinkClick>
                        </a:rPr>
                        <a:t>Apology to Colleague</a:t>
                      </a:r>
                      <a:endParaRPr sz="1800" b="1" strike="noStrike" cap="none" dirty="0">
                        <a:solidFill>
                          <a:schemeClr val="accent4"/>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4"/>
                          </a:solidFill>
                          <a:uFill>
                            <a:noFill/>
                          </a:uFill>
                          <a:latin typeface="Calibri"/>
                          <a:ea typeface="Calibri"/>
                          <a:cs typeface="Calibri"/>
                          <a:sym typeface="Calibri"/>
                          <a:hlinkClick r:id="rId22" action="ppaction://hlinksldjump">
                            <a:extLst>
                              <a:ext uri="{A12FA001-AC4F-418D-AE19-62706E023703}">
                                <ahyp:hlinkClr xmlns:ahyp="http://schemas.microsoft.com/office/drawing/2018/hyperlinkcolor" val="tx"/>
                              </a:ext>
                            </a:extLst>
                          </a:hlinkClick>
                        </a:rPr>
                        <a:t>Employee Performance Review</a:t>
                      </a:r>
                      <a:endParaRPr dirty="0">
                        <a:solidFill>
                          <a:schemeClr val="accent4"/>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3"/>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DF8E4B-96DF-3438-4534-EB651053E9CD}"/>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531BCDD4-AB91-E6F0-0593-9AD6E369670A}"/>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Address an Envelope Example</a:t>
            </a:r>
          </a:p>
        </p:txBody>
      </p:sp>
      <p:sp>
        <p:nvSpPr>
          <p:cNvPr id="10" name="Text Placeholder 1">
            <a:extLst>
              <a:ext uri="{FF2B5EF4-FFF2-40B4-BE49-F238E27FC236}">
                <a16:creationId xmlns:a16="http://schemas.microsoft.com/office/drawing/2014/main" id="{039FB5B3-7577-AD01-974A-9E150AB06AB7}"/>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1200"/>
              </a:spcBef>
              <a:spcAft>
                <a:spcPts val="12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Rectangle 2">
            <a:extLst>
              <a:ext uri="{FF2B5EF4-FFF2-40B4-BE49-F238E27FC236}">
                <a16:creationId xmlns:a16="http://schemas.microsoft.com/office/drawing/2014/main" id="{43F5AF82-72C8-02B4-5C0E-2B75D9FE6C39}"/>
              </a:ext>
            </a:extLst>
          </p:cNvPr>
          <p:cNvSpPr/>
          <p:nvPr/>
        </p:nvSpPr>
        <p:spPr>
          <a:xfrm>
            <a:off x="457199" y="1657350"/>
            <a:ext cx="8182173" cy="2561790"/>
          </a:xfrm>
          <a:prstGeom prst="rect">
            <a:avLst/>
          </a:prstGeom>
          <a:solidFill>
            <a:srgbClr val="EEEEE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Flag Postage Stamp Free Stock Photo - Public Domain Pictures">
            <a:extLst>
              <a:ext uri="{FF2B5EF4-FFF2-40B4-BE49-F238E27FC236}">
                <a16:creationId xmlns:a16="http://schemas.microsoft.com/office/drawing/2014/main" id="{C667B002-C9CB-8C67-C681-7F5CA01D45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2656" y="1778447"/>
            <a:ext cx="470413" cy="61556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5CC1496-6660-E6A6-76F3-7C8D285997E4}"/>
              </a:ext>
            </a:extLst>
          </p:cNvPr>
          <p:cNvSpPr txBox="1"/>
          <p:nvPr/>
        </p:nvSpPr>
        <p:spPr>
          <a:xfrm>
            <a:off x="2257523" y="2809452"/>
            <a:ext cx="4581524" cy="1169551"/>
          </a:xfrm>
          <a:prstGeom prst="rect">
            <a:avLst/>
          </a:prstGeom>
          <a:noFill/>
        </p:spPr>
        <p:txBody>
          <a:bodyPr wrap="square">
            <a:spAutoFit/>
          </a:bodyPr>
          <a:lstStyle/>
          <a:p>
            <a:pPr algn="ctr" rtl="0">
              <a:buNone/>
            </a:pPr>
            <a:r>
              <a:rPr lang="en-US" sz="1400" b="0" i="0" u="none" strike="noStrike" dirty="0">
                <a:solidFill>
                  <a:srgbClr val="000000"/>
                </a:solidFill>
                <a:effectLst/>
                <a:latin typeface="Arial" panose="020B0604020202020204" pitchFamily="34" charset="0"/>
              </a:rPr>
              <a:t>Ms. Sarah Johnson  </a:t>
            </a:r>
            <a:endParaRPr lang="en-US" b="0" dirty="0">
              <a:effectLst/>
            </a:endParaRPr>
          </a:p>
          <a:p>
            <a:pPr algn="ctr" rtl="0">
              <a:buNone/>
            </a:pPr>
            <a:r>
              <a:rPr lang="en-US" sz="1400" b="0" i="0" u="none" strike="noStrike" dirty="0">
                <a:solidFill>
                  <a:srgbClr val="000000"/>
                </a:solidFill>
                <a:effectLst/>
                <a:latin typeface="Arial" panose="020B0604020202020204" pitchFamily="34" charset="0"/>
              </a:rPr>
              <a:t>123 Main Street  </a:t>
            </a:r>
            <a:endParaRPr lang="en-US" b="0" dirty="0">
              <a:effectLst/>
            </a:endParaRPr>
          </a:p>
          <a:p>
            <a:pPr algn="ctr" rtl="0">
              <a:buNone/>
            </a:pPr>
            <a:r>
              <a:rPr lang="en-US" sz="1400" b="0" i="0" u="none" strike="noStrike" dirty="0">
                <a:solidFill>
                  <a:srgbClr val="000000"/>
                </a:solidFill>
                <a:effectLst/>
                <a:latin typeface="Arial" panose="020B0604020202020204" pitchFamily="34" charset="0"/>
              </a:rPr>
              <a:t>Oklahoma City, OK 73101</a:t>
            </a:r>
            <a:endParaRPr lang="en-US" b="0" dirty="0">
              <a:effectLst/>
            </a:endParaRPr>
          </a:p>
          <a:p>
            <a:pPr>
              <a:buNone/>
            </a:pPr>
            <a:br>
              <a:rPr lang="en-US" dirty="0"/>
            </a:br>
            <a:endParaRPr lang="en-US" dirty="0"/>
          </a:p>
        </p:txBody>
      </p:sp>
      <p:sp>
        <p:nvSpPr>
          <p:cNvPr id="7" name="TextBox 6">
            <a:extLst>
              <a:ext uri="{FF2B5EF4-FFF2-40B4-BE49-F238E27FC236}">
                <a16:creationId xmlns:a16="http://schemas.microsoft.com/office/drawing/2014/main" id="{B5E4413C-5964-9E54-9C29-DCA2CBA49C3C}"/>
              </a:ext>
            </a:extLst>
          </p:cNvPr>
          <p:cNvSpPr txBox="1"/>
          <p:nvPr/>
        </p:nvSpPr>
        <p:spPr>
          <a:xfrm>
            <a:off x="504628" y="1702649"/>
            <a:ext cx="4581524" cy="1169551"/>
          </a:xfrm>
          <a:prstGeom prst="rect">
            <a:avLst/>
          </a:prstGeom>
          <a:noFill/>
        </p:spPr>
        <p:txBody>
          <a:bodyPr wrap="square">
            <a:spAutoFit/>
          </a:bodyPr>
          <a:lstStyle/>
          <a:p>
            <a:pPr rtl="0">
              <a:buNone/>
            </a:pPr>
            <a:r>
              <a:rPr lang="en-US" sz="1400" b="0" i="0" u="none" strike="noStrike" dirty="0">
                <a:solidFill>
                  <a:srgbClr val="000000"/>
                </a:solidFill>
                <a:effectLst/>
                <a:latin typeface="Arial" panose="020B0604020202020204" pitchFamily="34" charset="0"/>
              </a:rPr>
              <a:t>James Smith  </a:t>
            </a:r>
            <a:endParaRPr lang="en-US" b="0" dirty="0">
              <a:effectLst/>
            </a:endParaRPr>
          </a:p>
          <a:p>
            <a:pPr rtl="0">
              <a:buNone/>
            </a:pPr>
            <a:r>
              <a:rPr lang="en-US" sz="1400" b="0" i="0" u="none" strike="noStrike" dirty="0">
                <a:solidFill>
                  <a:srgbClr val="000000"/>
                </a:solidFill>
                <a:effectLst/>
                <a:latin typeface="Arial" panose="020B0604020202020204" pitchFamily="34" charset="0"/>
              </a:rPr>
              <a:t>456 Oak Lane  </a:t>
            </a:r>
            <a:endParaRPr lang="en-US" b="0" dirty="0">
              <a:effectLst/>
            </a:endParaRPr>
          </a:p>
          <a:p>
            <a:pPr rtl="0">
              <a:buNone/>
            </a:pPr>
            <a:r>
              <a:rPr lang="en-US" sz="1400" b="0" i="0" u="none" strike="noStrike" dirty="0">
                <a:solidFill>
                  <a:srgbClr val="000000"/>
                </a:solidFill>
                <a:effectLst/>
                <a:latin typeface="Arial" panose="020B0604020202020204" pitchFamily="34" charset="0"/>
              </a:rPr>
              <a:t>Tulsa, OK 74104 </a:t>
            </a:r>
            <a:endParaRPr lang="en-US" b="0" dirty="0">
              <a:effectLst/>
            </a:endParaRPr>
          </a:p>
          <a:p>
            <a:pPr>
              <a:buNone/>
            </a:pPr>
            <a:br>
              <a:rPr lang="en-US" dirty="0"/>
            </a:br>
            <a:endParaRPr lang="en-US" dirty="0"/>
          </a:p>
        </p:txBody>
      </p:sp>
      <p:sp>
        <p:nvSpPr>
          <p:cNvPr id="8" name="Google Shape;90;p3">
            <a:hlinkClick r:id="rId3" action="ppaction://hlinksldjump"/>
            <a:extLst>
              <a:ext uri="{FF2B5EF4-FFF2-40B4-BE49-F238E27FC236}">
                <a16:creationId xmlns:a16="http://schemas.microsoft.com/office/drawing/2014/main" id="{DEF4DC62-CB2B-1045-7B37-406982AD8804}"/>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942788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7544EF4D-4DA4-02C0-6D74-1F62B823A21A}"/>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67E134A9-CF2B-59F8-50A3-1BCB7278E3D0}"/>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Thank-You Note</a:t>
            </a:r>
          </a:p>
        </p:txBody>
      </p:sp>
      <p:sp>
        <p:nvSpPr>
          <p:cNvPr id="3" name="Text Placeholder 1">
            <a:extLst>
              <a:ext uri="{FF2B5EF4-FFF2-40B4-BE49-F238E27FC236}">
                <a16:creationId xmlns:a16="http://schemas.microsoft.com/office/drawing/2014/main" id="{C82FEC6A-3D22-1D6D-53BA-C7E175F95CBA}"/>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b="0" i="0" u="none" strike="noStrike" dirty="0">
                <a:solidFill>
                  <a:schemeClr val="bg1"/>
                </a:solidFill>
                <a:effectLst/>
                <a:latin typeface="Arial" panose="020B0604020202020204" pitchFamily="34" charset="0"/>
              </a:rPr>
              <a:t>Writing a thank you note is a simple but important way to show appreciation. A well-written note is </a:t>
            </a:r>
            <a:r>
              <a:rPr lang="en-US" b="1" i="0" u="none" strike="noStrike" dirty="0">
                <a:solidFill>
                  <a:schemeClr val="bg1"/>
                </a:solidFill>
                <a:effectLst/>
                <a:latin typeface="Arial" panose="020B0604020202020204" pitchFamily="34" charset="0"/>
              </a:rPr>
              <a:t>polite, specific, and personal</a:t>
            </a:r>
            <a:r>
              <a:rPr lang="en-US" b="0" i="0" u="none" strike="noStrike" dirty="0">
                <a:solidFill>
                  <a:schemeClr val="bg1"/>
                </a:solidFill>
                <a:effectLst/>
                <a:latin typeface="Arial" panose="020B0604020202020204" pitchFamily="34" charset="0"/>
              </a:rPr>
              <a:t>. Follow these steps to write a thoughtful thank you note.</a:t>
            </a:r>
            <a:endParaRPr lang="en-US" b="0" dirty="0">
              <a:solidFill>
                <a:schemeClr val="bg1"/>
              </a:solidFill>
              <a:effectLst/>
            </a:endParaRPr>
          </a:p>
          <a:p>
            <a:pPr marL="537210" indent="-3429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Greeting: </a:t>
            </a:r>
            <a:r>
              <a:rPr lang="en-US" b="0" i="0" u="none" strike="noStrike" dirty="0">
                <a:solidFill>
                  <a:schemeClr val="bg1"/>
                </a:solidFill>
                <a:effectLst/>
                <a:latin typeface="Arial" panose="020B0604020202020204" pitchFamily="34" charset="0"/>
              </a:rPr>
              <a:t>Begin with a </a:t>
            </a:r>
            <a:r>
              <a:rPr lang="en-US" b="1" i="0" u="none" strike="noStrike" dirty="0">
                <a:solidFill>
                  <a:schemeClr val="bg1"/>
                </a:solidFill>
                <a:effectLst/>
                <a:latin typeface="Arial" panose="020B0604020202020204" pitchFamily="34" charset="0"/>
              </a:rPr>
              <a:t>polite greeting</a:t>
            </a:r>
            <a:r>
              <a:rPr lang="en-US" b="0" i="0" u="none" strike="noStrike" dirty="0">
                <a:solidFill>
                  <a:schemeClr val="bg1"/>
                </a:solidFill>
                <a:effectLst/>
                <a:latin typeface="Arial" panose="020B0604020202020204" pitchFamily="34" charset="0"/>
              </a:rPr>
              <a:t> and address the person by name.</a:t>
            </a:r>
            <a:endParaRPr lang="en-US" dirty="0">
              <a:solidFill>
                <a:schemeClr val="bg1"/>
              </a:solidFill>
            </a:endParaRPr>
          </a:p>
          <a:p>
            <a:pPr marL="537210" indent="-3429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Express Your Gratitude: </a:t>
            </a:r>
            <a:r>
              <a:rPr lang="en-US" b="0" i="0" u="none" strike="noStrike" dirty="0">
                <a:solidFill>
                  <a:schemeClr val="bg1"/>
                </a:solidFill>
                <a:effectLst/>
                <a:latin typeface="Arial" panose="020B0604020202020204" pitchFamily="34" charset="0"/>
              </a:rPr>
              <a:t>Say </a:t>
            </a:r>
            <a:r>
              <a:rPr lang="en-US" b="1" i="0" u="none" strike="noStrike" dirty="0">
                <a:solidFill>
                  <a:schemeClr val="bg1"/>
                </a:solidFill>
                <a:effectLst/>
                <a:latin typeface="Arial" panose="020B0604020202020204" pitchFamily="34" charset="0"/>
              </a:rPr>
              <a:t>thank you</a:t>
            </a:r>
            <a:r>
              <a:rPr lang="en-US" b="0" i="0" u="none" strike="noStrike" dirty="0">
                <a:solidFill>
                  <a:schemeClr val="bg1"/>
                </a:solidFill>
                <a:effectLst/>
                <a:latin typeface="Arial" panose="020B0604020202020204" pitchFamily="34" charset="0"/>
              </a:rPr>
              <a:t> and mention what you are thanking them for.</a:t>
            </a:r>
            <a:endParaRPr lang="en-US" b="0" dirty="0">
              <a:solidFill>
                <a:schemeClr val="bg1"/>
              </a:solidFill>
              <a:effectLst/>
            </a:endParaRPr>
          </a:p>
          <a:p>
            <a:pPr marL="537210" indent="-3429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Add a Personal Touch: </a:t>
            </a:r>
            <a:r>
              <a:rPr lang="en-US" b="0" i="0" u="none" strike="noStrike" dirty="0">
                <a:solidFill>
                  <a:schemeClr val="bg1"/>
                </a:solidFill>
                <a:effectLst/>
                <a:latin typeface="Arial" panose="020B0604020202020204" pitchFamily="34" charset="0"/>
              </a:rPr>
              <a:t>Briefly explain </a:t>
            </a:r>
            <a:r>
              <a:rPr lang="en-US" b="1" i="0" u="none" strike="noStrike" dirty="0">
                <a:solidFill>
                  <a:schemeClr val="bg1"/>
                </a:solidFill>
                <a:effectLst/>
                <a:latin typeface="Arial" panose="020B0604020202020204" pitchFamily="34" charset="0"/>
              </a:rPr>
              <a:t>why you appreciate</a:t>
            </a:r>
            <a:r>
              <a:rPr lang="en-US" b="0" i="0" u="none" strike="noStrike" dirty="0">
                <a:solidFill>
                  <a:schemeClr val="bg1"/>
                </a:solidFill>
                <a:effectLst/>
                <a:latin typeface="Arial" panose="020B0604020202020204" pitchFamily="34" charset="0"/>
              </a:rPr>
              <a:t> their gift, help, or kindness.</a:t>
            </a:r>
            <a:endParaRPr lang="en-US" b="0" dirty="0">
              <a:solidFill>
                <a:schemeClr val="bg1"/>
              </a:solidFill>
              <a:effectLst/>
            </a:endParaRPr>
          </a:p>
          <a:p>
            <a:pPr marL="537210" indent="-3429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Look Ahead: </a:t>
            </a:r>
            <a:r>
              <a:rPr lang="en-US" b="0" i="0" u="none" strike="noStrike" dirty="0">
                <a:solidFill>
                  <a:schemeClr val="bg1"/>
                </a:solidFill>
                <a:effectLst/>
                <a:latin typeface="Arial" panose="020B0604020202020204" pitchFamily="34" charset="0"/>
              </a:rPr>
              <a:t>Mention about the future (if relevant).</a:t>
            </a:r>
            <a:endParaRPr lang="en-US" b="0" dirty="0">
              <a:solidFill>
                <a:schemeClr val="bg1"/>
              </a:solidFill>
              <a:effectLst/>
            </a:endParaRPr>
          </a:p>
          <a:p>
            <a:pPr marL="537210" indent="-3429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Closing: </a:t>
            </a:r>
            <a:r>
              <a:rPr lang="en-US" b="0" i="0" u="none" strike="noStrike" dirty="0">
                <a:solidFill>
                  <a:schemeClr val="bg1"/>
                </a:solidFill>
                <a:effectLst/>
                <a:latin typeface="Arial" panose="020B0604020202020204" pitchFamily="34" charset="0"/>
              </a:rPr>
              <a:t>End with a polite closing and your name.</a:t>
            </a:r>
            <a:endParaRPr kumimoji="0" lang="en-US"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BD008D92-5857-EB1F-BC67-EB721B3D1590}"/>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1232978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A2E272-6E90-5AD0-DEEC-CBDF28488149}"/>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33C77F39-7215-05C7-0706-0D690AE4BDC6}"/>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Thank-You Note Example</a:t>
            </a:r>
          </a:p>
        </p:txBody>
      </p:sp>
      <p:sp>
        <p:nvSpPr>
          <p:cNvPr id="10" name="Text Placeholder 1">
            <a:extLst>
              <a:ext uri="{FF2B5EF4-FFF2-40B4-BE49-F238E27FC236}">
                <a16:creationId xmlns:a16="http://schemas.microsoft.com/office/drawing/2014/main" id="{088F1525-3F95-06E1-A96C-CAF385D88275}"/>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600" b="1" i="0" u="none" strike="noStrike" dirty="0">
                <a:solidFill>
                  <a:srgbClr val="000000"/>
                </a:solidFill>
                <a:effectLst/>
                <a:latin typeface="Arial" panose="020B0604020202020204" pitchFamily="34" charset="0"/>
              </a:rPr>
              <a:t>Dear Aunt Lisa,</a:t>
            </a:r>
            <a:endParaRPr lang="en-US" sz="1600" b="0" dirty="0">
              <a:effectLst/>
            </a:endParaRPr>
          </a:p>
          <a:p>
            <a:pPr rtl="0">
              <a:spcAft>
                <a:spcPts val="600"/>
              </a:spcAft>
              <a:buNone/>
            </a:pPr>
            <a:r>
              <a:rPr lang="en-US" sz="1600" b="0" i="0" u="none" strike="noStrike" dirty="0">
                <a:solidFill>
                  <a:srgbClr val="000000"/>
                </a:solidFill>
                <a:effectLst/>
                <a:latin typeface="Arial" panose="020B0604020202020204" pitchFamily="34" charset="0"/>
              </a:rPr>
              <a:t>Thank you so much for the gift card! I can’t wait to use it to buy some new books. I really appreciate your thoughtfulness, and it means a lot to me. I hope to see you soon at the family reunion!</a:t>
            </a:r>
            <a:endParaRPr lang="en-US" sz="1600" b="0" dirty="0">
              <a:effectLst/>
            </a:endParaRPr>
          </a:p>
          <a:p>
            <a:pPr rtl="0">
              <a:buNone/>
            </a:pPr>
            <a:r>
              <a:rPr lang="en-US" sz="1600" b="1" i="0" u="none" strike="noStrike" dirty="0">
                <a:solidFill>
                  <a:srgbClr val="000000"/>
                </a:solidFill>
                <a:effectLst/>
                <a:latin typeface="Arial" panose="020B0604020202020204" pitchFamily="34" charset="0"/>
              </a:rPr>
              <a:t>With love,</a:t>
            </a:r>
            <a:br>
              <a:rPr lang="en-US" sz="1600" b="1" i="0" u="none" strike="noStrike" dirty="0">
                <a:solidFill>
                  <a:srgbClr val="000000"/>
                </a:solidFill>
                <a:effectLst/>
                <a:latin typeface="Arial" panose="020B0604020202020204" pitchFamily="34" charset="0"/>
              </a:rPr>
            </a:br>
            <a:r>
              <a:rPr lang="en-US" sz="1600" b="0" i="0" u="none" strike="noStrike" dirty="0">
                <a:solidFill>
                  <a:srgbClr val="000000"/>
                </a:solidFill>
                <a:effectLst/>
                <a:latin typeface="Arial" panose="020B0604020202020204" pitchFamily="34" charset="0"/>
              </a:rPr>
              <a:t>Emma</a:t>
            </a:r>
            <a:endParaRPr lang="en-US" sz="1600" b="0" dirty="0">
              <a:effectLst/>
            </a:endParaRPr>
          </a:p>
          <a:p>
            <a:pPr rtl="0">
              <a:buNone/>
            </a:pPr>
            <a:endParaRPr lang="en-US" sz="1600" b="0" i="0" u="none" strike="noStrike" dirty="0">
              <a:solidFill>
                <a:srgbClr val="595959"/>
              </a:solidFill>
              <a:effectLst/>
              <a:latin typeface="Arial" panose="020B0604020202020204" pitchFamily="34" charset="0"/>
            </a:endParaRPr>
          </a:p>
          <a:p>
            <a:pPr rtl="0">
              <a:buNone/>
            </a:pPr>
            <a:r>
              <a:rPr lang="en-US" sz="1600" b="0" i="0" u="none" strike="noStrike" dirty="0">
                <a:solidFill>
                  <a:schemeClr val="tx1"/>
                </a:solidFill>
                <a:effectLst/>
                <a:latin typeface="Arial" panose="020B0604020202020204" pitchFamily="34" charset="0"/>
              </a:rPr>
              <a:t>Alternative closings:</a:t>
            </a:r>
            <a:endParaRPr lang="en-US" sz="1600" b="0" dirty="0">
              <a:solidFill>
                <a:schemeClr val="tx1"/>
              </a:solidFill>
              <a:effectLst/>
            </a:endParaRPr>
          </a:p>
          <a:p>
            <a:pPr marL="274320" lvl="1"/>
            <a:r>
              <a:rPr lang="en-US" sz="1600" b="1" i="0" u="none" strike="noStrike" dirty="0">
                <a:solidFill>
                  <a:srgbClr val="000000"/>
                </a:solidFill>
                <a:effectLst/>
                <a:latin typeface="Arial" panose="020B0604020202020204" pitchFamily="34" charset="0"/>
              </a:rPr>
              <a:t>Sincerely,</a:t>
            </a:r>
            <a:endParaRPr lang="en-US" sz="1600" b="0" dirty="0">
              <a:effectLst/>
            </a:endParaRPr>
          </a:p>
          <a:p>
            <a:pPr marL="274320" lvl="1"/>
            <a:r>
              <a:rPr lang="en-US" sz="1600" b="1" i="0" u="none" strike="noStrike" dirty="0">
                <a:solidFill>
                  <a:srgbClr val="000000"/>
                </a:solidFill>
                <a:effectLst/>
                <a:latin typeface="Arial" panose="020B0604020202020204" pitchFamily="34" charset="0"/>
              </a:rPr>
              <a:t>With love,</a:t>
            </a:r>
            <a:endParaRPr lang="en-US" sz="1600" b="0" dirty="0">
              <a:effectLst/>
            </a:endParaRPr>
          </a:p>
          <a:p>
            <a:pPr marL="274320" lvl="1"/>
            <a:r>
              <a:rPr lang="en-US" sz="1600" b="1" i="0" u="none" strike="noStrike" dirty="0">
                <a:solidFill>
                  <a:srgbClr val="000000"/>
                </a:solidFill>
                <a:effectLst/>
                <a:latin typeface="Arial" panose="020B0604020202020204" pitchFamily="34" charset="0"/>
              </a:rPr>
              <a:t>Best regards,</a:t>
            </a: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70FD8E5B-AECC-13C8-3A6D-ADD10941DFF0}"/>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208722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817886E8-EB46-8083-1F8E-74E2FD0EA799}"/>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EB7A1539-0B9C-D6AC-66AE-956A1DCCB448}"/>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Employee Performance Review</a:t>
            </a:r>
          </a:p>
        </p:txBody>
      </p:sp>
      <p:sp>
        <p:nvSpPr>
          <p:cNvPr id="3" name="Text Placeholder 1">
            <a:extLst>
              <a:ext uri="{FF2B5EF4-FFF2-40B4-BE49-F238E27FC236}">
                <a16:creationId xmlns:a16="http://schemas.microsoft.com/office/drawing/2014/main" id="{174414C4-4A28-2101-71BA-E83BD9E73A16}"/>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b="0" i="0" u="none" strike="noStrike" dirty="0">
                <a:solidFill>
                  <a:schemeClr val="bg1"/>
                </a:solidFill>
                <a:effectLst/>
                <a:latin typeface="Arial" panose="020B0604020202020204" pitchFamily="34" charset="0"/>
              </a:rPr>
              <a:t>As a business leader, providing </a:t>
            </a:r>
            <a:r>
              <a:rPr lang="en-US" b="1" i="0" u="none" strike="noStrike" dirty="0">
                <a:solidFill>
                  <a:schemeClr val="bg1"/>
                </a:solidFill>
                <a:effectLst/>
                <a:latin typeface="Arial" panose="020B0604020202020204" pitchFamily="34" charset="0"/>
              </a:rPr>
              <a:t>constructive, balanced, and professional feedback</a:t>
            </a:r>
            <a:r>
              <a:rPr lang="en-US" b="0" i="0" u="none" strike="noStrike" dirty="0">
                <a:solidFill>
                  <a:schemeClr val="bg1"/>
                </a:solidFill>
                <a:effectLst/>
                <a:latin typeface="Arial" panose="020B0604020202020204" pitchFamily="34" charset="0"/>
              </a:rPr>
              <a:t> in an employee review is essential for growth and improvement. A strong critique should highlight strengths, address areas for improvement, and provide clear, actionable suggestions.</a:t>
            </a:r>
            <a:endParaRPr lang="en-US" b="0" dirty="0">
              <a:solidFill>
                <a:schemeClr val="bg1"/>
              </a:solidFill>
              <a:effectLst/>
            </a:endParaRPr>
          </a:p>
          <a:p>
            <a:pPr marL="45720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Start with a Positive Acknowledgment- </a:t>
            </a:r>
            <a:r>
              <a:rPr lang="en-US" b="0" i="0" u="none" strike="noStrike" dirty="0">
                <a:solidFill>
                  <a:schemeClr val="bg1"/>
                </a:solidFill>
                <a:effectLst/>
                <a:latin typeface="Arial" panose="020B0604020202020204" pitchFamily="34" charset="0"/>
              </a:rPr>
              <a:t>Begin by recognizing the employee’s </a:t>
            </a:r>
            <a:r>
              <a:rPr lang="en-US" b="1" i="0" u="none" strike="noStrike" dirty="0">
                <a:solidFill>
                  <a:schemeClr val="bg1"/>
                </a:solidFill>
                <a:effectLst/>
                <a:latin typeface="Arial" panose="020B0604020202020204" pitchFamily="34" charset="0"/>
              </a:rPr>
              <a:t>strengths and achievements</a:t>
            </a:r>
            <a:r>
              <a:rPr lang="en-US" b="0" i="0" u="none" strike="noStrike" dirty="0">
                <a:solidFill>
                  <a:schemeClr val="bg1"/>
                </a:solidFill>
                <a:effectLst/>
                <a:latin typeface="Arial" panose="020B0604020202020204" pitchFamily="34" charset="0"/>
              </a:rPr>
              <a:t> to create a positive tone.</a:t>
            </a:r>
            <a:endParaRPr lang="en-US" b="0" dirty="0">
              <a:solidFill>
                <a:schemeClr val="bg1"/>
              </a:solidFill>
              <a:effectLst/>
            </a:endParaRPr>
          </a:p>
          <a:p>
            <a:pPr marL="45720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Address Areas for Improvement with Constructive Feedback- </a:t>
            </a:r>
            <a:r>
              <a:rPr lang="en-US" b="0" i="0" u="none" strike="noStrike" dirty="0">
                <a:solidFill>
                  <a:schemeClr val="bg1"/>
                </a:solidFill>
                <a:effectLst/>
                <a:latin typeface="Arial" panose="020B0604020202020204" pitchFamily="34" charset="0"/>
              </a:rPr>
              <a:t>Identify specific areas where the employee can improve, but phrase it in a way that encourages growth rather than discouragement.</a:t>
            </a:r>
            <a:endParaRPr lang="en-US" b="0" dirty="0">
              <a:solidFill>
                <a:schemeClr val="bg1"/>
              </a:solidFill>
              <a:effectLst/>
            </a:endParaRPr>
          </a:p>
          <a:p>
            <a:pPr marL="45720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Avoid vague or overly critical statements.</a:t>
            </a:r>
            <a:r>
              <a:rPr lang="en-US" b="0" i="0" u="none" strike="noStrike" dirty="0">
                <a:solidFill>
                  <a:schemeClr val="bg1"/>
                </a:solidFill>
                <a:effectLst/>
                <a:latin typeface="Arial" panose="020B0604020202020204" pitchFamily="34" charset="0"/>
              </a:rPr>
              <a:t> Instead of saying, </a:t>
            </a:r>
            <a:r>
              <a:rPr lang="en-US" b="0" i="1" u="none" strike="noStrike" dirty="0">
                <a:solidFill>
                  <a:schemeClr val="bg1"/>
                </a:solidFill>
                <a:effectLst/>
                <a:latin typeface="Arial" panose="020B0604020202020204" pitchFamily="34" charset="0"/>
              </a:rPr>
              <a:t>"John needs to work harder,"</a:t>
            </a:r>
            <a:r>
              <a:rPr lang="en-US" b="0" i="0" u="none" strike="noStrike" dirty="0">
                <a:solidFill>
                  <a:schemeClr val="bg1"/>
                </a:solidFill>
                <a:effectLst/>
                <a:latin typeface="Arial" panose="020B0604020202020204" pitchFamily="34" charset="0"/>
              </a:rPr>
              <a:t> be specific: </a:t>
            </a:r>
            <a:r>
              <a:rPr lang="en-US" b="0" i="1" u="none" strike="noStrike" dirty="0">
                <a:solidFill>
                  <a:schemeClr val="bg1"/>
                </a:solidFill>
                <a:effectLst/>
                <a:latin typeface="Arial" panose="020B0604020202020204" pitchFamily="34" charset="0"/>
              </a:rPr>
              <a:t>"John could improve productivity by prioritizing tasks more effectively."</a:t>
            </a:r>
            <a:endParaRPr lang="en-US" b="0" dirty="0">
              <a:solidFill>
                <a:schemeClr val="bg1"/>
              </a:solidFill>
              <a:effectLst/>
            </a:endParaRPr>
          </a:p>
          <a:p>
            <a:pPr marL="45720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Provide Clear Examples and Solutions- </a:t>
            </a:r>
            <a:r>
              <a:rPr lang="en-US" b="0" i="0" u="none" strike="noStrike" dirty="0">
                <a:solidFill>
                  <a:schemeClr val="bg1"/>
                </a:solidFill>
                <a:effectLst/>
                <a:latin typeface="Arial" panose="020B0604020202020204" pitchFamily="34" charset="0"/>
              </a:rPr>
              <a:t>Use real examples of their performance and offer </a:t>
            </a:r>
            <a:r>
              <a:rPr lang="en-US" b="1" i="0" u="none" strike="noStrike" dirty="0">
                <a:solidFill>
                  <a:schemeClr val="bg1"/>
                </a:solidFill>
                <a:effectLst/>
                <a:latin typeface="Arial" panose="020B0604020202020204" pitchFamily="34" charset="0"/>
              </a:rPr>
              <a:t>actionable suggestions</a:t>
            </a:r>
            <a:r>
              <a:rPr lang="en-US" b="0" i="0" u="none" strike="noStrike" dirty="0">
                <a:solidFill>
                  <a:schemeClr val="bg1"/>
                </a:solidFill>
                <a:effectLst/>
                <a:latin typeface="Arial" panose="020B0604020202020204" pitchFamily="34" charset="0"/>
              </a:rPr>
              <a:t> for improvement.</a:t>
            </a:r>
            <a:endParaRPr lang="en-US" b="0" dirty="0">
              <a:solidFill>
                <a:schemeClr val="bg1"/>
              </a:solidFill>
              <a:effectLst/>
            </a:endParaRPr>
          </a:p>
          <a:p>
            <a:pPr marL="45720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End with Encouragement and Next Steps- </a:t>
            </a:r>
            <a:r>
              <a:rPr lang="en-US" b="0" i="0" u="none" strike="noStrike" dirty="0">
                <a:solidFill>
                  <a:schemeClr val="bg1"/>
                </a:solidFill>
                <a:effectLst/>
                <a:latin typeface="Arial" panose="020B0604020202020204" pitchFamily="34" charset="0"/>
              </a:rPr>
              <a:t>Reinforce their potential for success and outline expectations moving forward.</a:t>
            </a:r>
            <a:endParaRPr lang="en-US" b="0" dirty="0">
              <a:solidFill>
                <a:schemeClr val="bg1"/>
              </a:solidFill>
              <a:effectLst/>
            </a:endParaRPr>
          </a:p>
          <a:p>
            <a:pPr>
              <a:buNone/>
            </a:pPr>
            <a:br>
              <a:rPr lang="en-US" dirty="0"/>
            </a:br>
            <a:endParaRPr kumimoji="0" lang="en-US" sz="140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78A9311E-5C98-4FE6-D7AE-11CFE55ED5E4}"/>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3948125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7CDA3C-D6F2-94B6-CADD-DD3AB9529F10}"/>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45D0235F-27A9-5A8F-B17F-44428211185C}"/>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Employee Performance Review Example</a:t>
            </a:r>
          </a:p>
        </p:txBody>
      </p:sp>
      <p:sp>
        <p:nvSpPr>
          <p:cNvPr id="10" name="Text Placeholder 1">
            <a:extLst>
              <a:ext uri="{FF2B5EF4-FFF2-40B4-BE49-F238E27FC236}">
                <a16:creationId xmlns:a16="http://schemas.microsoft.com/office/drawing/2014/main" id="{BB7B0C2D-17ED-35DD-2C08-4D65CB779015}"/>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F414595F-4336-A195-B159-AB8C0CB6884C}"/>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200" b="1" i="0" u="none" strike="noStrike" dirty="0">
                <a:solidFill>
                  <a:srgbClr val="000000"/>
                </a:solidFill>
                <a:effectLst/>
                <a:latin typeface="Arial" panose="020B0604020202020204" pitchFamily="34" charset="0"/>
              </a:rPr>
              <a:t>Strengths:</a:t>
            </a:r>
            <a:br>
              <a:rPr lang="en-US" sz="1200" b="1" i="0" u="none" strike="noStrike" dirty="0">
                <a:solidFill>
                  <a:srgbClr val="000000"/>
                </a:solidFill>
                <a:effectLst/>
                <a:latin typeface="Arial" panose="020B0604020202020204" pitchFamily="34" charset="0"/>
              </a:rPr>
            </a:br>
            <a:r>
              <a:rPr lang="en-US" sz="1200" b="0" i="1" u="none" strike="noStrike" dirty="0">
                <a:solidFill>
                  <a:srgbClr val="000000"/>
                </a:solidFill>
                <a:effectLst/>
                <a:latin typeface="Arial" panose="020B0604020202020204" pitchFamily="34" charset="0"/>
              </a:rPr>
              <a:t>"John is a dedicated team member who consistently meets deadlines and produces high-quality work. His leadership in recent projects has been commendable, and he effectively motivates his team."</a:t>
            </a:r>
            <a:endParaRPr lang="en-US" sz="1200" b="0" dirty="0">
              <a:effectLst/>
            </a:endParaRPr>
          </a:p>
          <a:p>
            <a:pPr rtl="0">
              <a:spcAft>
                <a:spcPts val="600"/>
              </a:spcAft>
              <a:buNone/>
            </a:pPr>
            <a:r>
              <a:rPr lang="en-US" sz="1200" b="1" i="0" u="none" strike="noStrike" dirty="0">
                <a:solidFill>
                  <a:srgbClr val="000000"/>
                </a:solidFill>
                <a:effectLst/>
                <a:latin typeface="Arial" panose="020B0604020202020204" pitchFamily="34" charset="0"/>
              </a:rPr>
              <a:t>Areas for Improvement:</a:t>
            </a:r>
            <a:br>
              <a:rPr lang="en-US" sz="1200" b="1" i="0" u="none" strike="noStrike" dirty="0">
                <a:solidFill>
                  <a:srgbClr val="000000"/>
                </a:solidFill>
                <a:effectLst/>
                <a:latin typeface="Arial" panose="020B0604020202020204" pitchFamily="34" charset="0"/>
              </a:rPr>
            </a:br>
            <a:r>
              <a:rPr lang="en-US" sz="1200" b="0" i="1" u="none" strike="noStrike" dirty="0">
                <a:solidFill>
                  <a:srgbClr val="000000"/>
                </a:solidFill>
                <a:effectLst/>
                <a:latin typeface="Arial" panose="020B0604020202020204" pitchFamily="34" charset="0"/>
              </a:rPr>
              <a:t>"John could enhance his time management by organizing tasks earlier in the project cycle. Implementing a structured planning system may help reduce last-minute challenges."</a:t>
            </a:r>
            <a:endParaRPr lang="en-US" sz="1200" b="0" dirty="0">
              <a:effectLst/>
            </a:endParaRPr>
          </a:p>
          <a:p>
            <a:pPr rtl="0">
              <a:spcAft>
                <a:spcPts val="600"/>
              </a:spcAft>
              <a:buNone/>
            </a:pPr>
            <a:r>
              <a:rPr lang="en-US" sz="1200" b="1" i="0" u="none" strike="noStrike" dirty="0">
                <a:solidFill>
                  <a:srgbClr val="000000"/>
                </a:solidFill>
                <a:effectLst/>
                <a:latin typeface="Arial" panose="020B0604020202020204" pitchFamily="34" charset="0"/>
              </a:rPr>
              <a:t>Next Steps:</a:t>
            </a:r>
            <a:br>
              <a:rPr lang="en-US" sz="1200" b="1" i="0" u="none" strike="noStrike" dirty="0">
                <a:solidFill>
                  <a:srgbClr val="000000"/>
                </a:solidFill>
                <a:effectLst/>
                <a:latin typeface="Arial" panose="020B0604020202020204" pitchFamily="34" charset="0"/>
              </a:rPr>
            </a:br>
            <a:r>
              <a:rPr lang="en-US" sz="1200" b="0" i="1" u="none" strike="noStrike" dirty="0">
                <a:solidFill>
                  <a:srgbClr val="000000"/>
                </a:solidFill>
                <a:effectLst/>
                <a:latin typeface="Arial" panose="020B0604020202020204" pitchFamily="34" charset="0"/>
              </a:rPr>
              <a:t>"I encourage John to focus on early-stage planning and more open communication with team members. With these improvements, he will continue to be a valuable asset to the company."</a:t>
            </a:r>
            <a:endParaRPr lang="en-US" sz="1200" b="0" dirty="0">
              <a:effectLst/>
            </a:endParaRPr>
          </a:p>
          <a:p>
            <a:pPr rtl="0">
              <a:spcAft>
                <a:spcPts val="600"/>
              </a:spcAft>
              <a:buNone/>
            </a:pPr>
            <a:r>
              <a:rPr lang="en-US" sz="1200" b="1" i="0" u="none" strike="noStrike" dirty="0">
                <a:solidFill>
                  <a:srgbClr val="000000"/>
                </a:solidFill>
                <a:effectLst/>
                <a:latin typeface="Arial" panose="020B0604020202020204" pitchFamily="34" charset="0"/>
              </a:rPr>
              <a:t>Key Takeaways for Writing an Effective Employee Critique:</a:t>
            </a:r>
            <a:endParaRPr lang="en-US" sz="1200" b="0" dirty="0">
              <a:effectLst/>
            </a:endParaRPr>
          </a:p>
          <a:p>
            <a:pPr marL="274320" indent="-171450" rtl="0">
              <a:spcAft>
                <a:spcPts val="600"/>
              </a:spcAft>
              <a:buFont typeface="Arial" panose="020B0604020202020204" pitchFamily="34" charset="0"/>
              <a:buChar char="•"/>
            </a:pPr>
            <a:r>
              <a:rPr lang="en-US" sz="1200" b="1" i="0" u="none" strike="noStrike" dirty="0">
                <a:solidFill>
                  <a:srgbClr val="000000"/>
                </a:solidFill>
                <a:effectLst/>
                <a:latin typeface="Arial" panose="020B0604020202020204" pitchFamily="34" charset="0"/>
              </a:rPr>
              <a:t>Balance praise and constructive feedback</a:t>
            </a:r>
            <a:r>
              <a:rPr lang="en-US" sz="1200" b="0" i="0" u="none" strike="noStrike" dirty="0">
                <a:solidFill>
                  <a:srgbClr val="000000"/>
                </a:solidFill>
                <a:effectLst/>
                <a:latin typeface="Arial" panose="020B0604020202020204" pitchFamily="34" charset="0"/>
              </a:rPr>
              <a:t> to maintain motivation.</a:t>
            </a:r>
          </a:p>
          <a:p>
            <a:pPr marL="274320" indent="-171450" rtl="0">
              <a:spcAft>
                <a:spcPts val="600"/>
              </a:spcAft>
              <a:buFont typeface="Arial" panose="020B0604020202020204" pitchFamily="34" charset="0"/>
              <a:buChar char="•"/>
            </a:pPr>
            <a:r>
              <a:rPr lang="en-US" sz="1200" b="1" i="0" u="none" strike="noStrike" dirty="0">
                <a:solidFill>
                  <a:srgbClr val="000000"/>
                </a:solidFill>
                <a:effectLst/>
                <a:latin typeface="Arial" panose="020B0604020202020204" pitchFamily="34" charset="0"/>
              </a:rPr>
              <a:t>Be specific</a:t>
            </a:r>
            <a:r>
              <a:rPr lang="en-US" sz="1200" b="0" i="0" u="none" strike="noStrike" dirty="0">
                <a:solidFill>
                  <a:srgbClr val="000000"/>
                </a:solidFill>
                <a:effectLst/>
                <a:latin typeface="Arial" panose="020B0604020202020204" pitchFamily="34" charset="0"/>
              </a:rPr>
              <a:t>—use real examples and avoid vague criticism.</a:t>
            </a:r>
          </a:p>
          <a:p>
            <a:pPr marL="274320" indent="-171450" rtl="0">
              <a:spcAft>
                <a:spcPts val="600"/>
              </a:spcAft>
              <a:buFont typeface="Arial" panose="020B0604020202020204" pitchFamily="34" charset="0"/>
              <a:buChar char="•"/>
            </a:pPr>
            <a:r>
              <a:rPr lang="en-US" sz="1200" b="1" i="0" u="none" strike="noStrike" dirty="0">
                <a:solidFill>
                  <a:srgbClr val="000000"/>
                </a:solidFill>
                <a:effectLst/>
                <a:latin typeface="Arial" panose="020B0604020202020204" pitchFamily="34" charset="0"/>
              </a:rPr>
              <a:t>Provide actionable solutions</a:t>
            </a:r>
            <a:r>
              <a:rPr lang="en-US" sz="1200" b="0" i="0" u="none" strike="noStrike" dirty="0">
                <a:solidFill>
                  <a:srgbClr val="000000"/>
                </a:solidFill>
                <a:effectLst/>
                <a:latin typeface="Arial" panose="020B0604020202020204" pitchFamily="34" charset="0"/>
              </a:rPr>
              <a:t> that guide improvement.</a:t>
            </a:r>
          </a:p>
          <a:p>
            <a:pPr marL="274320" indent="-171450" rtl="0">
              <a:spcAft>
                <a:spcPts val="600"/>
              </a:spcAft>
              <a:buFont typeface="Arial" panose="020B0604020202020204" pitchFamily="34" charset="0"/>
              <a:buChar char="•"/>
            </a:pPr>
            <a:r>
              <a:rPr lang="en-US" sz="1200" b="1" i="0" u="none" strike="noStrike" dirty="0">
                <a:solidFill>
                  <a:srgbClr val="000000"/>
                </a:solidFill>
                <a:effectLst/>
                <a:latin typeface="Arial" panose="020B0604020202020204" pitchFamily="34" charset="0"/>
              </a:rPr>
              <a:t>Encourage growth</a:t>
            </a:r>
            <a:r>
              <a:rPr lang="en-US" sz="1200" b="0" i="0" u="none" strike="noStrike" dirty="0">
                <a:solidFill>
                  <a:srgbClr val="000000"/>
                </a:solidFill>
                <a:effectLst/>
                <a:latin typeface="Arial" panose="020B0604020202020204" pitchFamily="34" charset="0"/>
              </a:rPr>
              <a:t> by setting clear expectations and next steps.</a:t>
            </a:r>
            <a:endParaRPr lang="en-US" sz="1200" b="0" dirty="0">
              <a:effectLst/>
            </a:endParaRPr>
          </a:p>
          <a:p>
            <a:pPr rtl="0">
              <a:spcAft>
                <a:spcPts val="600"/>
              </a:spcAft>
              <a:buNone/>
            </a:pPr>
            <a:r>
              <a:rPr lang="en-US" sz="1200" b="0" i="0" u="none" strike="noStrike" dirty="0">
                <a:solidFill>
                  <a:srgbClr val="000000"/>
                </a:solidFill>
                <a:effectLst/>
                <a:latin typeface="Arial" panose="020B0604020202020204" pitchFamily="34" charset="0"/>
              </a:rPr>
              <a:t>An effective review helps employees develop professionally while feeling valued and supported. </a:t>
            </a:r>
            <a:endParaRPr lang="en-US" sz="1200" b="0" dirty="0">
              <a:effectLst/>
            </a:endParaRPr>
          </a:p>
          <a:p>
            <a:pPr>
              <a:buNone/>
            </a:pPr>
            <a:br>
              <a:rPr lang="en-US" sz="2000" dirty="0"/>
            </a:b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B9F41FE2-2E9A-E1B8-A8D7-FA787FB319B9}"/>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231340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B150BE20-8067-0A53-FE76-5C023E5C5A71}"/>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E6819DE4-E8B6-AF54-0946-FAD6CC4AC220}"/>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Interview Follow-Up (Email)</a:t>
            </a:r>
          </a:p>
        </p:txBody>
      </p:sp>
      <p:sp>
        <p:nvSpPr>
          <p:cNvPr id="3" name="Text Placeholder 1">
            <a:extLst>
              <a:ext uri="{FF2B5EF4-FFF2-40B4-BE49-F238E27FC236}">
                <a16:creationId xmlns:a16="http://schemas.microsoft.com/office/drawing/2014/main" id="{E8A6584D-290C-8EB6-358D-9666FB2DA5BC}"/>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b="0" i="0" u="none" strike="noStrike" dirty="0">
                <a:solidFill>
                  <a:schemeClr val="bg1"/>
                </a:solidFill>
                <a:effectLst/>
                <a:latin typeface="Arial" panose="020B0604020202020204" pitchFamily="34" charset="0"/>
              </a:rPr>
              <a:t>Sending a follow-up email after an interview shows professionalism and reinforces your interest in the position.</a:t>
            </a:r>
            <a:endParaRPr lang="en-US" b="0" dirty="0">
              <a:solidFill>
                <a:schemeClr val="bg1"/>
              </a:solidFill>
              <a:effectLst/>
            </a:endParaRP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Subject Line</a:t>
            </a:r>
            <a:r>
              <a:rPr lang="en-US" b="0" i="0" u="none" strike="noStrike" dirty="0">
                <a:solidFill>
                  <a:schemeClr val="bg1"/>
                </a:solidFill>
                <a:effectLst/>
                <a:latin typeface="Arial" panose="020B0604020202020204" pitchFamily="34" charset="0"/>
              </a:rPr>
              <a:t>: Keep it clear and professional.</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Greeting</a:t>
            </a:r>
            <a:r>
              <a:rPr lang="en-US" b="0" i="0" u="none" strike="noStrike" dirty="0">
                <a:solidFill>
                  <a:schemeClr val="bg1"/>
                </a:solidFill>
                <a:effectLst/>
                <a:latin typeface="Arial" panose="020B0604020202020204" pitchFamily="34" charset="0"/>
              </a:rPr>
              <a:t>: Address the recipient formally.</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Express Gratitude</a:t>
            </a:r>
            <a:r>
              <a:rPr lang="en-US" b="0" i="0" u="none" strike="noStrike" dirty="0">
                <a:solidFill>
                  <a:schemeClr val="bg1"/>
                </a:solidFill>
                <a:effectLst/>
                <a:latin typeface="Arial" panose="020B0604020202020204" pitchFamily="34" charset="0"/>
              </a:rPr>
              <a:t>: Thank the interviewer for their time and the opportunity to interview.</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Reiterate Interest</a:t>
            </a:r>
            <a:r>
              <a:rPr lang="en-US" b="0" i="0" u="none" strike="noStrike" dirty="0">
                <a:solidFill>
                  <a:schemeClr val="bg1"/>
                </a:solidFill>
                <a:effectLst/>
                <a:latin typeface="Arial" panose="020B0604020202020204" pitchFamily="34" charset="0"/>
              </a:rPr>
              <a:t>: Mention your enthusiasm for the position and highlight a key takeaway from the conversation.</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Address Any Follow-Ups</a:t>
            </a:r>
            <a:r>
              <a:rPr lang="en-US" b="0" i="0" u="none" strike="noStrike" dirty="0">
                <a:solidFill>
                  <a:schemeClr val="bg1"/>
                </a:solidFill>
                <a:effectLst/>
                <a:latin typeface="Arial" panose="020B0604020202020204" pitchFamily="34" charset="0"/>
              </a:rPr>
              <a:t>: If you discussed any additional information, briefly provide it here.</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Ask About Next Steps</a:t>
            </a:r>
            <a:r>
              <a:rPr lang="en-US" b="0" i="0" u="none" strike="noStrike" dirty="0">
                <a:solidFill>
                  <a:schemeClr val="bg1"/>
                </a:solidFill>
                <a:effectLst/>
                <a:latin typeface="Arial" panose="020B0604020202020204" pitchFamily="34" charset="0"/>
              </a:rPr>
              <a:t>: Politely inquire about the hiring timeline if it wasn’t already discussed.</a:t>
            </a:r>
          </a:p>
          <a:p>
            <a:pPr>
              <a:spcAft>
                <a:spcPts val="600"/>
              </a:spcAft>
              <a:buNone/>
            </a:pPr>
            <a:r>
              <a:rPr lang="en-US" b="1" i="0" u="none" strike="noStrike" dirty="0">
                <a:solidFill>
                  <a:schemeClr val="bg1"/>
                </a:solidFill>
                <a:effectLst/>
                <a:latin typeface="Arial" panose="020B0604020202020204" pitchFamily="34" charset="0"/>
              </a:rPr>
              <a:t>Closing &amp; Signature</a:t>
            </a:r>
            <a:r>
              <a:rPr lang="en-US" b="0" i="0" u="none" strike="noStrike" dirty="0">
                <a:solidFill>
                  <a:schemeClr val="bg1"/>
                </a:solidFill>
                <a:effectLst/>
                <a:latin typeface="Arial" panose="020B0604020202020204" pitchFamily="34" charset="0"/>
              </a:rPr>
              <a:t>: End with a professional closing.</a:t>
            </a:r>
            <a:br>
              <a:rPr kumimoji="0" lang="en-US" sz="1600" b="0" i="0" u="none" strike="noStrike" kern="0" cap="none" spc="0" normalizeH="0" baseline="0" noProof="0" dirty="0">
                <a:ln>
                  <a:noFill/>
                </a:ln>
                <a:solidFill>
                  <a:srgbClr val="000000"/>
                </a:solidFill>
                <a:effectLst/>
                <a:uLnTx/>
                <a:uFillTx/>
                <a:latin typeface="Arial"/>
                <a:cs typeface="Arial"/>
                <a:sym typeface="Arial"/>
              </a:rPr>
            </a:br>
            <a:endParaRPr kumimoji="0" lang="en-US" sz="160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0E5D5CD5-FB50-2243-FA1C-420B70BD7514}"/>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1748386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9B6216-D384-B01E-18BF-21CF54B97434}"/>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744724C0-59AF-F6C6-CE46-45DA37499399}"/>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Interview Follow-Up (Email) Example</a:t>
            </a:r>
          </a:p>
        </p:txBody>
      </p:sp>
      <p:sp>
        <p:nvSpPr>
          <p:cNvPr id="10" name="Text Placeholder 1">
            <a:extLst>
              <a:ext uri="{FF2B5EF4-FFF2-40B4-BE49-F238E27FC236}">
                <a16:creationId xmlns:a16="http://schemas.microsoft.com/office/drawing/2014/main" id="{EEE5F3C0-B9D2-FCD3-4479-C6A2176EF175}"/>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D18C9735-1F41-2C62-CFA1-D169BD055375}"/>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sz="1600" b="1" u="none" strike="noStrike" dirty="0">
                <a:solidFill>
                  <a:srgbClr val="000000"/>
                </a:solidFill>
                <a:effectLst/>
                <a:latin typeface="Arial" panose="020B0604020202020204" pitchFamily="34" charset="0"/>
              </a:rPr>
              <a:t>Subject Line</a:t>
            </a:r>
            <a:r>
              <a:rPr lang="en-US" sz="1600" b="0" u="none" strike="noStrike" dirty="0">
                <a:solidFill>
                  <a:srgbClr val="000000"/>
                </a:solidFill>
                <a:effectLst/>
                <a:latin typeface="Arial" panose="020B0604020202020204" pitchFamily="34" charset="0"/>
              </a:rPr>
              <a:t>: Thank You for the Interview – [Your Name]</a:t>
            </a:r>
            <a:endParaRPr lang="en-US" sz="1600" b="0" dirty="0">
              <a:effectLst/>
            </a:endParaRPr>
          </a:p>
          <a:p>
            <a:pPr rtl="0">
              <a:spcAft>
                <a:spcPts val="800"/>
              </a:spcAft>
              <a:buNone/>
            </a:pPr>
            <a:r>
              <a:rPr lang="en-US" sz="1600" b="0" u="none" strike="noStrike" dirty="0">
                <a:solidFill>
                  <a:srgbClr val="000000"/>
                </a:solidFill>
                <a:effectLst/>
                <a:latin typeface="Arial" panose="020B0604020202020204" pitchFamily="34" charset="0"/>
              </a:rPr>
              <a:t>Dear [Interviewer’s Name],</a:t>
            </a:r>
            <a:endParaRPr lang="en-US" sz="1600" dirty="0"/>
          </a:p>
          <a:p>
            <a:pPr rtl="0">
              <a:spcAft>
                <a:spcPts val="800"/>
              </a:spcAft>
              <a:buNone/>
            </a:pPr>
            <a:r>
              <a:rPr lang="en-US" sz="1600" b="0" u="none" strike="noStrike" dirty="0">
                <a:solidFill>
                  <a:srgbClr val="000000"/>
                </a:solidFill>
                <a:effectLst/>
                <a:latin typeface="Arial" panose="020B0604020202020204" pitchFamily="34" charset="0"/>
              </a:rPr>
              <a:t>Thank you for taking the time to speak with me on [date] about the [position name] at [company name]. I appreciate the opportunity to learn more about the role and your team. After our discussion, I’m even more excited about the possibility of joining [company name] and contributing to [specific project, value, or goal mentioned in the interview].  Could you share any updates on the hiring process or the next steps?</a:t>
            </a:r>
            <a:endParaRPr lang="en-US" sz="1600" b="0" dirty="0">
              <a:effectLst/>
            </a:endParaRPr>
          </a:p>
          <a:p>
            <a:pPr>
              <a:buNone/>
            </a:pPr>
            <a:r>
              <a:rPr lang="en-US" sz="1600" b="0" u="none" strike="noStrike" dirty="0">
                <a:solidFill>
                  <a:srgbClr val="000000"/>
                </a:solidFill>
                <a:effectLst/>
                <a:latin typeface="Arial" panose="020B0604020202020204" pitchFamily="34" charset="0"/>
              </a:rPr>
              <a:t>Best regards,</a:t>
            </a:r>
            <a:br>
              <a:rPr lang="en-US" sz="1600" b="0" u="none" strike="noStrike" dirty="0">
                <a:solidFill>
                  <a:srgbClr val="000000"/>
                </a:solidFill>
                <a:effectLst/>
                <a:latin typeface="Arial" panose="020B0604020202020204" pitchFamily="34" charset="0"/>
              </a:rPr>
            </a:br>
            <a:r>
              <a:rPr lang="en-US" sz="1600" b="0" u="none" strike="noStrike" dirty="0">
                <a:solidFill>
                  <a:srgbClr val="000000"/>
                </a:solidFill>
                <a:effectLst/>
                <a:latin typeface="Arial" panose="020B0604020202020204" pitchFamily="34" charset="0"/>
              </a:rPr>
              <a:t>[Your Name]</a:t>
            </a:r>
            <a:br>
              <a:rPr lang="en-US" sz="1600" b="0" u="none" strike="noStrike" dirty="0">
                <a:solidFill>
                  <a:srgbClr val="000000"/>
                </a:solidFill>
                <a:effectLst/>
                <a:latin typeface="Arial" panose="020B0604020202020204" pitchFamily="34" charset="0"/>
              </a:rPr>
            </a:br>
            <a:r>
              <a:rPr lang="en-US" sz="1600" b="0" u="none" strike="noStrike" dirty="0">
                <a:solidFill>
                  <a:srgbClr val="000000"/>
                </a:solidFill>
                <a:effectLst/>
                <a:latin typeface="Arial" panose="020B0604020202020204" pitchFamily="34" charset="0"/>
              </a:rPr>
              <a:t>[Your Email]</a:t>
            </a:r>
            <a:br>
              <a:rPr lang="en-US" sz="1600" b="0" u="none" strike="noStrike" dirty="0">
                <a:solidFill>
                  <a:srgbClr val="000000"/>
                </a:solidFill>
                <a:effectLst/>
                <a:latin typeface="Arial" panose="020B0604020202020204" pitchFamily="34" charset="0"/>
              </a:rPr>
            </a:br>
            <a:r>
              <a:rPr lang="en-US" sz="1600" b="0" u="none" strike="noStrike" dirty="0">
                <a:solidFill>
                  <a:srgbClr val="000000"/>
                </a:solidFill>
                <a:effectLst/>
                <a:latin typeface="Arial" panose="020B0604020202020204" pitchFamily="34" charset="0"/>
              </a:rPr>
              <a:t>[Your Phone Number]</a:t>
            </a:r>
            <a:br>
              <a:rPr lang="en-US" b="0" i="1" u="none" strike="noStrike" dirty="0">
                <a:solidFill>
                  <a:srgbClr val="000000"/>
                </a:solidFill>
                <a:effectLst/>
                <a:latin typeface="Arial" panose="020B0604020202020204" pitchFamily="34" charset="0"/>
              </a:rPr>
            </a:br>
            <a:br>
              <a:rPr lang="en-US" sz="1800" b="0" i="1" u="none" strike="noStrike" dirty="0">
                <a:solidFill>
                  <a:srgbClr val="000000"/>
                </a:solidFill>
                <a:effectLst/>
                <a:latin typeface="Arial" panose="020B0604020202020204" pitchFamily="34" charset="0"/>
              </a:rPr>
            </a:br>
            <a:br>
              <a:rPr lang="en-US" sz="1800" b="0" i="1" u="none" strike="noStrike" dirty="0">
                <a:solidFill>
                  <a:srgbClr val="000000"/>
                </a:solidFill>
                <a:effectLst/>
                <a:latin typeface="Arial" panose="020B0604020202020204" pitchFamily="34" charset="0"/>
              </a:rPr>
            </a:br>
            <a:br>
              <a:rPr lang="en-US" sz="1800" b="0" i="1" u="none" strike="noStrike" dirty="0">
                <a:solidFill>
                  <a:srgbClr val="000000"/>
                </a:solidFill>
                <a:effectLst/>
                <a:latin typeface="Arial" panose="020B0604020202020204" pitchFamily="34" charset="0"/>
              </a:rPr>
            </a:b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DD766D83-CA6D-388E-42A8-2F995EF23B9B}"/>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68572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86AF5766-ED41-1F22-3285-1A3E0EEEFE71}"/>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DBB20530-B936-31C4-E017-C1475FE6A954}"/>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Make an Appointment</a:t>
            </a:r>
          </a:p>
        </p:txBody>
      </p:sp>
      <p:sp>
        <p:nvSpPr>
          <p:cNvPr id="3" name="Text Placeholder 1">
            <a:extLst>
              <a:ext uri="{FF2B5EF4-FFF2-40B4-BE49-F238E27FC236}">
                <a16:creationId xmlns:a16="http://schemas.microsoft.com/office/drawing/2014/main" id="{4B445B5F-62BC-3CD1-BE83-69B3D134A8E4}"/>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Prepare Before Calling: </a:t>
            </a:r>
            <a:r>
              <a:rPr lang="en-US" b="0" i="0" u="none" strike="noStrike" dirty="0">
                <a:solidFill>
                  <a:schemeClr val="bg1"/>
                </a:solidFill>
                <a:effectLst/>
                <a:latin typeface="Arial" panose="020B0604020202020204" pitchFamily="34" charset="0"/>
              </a:rPr>
              <a:t>Have the necessary details ready (your availability, reason for the appointment, and any required information) and a pen and paper or a notes app ready to write down the appointment details.</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Dial the Number &amp; Greet the Receptionist (or Automated System): </a:t>
            </a:r>
            <a:r>
              <a:rPr lang="en-US" b="0" i="0" u="none" strike="noStrike" dirty="0">
                <a:solidFill>
                  <a:schemeClr val="bg1"/>
                </a:solidFill>
                <a:effectLst/>
                <a:latin typeface="Arial" panose="020B0604020202020204" pitchFamily="34" charset="0"/>
              </a:rPr>
              <a:t>If a person answers, greet them politely</a:t>
            </a:r>
            <a:r>
              <a:rPr lang="en-US" b="0" i="1" u="none" strike="noStrike" dirty="0">
                <a:solidFill>
                  <a:schemeClr val="bg1"/>
                </a:solidFill>
                <a:effectLst/>
                <a:latin typeface="Arial" panose="020B0604020202020204" pitchFamily="34" charset="0"/>
              </a:rPr>
              <a:t>. </a:t>
            </a:r>
            <a:r>
              <a:rPr lang="en-US" b="0" i="0" u="none" strike="noStrike" dirty="0">
                <a:solidFill>
                  <a:schemeClr val="bg1"/>
                </a:solidFill>
                <a:effectLst/>
                <a:latin typeface="Arial" panose="020B0604020202020204" pitchFamily="34" charset="0"/>
              </a:rPr>
              <a:t>If there’s an automated system, listen carefully and follow the prompts to reach the right department.</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State the Purpose of Your Call Clearly</a:t>
            </a:r>
            <a:r>
              <a:rPr lang="en-US" b="0" i="1" u="none" strike="noStrike" dirty="0">
                <a:solidFill>
                  <a:schemeClr val="bg1"/>
                </a:solidFill>
                <a:effectLst/>
                <a:latin typeface="Arial" panose="020B0604020202020204" pitchFamily="34" charset="0"/>
              </a:rPr>
              <a:t>: </a:t>
            </a:r>
            <a:r>
              <a:rPr lang="en-US" b="0" i="0" u="none" strike="noStrike" dirty="0">
                <a:solidFill>
                  <a:schemeClr val="bg1"/>
                </a:solidFill>
                <a:effectLst/>
                <a:latin typeface="Arial" panose="020B0604020202020204" pitchFamily="34" charset="0"/>
              </a:rPr>
              <a:t>If relevant, mention any preferences for dates or times.</a:t>
            </a: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Confirm Appointment Details</a:t>
            </a:r>
            <a:endParaRPr lang="en-US" b="0" i="0" u="none" strike="noStrike" dirty="0">
              <a:solidFill>
                <a:schemeClr val="bg1"/>
              </a:solidFill>
              <a:effectLst/>
              <a:latin typeface="Arial" panose="020B0604020202020204" pitchFamily="34" charset="0"/>
            </a:endParaRP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Ask About Any Requirements</a:t>
            </a:r>
            <a:endParaRPr lang="en-US" b="0" i="0" u="none" strike="noStrike" dirty="0">
              <a:solidFill>
                <a:schemeClr val="bg1"/>
              </a:solidFill>
              <a:effectLst/>
              <a:latin typeface="Arial" panose="020B0604020202020204" pitchFamily="34" charset="0"/>
            </a:endParaRP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Thank the Person &amp; End the Call</a:t>
            </a:r>
            <a:endParaRPr lang="en-US" b="0" i="0" u="none" strike="noStrike" dirty="0">
              <a:solidFill>
                <a:schemeClr val="bg1"/>
              </a:solidFill>
              <a:effectLst/>
              <a:latin typeface="Arial" panose="020B0604020202020204" pitchFamily="34" charset="0"/>
            </a:endParaRPr>
          </a:p>
          <a:p>
            <a:pPr marL="228600" indent="-228600" rtl="0" fontAlgn="base">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Write Down the Appointment Details</a:t>
            </a:r>
            <a:r>
              <a:rPr lang="en-US" b="0" i="0" u="none" strike="noStrike" dirty="0">
                <a:solidFill>
                  <a:schemeClr val="bg1"/>
                </a:solidFill>
                <a:effectLst/>
                <a:latin typeface="Arial" panose="020B0604020202020204" pitchFamily="34" charset="0"/>
              </a:rPr>
              <a:t>: Immediately note the date, time, and location to avoid forgetting. If necessary, set a reminder in your phone or calendar.</a:t>
            </a:r>
          </a:p>
          <a:p>
            <a:pPr rtl="0">
              <a:buNone/>
            </a:pPr>
            <a:r>
              <a:rPr lang="en-US" b="0" i="0" u="none" strike="noStrike" dirty="0">
                <a:solidFill>
                  <a:schemeClr val="bg1"/>
                </a:solidFill>
                <a:effectLst/>
                <a:latin typeface="Arial" panose="020B0604020202020204" pitchFamily="34" charset="0"/>
              </a:rPr>
              <a:t>By following these steps, you’ll ensure a smooth and professional appointment scheduling experience.</a:t>
            </a:r>
            <a:endParaRPr lang="en-US" b="0" dirty="0">
              <a:solidFill>
                <a:schemeClr val="bg1"/>
              </a:solidFill>
              <a:effectLst/>
            </a:endParaRPr>
          </a:p>
        </p:txBody>
      </p:sp>
      <p:sp>
        <p:nvSpPr>
          <p:cNvPr id="11" name="Rectangle: Rounded Corners 10">
            <a:hlinkClick r:id="rId3" action="ppaction://hlinksldjump"/>
            <a:extLst>
              <a:ext uri="{FF2B5EF4-FFF2-40B4-BE49-F238E27FC236}">
                <a16:creationId xmlns:a16="http://schemas.microsoft.com/office/drawing/2014/main" id="{67187773-E8B5-DD16-8EEF-9382FEB7D441}"/>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197674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065E3-45AB-9F14-EB76-7CC25DF9BB7D}"/>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4D0E47F1-3EF6-5E83-B1B2-0FCEF920FB1E}"/>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Make an Appointment Example</a:t>
            </a:r>
          </a:p>
        </p:txBody>
      </p:sp>
      <p:sp>
        <p:nvSpPr>
          <p:cNvPr id="10" name="Text Placeholder 1">
            <a:extLst>
              <a:ext uri="{FF2B5EF4-FFF2-40B4-BE49-F238E27FC236}">
                <a16:creationId xmlns:a16="http://schemas.microsoft.com/office/drawing/2014/main" id="{823E0CF9-0E8D-7A3D-A112-2A590DDFE986}"/>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DE5F5F06-98B3-DD19-4127-205997415F65}"/>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b="0" i="1" u="none" strike="noStrike" dirty="0">
                <a:solidFill>
                  <a:srgbClr val="000000"/>
                </a:solidFill>
                <a:effectLst/>
                <a:latin typeface="Arial" panose="020B0604020202020204" pitchFamily="34" charset="0"/>
              </a:rPr>
              <a:t>“Hello, my name is [Your Name]. I’d like to schedule an appointment with [Doctor’s Office, Service Provider, etc.].”</a:t>
            </a:r>
            <a:endParaRPr lang="en-US" dirty="0">
              <a:latin typeface="Arial" panose="020B0604020202020204" pitchFamily="34" charset="0"/>
            </a:endParaRPr>
          </a:p>
          <a:p>
            <a:pPr rtl="0">
              <a:spcAft>
                <a:spcPts val="600"/>
              </a:spcAft>
              <a:buNone/>
            </a:pPr>
            <a:r>
              <a:rPr lang="en-US" b="0" i="1" u="none" strike="noStrike" dirty="0">
                <a:solidFill>
                  <a:srgbClr val="000000"/>
                </a:solidFill>
                <a:effectLst/>
                <a:latin typeface="Arial" panose="020B0604020202020204" pitchFamily="34" charset="0"/>
              </a:rPr>
              <a:t>“I’m available in the mornings on Monday or Wednesday. Do you have any openings on either of those days?”</a:t>
            </a:r>
            <a:endParaRPr lang="en-US" i="1" dirty="0">
              <a:latin typeface="Arial" panose="020B0604020202020204" pitchFamily="34" charset="0"/>
            </a:endParaRPr>
          </a:p>
          <a:p>
            <a:pPr rtl="0">
              <a:spcAft>
                <a:spcPts val="600"/>
              </a:spcAft>
              <a:buNone/>
            </a:pPr>
            <a:r>
              <a:rPr lang="en-US" b="0" i="1" u="none" strike="noStrike" dirty="0">
                <a:solidFill>
                  <a:srgbClr val="000000"/>
                </a:solidFill>
                <a:effectLst/>
                <a:latin typeface="Arial" panose="020B0604020202020204" pitchFamily="34" charset="0"/>
              </a:rPr>
              <a:t>“Just to confirm, my appointment is on [date] at [time], correct?”</a:t>
            </a:r>
            <a:endParaRPr lang="en-US" dirty="0"/>
          </a:p>
          <a:p>
            <a:pPr rtl="0">
              <a:spcAft>
                <a:spcPts val="600"/>
              </a:spcAft>
              <a:buNone/>
            </a:pPr>
            <a:endParaRPr lang="en-US" b="1" i="0" u="none" strike="noStrike" dirty="0">
              <a:solidFill>
                <a:srgbClr val="000000"/>
              </a:solidFill>
              <a:effectLst/>
              <a:latin typeface="Arial" panose="020B0604020202020204" pitchFamily="34" charset="0"/>
            </a:endParaRPr>
          </a:p>
          <a:p>
            <a:pPr rtl="0">
              <a:spcAft>
                <a:spcPts val="600"/>
              </a:spcAft>
              <a:buNone/>
            </a:pPr>
            <a:r>
              <a:rPr lang="en-US" b="1" i="0" u="none" strike="noStrike" dirty="0">
                <a:solidFill>
                  <a:srgbClr val="000000"/>
                </a:solidFill>
                <a:effectLst/>
                <a:latin typeface="Arial" panose="020B0604020202020204" pitchFamily="34" charset="0"/>
              </a:rPr>
              <a:t>Example questions you may need to ask:</a:t>
            </a:r>
            <a:endParaRPr lang="en-US" dirty="0">
              <a:latin typeface="Arial" panose="020B0604020202020204" pitchFamily="34" charset="0"/>
            </a:endParaRPr>
          </a:p>
          <a:p>
            <a:pPr marL="171450" indent="-171450" rtl="0">
              <a:spcAft>
                <a:spcPts val="600"/>
              </a:spcAft>
              <a:buFont typeface="Arial" panose="020B0604020202020204" pitchFamily="34" charset="0"/>
              <a:buChar char="•"/>
            </a:pPr>
            <a:r>
              <a:rPr lang="en-US" b="0" i="1" u="none" strike="noStrike" dirty="0">
                <a:solidFill>
                  <a:srgbClr val="000000"/>
                </a:solidFill>
                <a:effectLst/>
                <a:latin typeface="Arial" panose="020B0604020202020204" pitchFamily="34" charset="0"/>
              </a:rPr>
              <a:t>“Is there anything I need to bring?”</a:t>
            </a:r>
          </a:p>
          <a:p>
            <a:pPr marL="171450" indent="-171450" rtl="0">
              <a:spcAft>
                <a:spcPts val="600"/>
              </a:spcAft>
              <a:buFont typeface="Arial" panose="020B0604020202020204" pitchFamily="34" charset="0"/>
              <a:buChar char="•"/>
            </a:pPr>
            <a:r>
              <a:rPr lang="en-US" b="0" i="1" u="none" strike="noStrike" dirty="0">
                <a:solidFill>
                  <a:srgbClr val="000000"/>
                </a:solidFill>
                <a:effectLst/>
                <a:latin typeface="Arial" panose="020B0604020202020204" pitchFamily="34" charset="0"/>
              </a:rPr>
              <a:t>“Will there be paperwork to fill out that I may want to arrive early to complete?”</a:t>
            </a:r>
          </a:p>
          <a:p>
            <a:pPr marL="171450" indent="-171450" rtl="0">
              <a:spcAft>
                <a:spcPts val="600"/>
              </a:spcAft>
              <a:buFont typeface="Arial" panose="020B0604020202020204" pitchFamily="34" charset="0"/>
              <a:buChar char="•"/>
            </a:pPr>
            <a:r>
              <a:rPr lang="en-US" b="0" i="1" u="none" strike="noStrike" dirty="0">
                <a:solidFill>
                  <a:srgbClr val="000000"/>
                </a:solidFill>
                <a:effectLst/>
                <a:latin typeface="Arial" panose="020B0604020202020204" pitchFamily="34" charset="0"/>
              </a:rPr>
              <a:t>“What is your cancellation policy?”</a:t>
            </a:r>
            <a:r>
              <a:rPr lang="en-US" b="0" i="0" u="none" strike="noStrike" dirty="0">
                <a:solidFill>
                  <a:srgbClr val="000000"/>
                </a:solidFill>
                <a:effectLst/>
                <a:latin typeface="Arial" panose="020B0604020202020204" pitchFamily="34" charset="0"/>
              </a:rPr>
              <a:t> (if needed)</a:t>
            </a:r>
            <a:endParaRPr lang="en-US" b="1" dirty="0">
              <a:latin typeface="Arial" panose="020B0604020202020204" pitchFamily="34" charset="0"/>
            </a:endParaRPr>
          </a:p>
          <a:p>
            <a:pPr marL="171450" indent="-171450" rtl="0">
              <a:spcAft>
                <a:spcPts val="600"/>
              </a:spcAft>
              <a:buFont typeface="Arial" panose="020B0604020202020204" pitchFamily="34" charset="0"/>
              <a:buChar char="•"/>
            </a:pPr>
            <a:r>
              <a:rPr lang="en-US" b="0" i="1" u="none" strike="noStrike" dirty="0">
                <a:solidFill>
                  <a:srgbClr val="000000"/>
                </a:solidFill>
                <a:effectLst/>
                <a:latin typeface="Arial" panose="020B0604020202020204" pitchFamily="34" charset="0"/>
              </a:rPr>
              <a:t>“Thank you for your help! I’ll see you on [appointment date]. Have a great day.</a:t>
            </a:r>
            <a:br>
              <a:rPr kumimoji="0" lang="en-US" b="0" i="1" u="none" strike="noStrike" kern="0" cap="none" spc="0" normalizeH="0" baseline="0" noProof="0" dirty="0">
                <a:ln>
                  <a:noFill/>
                </a:ln>
                <a:solidFill>
                  <a:srgbClr val="000000"/>
                </a:solidFill>
                <a:effectLst/>
                <a:uLnTx/>
                <a:uFillTx/>
                <a:latin typeface="Arial" panose="020B0604020202020204" pitchFamily="34" charset="0"/>
                <a:cs typeface="Arial"/>
                <a:sym typeface="Arial"/>
              </a:rPr>
            </a:br>
            <a:endParaRPr kumimoji="0" lang="en-US"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01886B82-7A83-2B33-6350-A17ACB049D4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190185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8FD9AD97-5625-A513-BA95-5FEF0941627F}"/>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000FAC7E-AC88-F4EB-6ACA-645CA0A1B3EE}"/>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Message to a Politician</a:t>
            </a:r>
          </a:p>
        </p:txBody>
      </p:sp>
      <p:sp>
        <p:nvSpPr>
          <p:cNvPr id="3" name="Text Placeholder 1">
            <a:extLst>
              <a:ext uri="{FF2B5EF4-FFF2-40B4-BE49-F238E27FC236}">
                <a16:creationId xmlns:a16="http://schemas.microsoft.com/office/drawing/2014/main" id="{2BCA62C4-3CC6-A364-F2E0-B823D0D7BC84}"/>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200" b="0" i="0" u="none" strike="noStrike" dirty="0">
                <a:solidFill>
                  <a:schemeClr val="bg1"/>
                </a:solidFill>
                <a:effectLst/>
                <a:latin typeface="Arial" panose="020B0604020202020204" pitchFamily="34" charset="0"/>
              </a:rPr>
              <a:t>Whether you are expressing concerns, asking for information, or advocating for a cause, your email should be clear, polite, and well-structured. </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Use a Professional Email Address</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Write a Clear Subject Line: </a:t>
            </a:r>
            <a:r>
              <a:rPr lang="en-US" sz="1200" b="0" i="0" u="none" strike="noStrike" dirty="0">
                <a:solidFill>
                  <a:schemeClr val="bg1"/>
                </a:solidFill>
                <a:effectLst/>
                <a:latin typeface="Arial" panose="020B0604020202020204" pitchFamily="34" charset="0"/>
              </a:rPr>
              <a:t>Your subject should be brief but specific.</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Begin with a Proper Greeting: </a:t>
            </a:r>
            <a:r>
              <a:rPr lang="en-US" sz="1200" b="0" i="0" u="none" strike="noStrike" dirty="0">
                <a:solidFill>
                  <a:schemeClr val="bg1"/>
                </a:solidFill>
                <a:effectLst/>
                <a:latin typeface="Arial" panose="020B0604020202020204" pitchFamily="34" charset="0"/>
              </a:rPr>
              <a:t>Use the appropriate title and last name of the politician.</a:t>
            </a:r>
            <a:r>
              <a:rPr lang="en-US" sz="1200" b="0" i="1" u="none" strike="noStrike" dirty="0">
                <a:solidFill>
                  <a:schemeClr val="bg1"/>
                </a:solidFill>
                <a:effectLst/>
                <a:latin typeface="Arial" panose="020B0604020202020204" pitchFamily="34" charset="0"/>
              </a:rPr>
              <a:t> (</a:t>
            </a:r>
            <a:r>
              <a:rPr lang="en-US" sz="1200" b="0" i="0" u="none" strike="noStrike" dirty="0">
                <a:solidFill>
                  <a:schemeClr val="bg1"/>
                </a:solidFill>
                <a:effectLst/>
                <a:latin typeface="Arial" panose="020B0604020202020204" pitchFamily="34" charset="0"/>
              </a:rPr>
              <a:t>If you are unsure of their title, check their official government website.)</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Introduce Yourself Clearly- </a:t>
            </a:r>
            <a:r>
              <a:rPr lang="en-US" sz="1200" b="0" i="0" u="none" strike="noStrike" dirty="0">
                <a:solidFill>
                  <a:schemeClr val="bg1"/>
                </a:solidFill>
                <a:effectLst/>
                <a:latin typeface="Arial" panose="020B0604020202020204" pitchFamily="34" charset="0"/>
              </a:rPr>
              <a:t>In the first sentence, state your name, where you are from (city and state, if needed), and why you are writing.</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Be Respectful and Concise: </a:t>
            </a:r>
            <a:r>
              <a:rPr lang="en-US" sz="1200" b="0" i="0" u="none" strike="noStrike" dirty="0">
                <a:solidFill>
                  <a:schemeClr val="bg1"/>
                </a:solidFill>
                <a:effectLst/>
                <a:latin typeface="Arial" panose="020B0604020202020204" pitchFamily="34" charset="0"/>
              </a:rPr>
              <a:t>Avoid slang, sarcasm, or demanding language.</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State Your Purpose Clearly: </a:t>
            </a:r>
            <a:r>
              <a:rPr lang="en-US" sz="1200" b="0" i="0" u="none" strike="noStrike" dirty="0">
                <a:solidFill>
                  <a:schemeClr val="bg1"/>
                </a:solidFill>
                <a:effectLst/>
                <a:latin typeface="Arial" panose="020B0604020202020204" pitchFamily="34" charset="0"/>
              </a:rPr>
              <a:t>Explain the issue or concern and why it matters to you. Provide facts or personal experiences to support your point.</a:t>
            </a:r>
            <a:endParaRPr lang="en-US" sz="1200" b="0" dirty="0">
              <a:solidFill>
                <a:schemeClr val="bg1"/>
              </a:solidFill>
              <a:effectLst/>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Make a Specific Request: </a:t>
            </a:r>
            <a:r>
              <a:rPr lang="en-US" sz="1200" b="0" i="0" u="none" strike="noStrike" dirty="0">
                <a:solidFill>
                  <a:schemeClr val="bg1"/>
                </a:solidFill>
                <a:effectLst/>
                <a:latin typeface="Arial" panose="020B0604020202020204" pitchFamily="34" charset="0"/>
              </a:rPr>
              <a:t>Politicians receive many emails, so be clear about what action you hope they will take.</a:t>
            </a:r>
            <a:endParaRPr lang="en-US" sz="1200" i="1" dirty="0">
              <a:solidFill>
                <a:schemeClr val="bg1"/>
              </a:solidFill>
              <a:latin typeface="Arial" panose="020B0604020202020204" pitchFamily="34" charset="0"/>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End with a Professional Closing: </a:t>
            </a:r>
            <a:r>
              <a:rPr lang="en-US" sz="1200" b="0" i="0" u="none" strike="noStrike" dirty="0">
                <a:solidFill>
                  <a:schemeClr val="bg1"/>
                </a:solidFill>
                <a:effectLst/>
                <a:latin typeface="Arial" panose="020B0604020202020204" pitchFamily="34" charset="0"/>
              </a:rPr>
              <a:t>Thank them for their time and consideration.</a:t>
            </a:r>
            <a:r>
              <a:rPr lang="en-US" sz="1200" b="0" i="1" u="none" strike="noStrike" dirty="0">
                <a:solidFill>
                  <a:schemeClr val="bg1"/>
                </a:solidFill>
                <a:effectLst/>
                <a:latin typeface="Arial" panose="020B0604020202020204" pitchFamily="34" charset="0"/>
              </a:rPr>
              <a:t> </a:t>
            </a:r>
            <a:r>
              <a:rPr lang="en-US" sz="1200" b="0" i="0" u="none" strike="noStrike" dirty="0">
                <a:solidFill>
                  <a:schemeClr val="bg1"/>
                </a:solidFill>
                <a:effectLst/>
                <a:latin typeface="Arial" panose="020B0604020202020204" pitchFamily="34" charset="0"/>
              </a:rPr>
              <a:t>Followed by your full name and contact information (if appropriate).</a:t>
            </a:r>
            <a:endParaRPr lang="en-US" sz="1200" b="0" dirty="0">
              <a:solidFill>
                <a:schemeClr val="bg1"/>
              </a:solidFill>
              <a:effectLst/>
            </a:endParaRPr>
          </a:p>
          <a:p>
            <a:pPr>
              <a:buNone/>
            </a:pPr>
            <a:br>
              <a:rPr lang="en-US" dirty="0"/>
            </a:br>
            <a:endParaRPr kumimoji="0" lang="en-US" sz="140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833B65C4-CF30-9F43-6EC4-BE1C0011EC6A}"/>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2355676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p:cNvGrpSpPr/>
        <p:nvPr/>
      </p:nvGrpSpPr>
      <p:grpSpPr>
        <a:xfrm>
          <a:off x="0" y="0"/>
          <a:ext cx="0" cy="0"/>
          <a:chOff x="0" y="0"/>
          <a:chExt cx="0" cy="0"/>
        </a:xfrm>
      </p:grpSpPr>
      <p:sp>
        <p:nvSpPr>
          <p:cNvPr id="2" name="Title 2">
            <a:extLst>
              <a:ext uri="{FF2B5EF4-FFF2-40B4-BE49-F238E27FC236}">
                <a16:creationId xmlns:a16="http://schemas.microsoft.com/office/drawing/2014/main" id="{C3F6349B-C86E-E18A-7CF9-C6805E81491C}"/>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3200" b="1" dirty="0">
                <a:solidFill>
                  <a:schemeClr val="bg1"/>
                </a:solidFill>
              </a:rPr>
              <a:t>Resume</a:t>
            </a:r>
          </a:p>
        </p:txBody>
      </p:sp>
      <p:sp>
        <p:nvSpPr>
          <p:cNvPr id="3" name="Text Placeholder 1">
            <a:extLst>
              <a:ext uri="{FF2B5EF4-FFF2-40B4-BE49-F238E27FC236}">
                <a16:creationId xmlns:a16="http://schemas.microsoft.com/office/drawing/2014/main" id="{5F82F49A-AF3F-E05B-3F15-CBC1C0314AD0}"/>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sz="1200" b="0" i="0" u="none" strike="noStrike" dirty="0">
                <a:solidFill>
                  <a:schemeClr val="bg1"/>
                </a:solidFill>
                <a:effectLst/>
                <a:latin typeface="Arial" panose="020B0604020202020204" pitchFamily="34" charset="0"/>
              </a:rPr>
              <a:t>A </a:t>
            </a:r>
            <a:r>
              <a:rPr lang="en-US" sz="1200" b="1" i="0" u="none" strike="noStrike" dirty="0">
                <a:solidFill>
                  <a:schemeClr val="bg1"/>
                </a:solidFill>
                <a:effectLst/>
                <a:latin typeface="Arial" panose="020B0604020202020204" pitchFamily="34" charset="0"/>
              </a:rPr>
              <a:t>resume</a:t>
            </a:r>
            <a:r>
              <a:rPr lang="en-US" sz="1200" b="0" i="0" u="none" strike="noStrike" dirty="0">
                <a:solidFill>
                  <a:schemeClr val="bg1"/>
                </a:solidFill>
                <a:effectLst/>
                <a:latin typeface="Arial" panose="020B0604020202020204" pitchFamily="34" charset="0"/>
              </a:rPr>
              <a:t> is a one-page document that summarizes your education, work experience, skills, and achievements. Its main purpose is to </a:t>
            </a:r>
            <a:r>
              <a:rPr lang="en-US" sz="1200" b="1" i="0" u="none" strike="noStrike" dirty="0">
                <a:solidFill>
                  <a:schemeClr val="bg1"/>
                </a:solidFill>
                <a:effectLst/>
                <a:latin typeface="Arial" panose="020B0604020202020204" pitchFamily="34" charset="0"/>
              </a:rPr>
              <a:t>show potential employers, colleges, or organizations why you are a strong candidate</a:t>
            </a:r>
            <a:r>
              <a:rPr lang="en-US" sz="1200" b="0" i="0" u="none" strike="noStrike" dirty="0">
                <a:solidFill>
                  <a:schemeClr val="bg1"/>
                </a:solidFill>
                <a:effectLst/>
                <a:latin typeface="Arial" panose="020B0604020202020204" pitchFamily="34" charset="0"/>
              </a:rPr>
              <a:t> for a job, internship, or scholarship. A well-crafted resume highlights your strengths, helps you stand out from other applicants, and increases your chances of securing an interview. </a:t>
            </a:r>
          </a:p>
          <a:p>
            <a:pPr rtl="0">
              <a:buNone/>
            </a:pPr>
            <a:endParaRPr lang="en-US" sz="1200" b="0" dirty="0">
              <a:solidFill>
                <a:schemeClr val="bg1"/>
              </a:solidFill>
              <a:effectLst/>
            </a:endParaRPr>
          </a:p>
          <a:p>
            <a:pPr rtl="0">
              <a:buNone/>
            </a:pPr>
            <a:r>
              <a:rPr lang="en-US" sz="1200" b="1" i="0" u="none" strike="noStrike" dirty="0">
                <a:solidFill>
                  <a:schemeClr val="bg1"/>
                </a:solidFill>
                <a:effectLst/>
                <a:latin typeface="Arial" panose="020B0604020202020204" pitchFamily="34" charset="0"/>
              </a:rPr>
              <a:t>Key Things to Remember When Writing a Resume:</a:t>
            </a:r>
            <a:endParaRPr lang="en-US" sz="1200" b="0" dirty="0">
              <a:solidFill>
                <a:schemeClr val="bg1"/>
              </a:solidFill>
              <a:effectLst/>
            </a:endParaRPr>
          </a:p>
          <a:p>
            <a:pPr rtl="0">
              <a:spcAft>
                <a:spcPts val="600"/>
              </a:spcAft>
              <a:buNone/>
            </a:pPr>
            <a:r>
              <a:rPr lang="en-US" sz="1200" b="0" i="0" u="none" strike="noStrike" dirty="0">
                <a:solidFill>
                  <a:schemeClr val="bg1"/>
                </a:solidFill>
                <a:effectLst/>
                <a:latin typeface="Arial" panose="020B0604020202020204" pitchFamily="34" charset="0"/>
              </a:rPr>
              <a:t>✔ </a:t>
            </a:r>
            <a:r>
              <a:rPr lang="en-US" sz="1200" b="1" i="0" u="none" strike="noStrike" dirty="0">
                <a:solidFill>
                  <a:schemeClr val="bg1"/>
                </a:solidFill>
                <a:effectLst/>
                <a:latin typeface="Arial" panose="020B0604020202020204" pitchFamily="34" charset="0"/>
              </a:rPr>
              <a:t>Keep It Clear and Concise</a:t>
            </a:r>
            <a:r>
              <a:rPr lang="en-US" sz="1200" b="0" i="0" u="none" strike="noStrike" dirty="0">
                <a:solidFill>
                  <a:schemeClr val="bg1"/>
                </a:solidFill>
                <a:effectLst/>
                <a:latin typeface="Arial" panose="020B0604020202020204" pitchFamily="34" charset="0"/>
              </a:rPr>
              <a:t> – A resume should be </a:t>
            </a:r>
            <a:r>
              <a:rPr lang="en-US" sz="1200" b="1" i="0" u="none" strike="noStrike" dirty="0">
                <a:solidFill>
                  <a:schemeClr val="bg1"/>
                </a:solidFill>
                <a:effectLst/>
                <a:latin typeface="Arial" panose="020B0604020202020204" pitchFamily="34" charset="0"/>
              </a:rPr>
              <a:t>one page</a:t>
            </a:r>
            <a:r>
              <a:rPr lang="en-US" sz="1200" b="0" i="0" u="none" strike="noStrike" dirty="0">
                <a:solidFill>
                  <a:schemeClr val="bg1"/>
                </a:solidFill>
                <a:effectLst/>
                <a:latin typeface="Arial" panose="020B0604020202020204" pitchFamily="34" charset="0"/>
              </a:rPr>
              <a:t>, easy to read, and formatted neatly. Stick to bullet points rather than long paragraphs.</a:t>
            </a:r>
            <a:endParaRPr lang="en-US" sz="1200" b="0" dirty="0">
              <a:solidFill>
                <a:schemeClr val="bg1"/>
              </a:solidFill>
              <a:effectLst/>
            </a:endParaRPr>
          </a:p>
          <a:p>
            <a:pPr rtl="0">
              <a:spcAft>
                <a:spcPts val="600"/>
              </a:spcAft>
              <a:buNone/>
            </a:pPr>
            <a:r>
              <a:rPr lang="en-US" sz="1200" b="0" i="0" u="none" strike="noStrike" dirty="0">
                <a:solidFill>
                  <a:schemeClr val="bg1"/>
                </a:solidFill>
                <a:effectLst/>
                <a:latin typeface="Arial" panose="020B0604020202020204" pitchFamily="34" charset="0"/>
              </a:rPr>
              <a:t>✔ </a:t>
            </a:r>
            <a:r>
              <a:rPr lang="en-US" sz="1200" b="1" i="0" u="none" strike="noStrike" dirty="0">
                <a:solidFill>
                  <a:schemeClr val="bg1"/>
                </a:solidFill>
                <a:effectLst/>
                <a:latin typeface="Arial" panose="020B0604020202020204" pitchFamily="34" charset="0"/>
              </a:rPr>
              <a:t>Be Consistent</a:t>
            </a:r>
            <a:r>
              <a:rPr lang="en-US" sz="1200" b="0" i="0" u="none" strike="noStrike" dirty="0">
                <a:solidFill>
                  <a:schemeClr val="bg1"/>
                </a:solidFill>
                <a:effectLst/>
                <a:latin typeface="Arial" panose="020B0604020202020204" pitchFamily="34" charset="0"/>
              </a:rPr>
              <a:t> – Use the </a:t>
            </a:r>
            <a:r>
              <a:rPr lang="en-US" sz="1200" b="1" i="0" u="none" strike="noStrike" dirty="0">
                <a:solidFill>
                  <a:schemeClr val="bg1"/>
                </a:solidFill>
                <a:effectLst/>
                <a:latin typeface="Arial" panose="020B0604020202020204" pitchFamily="34" charset="0"/>
              </a:rPr>
              <a:t>same font, spacing, and formatting throughout</a:t>
            </a:r>
            <a:r>
              <a:rPr lang="en-US" sz="1200" b="0" i="0" u="none" strike="noStrike" dirty="0">
                <a:solidFill>
                  <a:schemeClr val="bg1"/>
                </a:solidFill>
                <a:effectLst/>
                <a:latin typeface="Arial" panose="020B0604020202020204" pitchFamily="34" charset="0"/>
              </a:rPr>
              <a:t> (e.g., bold job titles, italics for dates, bullet points for descriptions). Consistency makes your resume look polished and professional.</a:t>
            </a:r>
            <a:endParaRPr lang="en-US" sz="1200" b="0" dirty="0">
              <a:solidFill>
                <a:schemeClr val="bg1"/>
              </a:solidFill>
              <a:effectLst/>
            </a:endParaRPr>
          </a:p>
          <a:p>
            <a:pPr rtl="0">
              <a:spcAft>
                <a:spcPts val="600"/>
              </a:spcAft>
              <a:buNone/>
            </a:pPr>
            <a:r>
              <a:rPr lang="en-US" sz="1200" b="0" i="0" u="none" strike="noStrike" dirty="0">
                <a:solidFill>
                  <a:schemeClr val="bg1"/>
                </a:solidFill>
                <a:effectLst/>
                <a:latin typeface="Arial" panose="020B0604020202020204" pitchFamily="34" charset="0"/>
              </a:rPr>
              <a:t>✔ </a:t>
            </a:r>
            <a:r>
              <a:rPr lang="en-US" sz="1200" b="1" i="0" u="none" strike="noStrike" dirty="0">
                <a:solidFill>
                  <a:schemeClr val="bg1"/>
                </a:solidFill>
                <a:effectLst/>
                <a:latin typeface="Arial" panose="020B0604020202020204" pitchFamily="34" charset="0"/>
              </a:rPr>
              <a:t>Highlight the Most Relevant Information</a:t>
            </a:r>
            <a:r>
              <a:rPr lang="en-US" sz="1200" b="0" i="0" u="none" strike="noStrike" dirty="0">
                <a:solidFill>
                  <a:schemeClr val="bg1"/>
                </a:solidFill>
                <a:effectLst/>
                <a:latin typeface="Arial" panose="020B0604020202020204" pitchFamily="34" charset="0"/>
              </a:rPr>
              <a:t> – Focus on your </a:t>
            </a:r>
            <a:r>
              <a:rPr lang="en-US" sz="1200" b="1" i="0" u="none" strike="noStrike" dirty="0">
                <a:solidFill>
                  <a:schemeClr val="bg1"/>
                </a:solidFill>
                <a:effectLst/>
                <a:latin typeface="Arial" panose="020B0604020202020204" pitchFamily="34" charset="0"/>
              </a:rPr>
              <a:t>education, work experience, extracurricular activities, leadership roles, and skills</a:t>
            </a:r>
            <a:r>
              <a:rPr lang="en-US" sz="1200" b="0" i="0" u="none" strike="noStrike" dirty="0">
                <a:solidFill>
                  <a:schemeClr val="bg1"/>
                </a:solidFill>
                <a:effectLst/>
                <a:latin typeface="Arial" panose="020B0604020202020204" pitchFamily="34" charset="0"/>
              </a:rPr>
              <a:t> that best match the job or opportunity you’re applying for.</a:t>
            </a:r>
            <a:endParaRPr lang="en-US" sz="1200" b="0" dirty="0">
              <a:solidFill>
                <a:schemeClr val="bg1"/>
              </a:solidFill>
              <a:effectLst/>
            </a:endParaRPr>
          </a:p>
          <a:p>
            <a:pPr rtl="0">
              <a:spcAft>
                <a:spcPts val="600"/>
              </a:spcAft>
              <a:buNone/>
            </a:pPr>
            <a:r>
              <a:rPr lang="en-US" sz="1200" b="0" i="0" u="none" strike="noStrike" dirty="0">
                <a:solidFill>
                  <a:schemeClr val="bg1"/>
                </a:solidFill>
                <a:effectLst/>
                <a:latin typeface="Arial" panose="020B0604020202020204" pitchFamily="34" charset="0"/>
              </a:rPr>
              <a:t>✔ </a:t>
            </a:r>
            <a:r>
              <a:rPr lang="en-US" sz="1200" b="1" i="0" u="none" strike="noStrike" dirty="0">
                <a:solidFill>
                  <a:schemeClr val="bg1"/>
                </a:solidFill>
                <a:effectLst/>
                <a:latin typeface="Arial" panose="020B0604020202020204" pitchFamily="34" charset="0"/>
              </a:rPr>
              <a:t>Use Action Words</a:t>
            </a:r>
            <a:r>
              <a:rPr lang="en-US" sz="1200" b="0" i="0" u="none" strike="noStrike" dirty="0">
                <a:solidFill>
                  <a:schemeClr val="bg1"/>
                </a:solidFill>
                <a:effectLst/>
                <a:latin typeface="Arial" panose="020B0604020202020204" pitchFamily="34" charset="0"/>
              </a:rPr>
              <a:t> – Start each bullet point with a strong verb (e.g., "Organized," "Led," "Assisted," "Managed") to make your experience sound impactful.</a:t>
            </a:r>
            <a:endParaRPr lang="en-US" sz="1200" b="0" dirty="0">
              <a:solidFill>
                <a:schemeClr val="bg1"/>
              </a:solidFill>
              <a:effectLst/>
            </a:endParaRPr>
          </a:p>
          <a:p>
            <a:pPr>
              <a:spcAft>
                <a:spcPts val="600"/>
              </a:spcAft>
              <a:buNone/>
            </a:pPr>
            <a:r>
              <a:rPr lang="en-US" sz="1200" b="0" i="0" u="none" strike="noStrike" dirty="0">
                <a:solidFill>
                  <a:schemeClr val="bg1"/>
                </a:solidFill>
                <a:effectLst/>
                <a:latin typeface="Arial" panose="020B0604020202020204" pitchFamily="34" charset="0"/>
              </a:rPr>
              <a:t>✔ </a:t>
            </a:r>
            <a:r>
              <a:rPr lang="en-US" sz="1200" b="1" i="0" u="none" strike="noStrike" dirty="0">
                <a:solidFill>
                  <a:schemeClr val="bg1"/>
                </a:solidFill>
                <a:effectLst/>
                <a:latin typeface="Arial" panose="020B0604020202020204" pitchFamily="34" charset="0"/>
              </a:rPr>
              <a:t>Proofread</a:t>
            </a:r>
            <a:r>
              <a:rPr lang="en-US" sz="1200" b="0" i="0" u="none" strike="noStrike" dirty="0">
                <a:solidFill>
                  <a:schemeClr val="bg1"/>
                </a:solidFill>
                <a:effectLst/>
                <a:latin typeface="Arial" panose="020B0604020202020204" pitchFamily="34" charset="0"/>
              </a:rPr>
              <a:t> – Spelling and grammar mistakes make a bad impression. Double-check your resume, and ask a teacher, parent, or friend to review it.</a:t>
            </a:r>
            <a:endParaRPr lang="en-US" sz="1200" dirty="0">
              <a:solidFill>
                <a:schemeClr val="bg1"/>
              </a:solidFill>
            </a:endParaRPr>
          </a:p>
        </p:txBody>
      </p:sp>
      <p:sp>
        <p:nvSpPr>
          <p:cNvPr id="5" name="Rectangle: Rounded Corners 4">
            <a:hlinkClick r:id="rId3" action="ppaction://hlinksldjump"/>
            <a:extLst>
              <a:ext uri="{FF2B5EF4-FFF2-40B4-BE49-F238E27FC236}">
                <a16:creationId xmlns:a16="http://schemas.microsoft.com/office/drawing/2014/main" id="{2FFF1568-7812-3939-6ABC-00C276A76B92}"/>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DFC38C-6ADF-CE08-4CC8-8A16A32127D7}"/>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0C217DDC-7B24-5122-309D-0C5F693BD508}"/>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Message to a Politician Example</a:t>
            </a:r>
          </a:p>
        </p:txBody>
      </p:sp>
      <p:sp>
        <p:nvSpPr>
          <p:cNvPr id="10" name="Text Placeholder 1">
            <a:extLst>
              <a:ext uri="{FF2B5EF4-FFF2-40B4-BE49-F238E27FC236}">
                <a16:creationId xmlns:a16="http://schemas.microsoft.com/office/drawing/2014/main" id="{E200ED27-CC8D-A636-D856-0DA067980E2F}"/>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C79EB4B1-C048-C765-7FA7-009F979BAB2D}"/>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sz="1200" b="1" i="0" u="none" strike="noStrike" dirty="0">
                <a:solidFill>
                  <a:srgbClr val="000000"/>
                </a:solidFill>
                <a:effectLst/>
                <a:latin typeface="Arial" panose="020B0604020202020204" pitchFamily="34" charset="0"/>
              </a:rPr>
              <a:t>Subject:</a:t>
            </a:r>
            <a:r>
              <a:rPr lang="en-US" sz="1200" b="0" i="0" u="none" strike="noStrike" dirty="0">
                <a:solidFill>
                  <a:srgbClr val="000000"/>
                </a:solidFill>
                <a:effectLst/>
                <a:latin typeface="Arial" panose="020B0604020202020204" pitchFamily="34" charset="0"/>
              </a:rPr>
              <a:t> Concern About Education Funding in [Your State]</a:t>
            </a:r>
            <a:endParaRPr lang="en-US" sz="1200" b="0" dirty="0">
              <a:effectLst/>
            </a:endParaRPr>
          </a:p>
          <a:p>
            <a:pPr rtl="0">
              <a:spcAft>
                <a:spcPts val="800"/>
              </a:spcAft>
              <a:buNone/>
            </a:pPr>
            <a:r>
              <a:rPr lang="en-US" sz="1200" b="1" i="0" u="none" strike="noStrike" dirty="0">
                <a:solidFill>
                  <a:srgbClr val="000000"/>
                </a:solidFill>
                <a:effectLst/>
                <a:latin typeface="Arial" panose="020B0604020202020204" pitchFamily="34" charset="0"/>
              </a:rPr>
              <a:t>Dear Representative Smith,</a:t>
            </a:r>
            <a:endParaRPr lang="en-US" sz="1200" b="0" dirty="0">
              <a:effectLst/>
            </a:endParaRPr>
          </a:p>
          <a:p>
            <a:pPr rtl="0">
              <a:spcAft>
                <a:spcPts val="800"/>
              </a:spcAft>
              <a:buNone/>
            </a:pPr>
            <a:r>
              <a:rPr lang="en-US" sz="1200" b="0" i="0" u="none" strike="noStrike" dirty="0">
                <a:solidFill>
                  <a:srgbClr val="000000"/>
                </a:solidFill>
                <a:effectLst/>
                <a:latin typeface="Arial" panose="020B0604020202020204" pitchFamily="34" charset="0"/>
              </a:rPr>
              <a:t>My name is Sarah Lee, and I am a high school student at [School Name] in [City, State]. I am writing to express my concern about recent budget cuts to education and their impact on students and teachers in our district.</a:t>
            </a:r>
            <a:endParaRPr lang="en-US" sz="1200" b="0" dirty="0">
              <a:effectLst/>
            </a:endParaRPr>
          </a:p>
          <a:p>
            <a:pPr rtl="0">
              <a:spcAft>
                <a:spcPts val="800"/>
              </a:spcAft>
              <a:buNone/>
            </a:pPr>
            <a:r>
              <a:rPr lang="en-US" sz="1200" b="0" i="0" u="none" strike="noStrike" dirty="0">
                <a:solidFill>
                  <a:srgbClr val="000000"/>
                </a:solidFill>
                <a:effectLst/>
                <a:latin typeface="Arial" panose="020B0604020202020204" pitchFamily="34" charset="0"/>
              </a:rPr>
              <a:t>With fewer resources, many schools are struggling to provide adequate materials and support for students. As someone who values education, I believe it is important to invest in our future by ensuring schools receive proper funding.</a:t>
            </a:r>
            <a:endParaRPr lang="en-US" sz="1200" b="0" dirty="0">
              <a:effectLst/>
            </a:endParaRPr>
          </a:p>
          <a:p>
            <a:pPr rtl="0">
              <a:spcAft>
                <a:spcPts val="800"/>
              </a:spcAft>
              <a:buNone/>
            </a:pPr>
            <a:r>
              <a:rPr lang="en-US" sz="1200" b="0" i="0" u="none" strike="noStrike" dirty="0">
                <a:solidFill>
                  <a:srgbClr val="000000"/>
                </a:solidFill>
                <a:effectLst/>
                <a:latin typeface="Arial" panose="020B0604020202020204" pitchFamily="34" charset="0"/>
              </a:rPr>
              <a:t>I kindly ask for your support on Bill XYZ, which aims to allocate additional funding to public schools. Your leadership on this issue would make a meaningful difference in students’ lives.</a:t>
            </a:r>
            <a:endParaRPr lang="en-US" sz="1200" b="0" dirty="0">
              <a:effectLst/>
            </a:endParaRPr>
          </a:p>
          <a:p>
            <a:pPr rtl="0">
              <a:spcAft>
                <a:spcPts val="800"/>
              </a:spcAft>
              <a:buNone/>
            </a:pPr>
            <a:r>
              <a:rPr lang="en-US" sz="1200" b="0" i="0" u="none" strike="noStrike" dirty="0">
                <a:solidFill>
                  <a:srgbClr val="000000"/>
                </a:solidFill>
                <a:effectLst/>
                <a:latin typeface="Arial" panose="020B0604020202020204" pitchFamily="34" charset="0"/>
              </a:rPr>
              <a:t>Thank you for your time and for serving our community. I appreciate your consideration of this important issue.</a:t>
            </a:r>
            <a:endParaRPr lang="en-US" sz="1200" b="0" dirty="0">
              <a:effectLst/>
            </a:endParaRPr>
          </a:p>
          <a:p>
            <a:pPr rtl="0">
              <a:buNone/>
            </a:pPr>
            <a:r>
              <a:rPr lang="en-US" sz="1200" b="1" i="0" u="none" strike="noStrike" dirty="0">
                <a:solidFill>
                  <a:srgbClr val="000000"/>
                </a:solidFill>
                <a:effectLst/>
                <a:latin typeface="Arial" panose="020B0604020202020204" pitchFamily="34" charset="0"/>
              </a:rPr>
              <a:t>Sincerely,</a:t>
            </a:r>
            <a:br>
              <a:rPr lang="en-US" sz="1200" b="1"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Sarah Lee</a:t>
            </a:r>
            <a:br>
              <a:rPr lang="en-US" sz="1200" b="0"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[Your Email]</a:t>
            </a:r>
            <a:br>
              <a:rPr lang="en-US" sz="1200" b="0"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[Your City, State]</a:t>
            </a:r>
            <a:endParaRPr lang="en-US" sz="1200" b="0" dirty="0">
              <a:effectLst/>
            </a:endParaRPr>
          </a:p>
          <a:p>
            <a:pPr>
              <a:buNone/>
            </a:pPr>
            <a:br>
              <a:rPr lang="en-US" dirty="0"/>
            </a:b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61AAC81B-E38A-0FC1-9FEA-5B0E6DA9A721}"/>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951934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EFB6D609-FB7E-C345-3E56-1D4216D3A439}"/>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BF487ABD-4268-28DC-2151-9F6808DDD46F}"/>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Apology to a Colleague</a:t>
            </a:r>
          </a:p>
        </p:txBody>
      </p:sp>
      <p:sp>
        <p:nvSpPr>
          <p:cNvPr id="3" name="Text Placeholder 1">
            <a:extLst>
              <a:ext uri="{FF2B5EF4-FFF2-40B4-BE49-F238E27FC236}">
                <a16:creationId xmlns:a16="http://schemas.microsoft.com/office/drawing/2014/main" id="{594FA57B-85B0-991C-42F8-CBAA9CFAB777}"/>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b="0" i="0" u="none" strike="noStrike" dirty="0">
                <a:solidFill>
                  <a:schemeClr val="bg1"/>
                </a:solidFill>
                <a:effectLst/>
                <a:latin typeface="Arial" panose="020B0604020202020204" pitchFamily="34" charset="0"/>
              </a:rPr>
              <a:t>In a workplace, misunderstandings and mistakes happen. Knowing how to write a professional and sincere apology can help maintain positive relationships and build trust. Here are steps to follow when apologizing to a coworker via email or written message.</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Use a Professional Subject Line (If Emailing)- </a:t>
            </a:r>
            <a:r>
              <a:rPr lang="en-US" b="0" i="0" u="none" strike="noStrike" dirty="0">
                <a:solidFill>
                  <a:schemeClr val="bg1"/>
                </a:solidFill>
                <a:effectLst/>
                <a:latin typeface="Arial" panose="020B0604020202020204" pitchFamily="34" charset="0"/>
              </a:rPr>
              <a:t>Keep it simple and clear.</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Begin with a Professional Greeting- </a:t>
            </a:r>
            <a:r>
              <a:rPr lang="en-US" b="0" i="0" u="none" strike="noStrike" dirty="0">
                <a:solidFill>
                  <a:schemeClr val="bg1"/>
                </a:solidFill>
                <a:effectLst/>
                <a:latin typeface="Arial" panose="020B0604020202020204" pitchFamily="34" charset="0"/>
              </a:rPr>
              <a:t>Address the coworker by name, using a respectful tone.</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Acknowledge the Situation- </a:t>
            </a:r>
            <a:r>
              <a:rPr lang="en-US" b="0" i="0" u="none" strike="noStrike" dirty="0">
                <a:solidFill>
                  <a:schemeClr val="bg1"/>
                </a:solidFill>
                <a:effectLst/>
                <a:latin typeface="Arial" panose="020B0604020202020204" pitchFamily="34" charset="0"/>
              </a:rPr>
              <a:t>Clearly state what you are apologizing for and take responsibility. Avoid making excuses or shifting blame.</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Show Empathy and Understanding- </a:t>
            </a:r>
            <a:r>
              <a:rPr lang="en-US" b="0" i="0" u="none" strike="noStrike" dirty="0">
                <a:solidFill>
                  <a:schemeClr val="bg1"/>
                </a:solidFill>
                <a:effectLst/>
                <a:latin typeface="Arial" panose="020B0604020202020204" pitchFamily="34" charset="0"/>
              </a:rPr>
              <a:t>Express that you understand how your actions may have affected them.</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Offer a Solution (If Applicable)- </a:t>
            </a:r>
            <a:r>
              <a:rPr lang="en-US" b="0" i="0" u="none" strike="noStrike" dirty="0">
                <a:solidFill>
                  <a:schemeClr val="bg1"/>
                </a:solidFill>
                <a:effectLst/>
                <a:latin typeface="Arial" panose="020B0604020202020204" pitchFamily="34" charset="0"/>
              </a:rPr>
              <a:t>If you can, suggest how to prevent the issue in the future.</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Keep It Professional and Concise- </a:t>
            </a:r>
            <a:r>
              <a:rPr lang="en-US" b="0" i="0" u="none" strike="noStrike" dirty="0">
                <a:solidFill>
                  <a:schemeClr val="bg1"/>
                </a:solidFill>
                <a:effectLst/>
                <a:latin typeface="Arial" panose="020B0604020202020204" pitchFamily="34" charset="0"/>
              </a:rPr>
              <a:t>Stick to the point without over-explaining or over-apologizing.</a:t>
            </a:r>
            <a:endParaRPr lang="en-US" b="0" dirty="0">
              <a:solidFill>
                <a:schemeClr val="bg1"/>
              </a:solidFill>
              <a:effectLst/>
            </a:endParaRPr>
          </a:p>
          <a:p>
            <a:pPr marL="274320" indent="-171450" rtl="0">
              <a:spcAft>
                <a:spcPts val="600"/>
              </a:spcAft>
              <a:buClr>
                <a:schemeClr val="bg1"/>
              </a:buClr>
              <a:buFont typeface="Arial" panose="020B0604020202020204" pitchFamily="34" charset="0"/>
              <a:buChar char="•"/>
            </a:pPr>
            <a:r>
              <a:rPr lang="en-US" b="1" i="0" u="none" strike="noStrike" dirty="0">
                <a:solidFill>
                  <a:schemeClr val="bg1"/>
                </a:solidFill>
                <a:effectLst/>
                <a:latin typeface="Arial" panose="020B0604020202020204" pitchFamily="34" charset="0"/>
              </a:rPr>
              <a:t>End on a Positive Note- </a:t>
            </a:r>
            <a:r>
              <a:rPr lang="en-US" b="0" i="0" u="none" strike="noStrike" dirty="0">
                <a:solidFill>
                  <a:schemeClr val="bg1"/>
                </a:solidFill>
                <a:effectLst/>
                <a:latin typeface="Arial" panose="020B0604020202020204" pitchFamily="34" charset="0"/>
              </a:rPr>
              <a:t>Reaffirm your commitment to a good working relationship. Use a polite and professional closing.</a:t>
            </a:r>
            <a:endParaRPr lang="en-US" b="0" dirty="0">
              <a:solidFill>
                <a:schemeClr val="bg1"/>
              </a:solidFill>
              <a:effectLst/>
            </a:endParaRPr>
          </a:p>
          <a:p>
            <a:pPr>
              <a:buNone/>
            </a:pPr>
            <a:br>
              <a:rPr lang="en-US" sz="1600" dirty="0"/>
            </a:br>
            <a:endParaRPr kumimoji="0" lang="en-US" sz="140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F463AFCA-BAFD-C6C9-D628-A0212DCFD251}"/>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11529607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B5A98A-C843-49AB-79C1-1446A4D6A9C4}"/>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F4A1604E-5B8A-2D91-BF7F-E120E53551EE}"/>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Apology to a Colleague Example</a:t>
            </a:r>
          </a:p>
        </p:txBody>
      </p:sp>
      <p:sp>
        <p:nvSpPr>
          <p:cNvPr id="10" name="Text Placeholder 1">
            <a:extLst>
              <a:ext uri="{FF2B5EF4-FFF2-40B4-BE49-F238E27FC236}">
                <a16:creationId xmlns:a16="http://schemas.microsoft.com/office/drawing/2014/main" id="{ACF5B4CF-47B8-4767-4CE6-DC5D72EB946E}"/>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90109CD5-9235-AEC0-C557-7ADE9383FD1B}"/>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b="1" i="0" u="none" strike="noStrike" dirty="0">
                <a:solidFill>
                  <a:srgbClr val="000000"/>
                </a:solidFill>
                <a:effectLst/>
                <a:latin typeface="Arial" panose="020B0604020202020204" pitchFamily="34" charset="0"/>
              </a:rPr>
              <a:t>Subject:</a:t>
            </a:r>
            <a:r>
              <a:rPr lang="en-US" b="0" i="0" u="none" strike="noStrike" dirty="0">
                <a:solidFill>
                  <a:srgbClr val="000000"/>
                </a:solidFill>
                <a:effectLst/>
                <a:latin typeface="Arial" panose="020B0604020202020204" pitchFamily="34" charset="0"/>
              </a:rPr>
              <a:t> My Apologies for the Miscommunication</a:t>
            </a:r>
            <a:endParaRPr lang="en-US" b="0" dirty="0">
              <a:effectLst/>
            </a:endParaRPr>
          </a:p>
          <a:p>
            <a:pPr rtl="0">
              <a:spcAft>
                <a:spcPts val="800"/>
              </a:spcAft>
              <a:buNone/>
            </a:pPr>
            <a:r>
              <a:rPr lang="en-US" b="1" i="0" u="none" strike="noStrike" dirty="0">
                <a:solidFill>
                  <a:srgbClr val="000000"/>
                </a:solidFill>
                <a:effectLst/>
                <a:latin typeface="Arial" panose="020B0604020202020204" pitchFamily="34" charset="0"/>
              </a:rPr>
              <a:t>Dear [Coworker’s Name],</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I want to sincerely apologize for the miscommunication regarding [specific issue]. I realize that my lack of clarity may have caused frustration, and that was never my intention.</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I understand that this may have made your work more challenging, and I regret any inconvenience. Moving forward, I will make sure to provide clearer updates so this does not happen again.</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I appreciate your patience and professionalism. I value working with you and look forward to continuing our collaboration.</a:t>
            </a:r>
            <a:endParaRPr lang="en-US" b="0" dirty="0">
              <a:effectLst/>
            </a:endParaRPr>
          </a:p>
          <a:p>
            <a:pPr>
              <a:buNone/>
            </a:pPr>
            <a:r>
              <a:rPr lang="en-US" b="1" i="0" u="none" strike="noStrike" dirty="0">
                <a:solidFill>
                  <a:srgbClr val="000000"/>
                </a:solidFill>
                <a:effectLst/>
                <a:latin typeface="Arial" panose="020B0604020202020204" pitchFamily="34" charset="0"/>
              </a:rPr>
              <a:t>Best,</a:t>
            </a:r>
            <a:br>
              <a:rPr lang="en-US" b="1" i="0" u="none" strike="noStrike" dirty="0">
                <a:solidFill>
                  <a:srgbClr val="000000"/>
                </a:solidFill>
                <a:effectLst/>
                <a:latin typeface="Arial" panose="020B0604020202020204" pitchFamily="34" charset="0"/>
              </a:rPr>
            </a:br>
            <a:r>
              <a:rPr lang="en-US" b="0" i="0" u="none" strike="noStrike" dirty="0">
                <a:solidFill>
                  <a:srgbClr val="000000"/>
                </a:solidFill>
                <a:effectLst/>
                <a:latin typeface="Arial" panose="020B0604020202020204" pitchFamily="34" charset="0"/>
              </a:rPr>
              <a:t>[Your Name]</a:t>
            </a:r>
            <a:br>
              <a:rPr kumimoji="0" lang="en-US" sz="1600" b="0" i="0" u="none" strike="noStrike" kern="0" cap="none" spc="0" normalizeH="0" baseline="0" noProof="0" dirty="0">
                <a:ln>
                  <a:noFill/>
                </a:ln>
                <a:solidFill>
                  <a:srgbClr val="000000"/>
                </a:solidFill>
                <a:effectLst/>
                <a:uLnTx/>
                <a:uFillTx/>
                <a:latin typeface="Arial"/>
                <a:cs typeface="Arial"/>
                <a:sym typeface="Arial"/>
              </a:rPr>
            </a:b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23DC763F-50B0-4C15-7D5A-52573BC31C6C}"/>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6449148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FCB51F9B-98CC-F674-1080-ADBCBB07E581}"/>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1D738813-1E09-227B-5EA8-1B1406CB95C7}"/>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Invitation</a:t>
            </a:r>
          </a:p>
        </p:txBody>
      </p:sp>
      <p:sp>
        <p:nvSpPr>
          <p:cNvPr id="3" name="Text Placeholder 1">
            <a:extLst>
              <a:ext uri="{FF2B5EF4-FFF2-40B4-BE49-F238E27FC236}">
                <a16:creationId xmlns:a16="http://schemas.microsoft.com/office/drawing/2014/main" id="{4E336083-899F-EAD4-6A0A-CE24C3658409}"/>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250" dirty="0">
                <a:solidFill>
                  <a:schemeClr val="bg1"/>
                </a:solidFill>
                <a:latin typeface="Arial" panose="020B0604020202020204" pitchFamily="34" charset="0"/>
              </a:rPr>
              <a:t>A p</a:t>
            </a:r>
            <a:r>
              <a:rPr lang="en-US" sz="1250" b="0" i="0" u="none" strike="noStrike" dirty="0">
                <a:solidFill>
                  <a:schemeClr val="bg1"/>
                </a:solidFill>
                <a:effectLst/>
                <a:latin typeface="Arial" panose="020B0604020202020204" pitchFamily="34" charset="0"/>
              </a:rPr>
              <a:t>rofessional invitation should be clear, concise, and polished, whether for a meeting, event, or formal gathering.</a:t>
            </a:r>
            <a:endParaRPr lang="en-US" sz="1250" b="0" dirty="0">
              <a:solidFill>
                <a:schemeClr val="bg1"/>
              </a:solidFill>
              <a:effectLst/>
            </a:endParaRPr>
          </a:p>
          <a:p>
            <a:pPr marL="274320" indent="-228600" rtl="0">
              <a:spcAft>
                <a:spcPts val="600"/>
              </a:spcAft>
              <a:buClr>
                <a:schemeClr val="bg1"/>
              </a:buClr>
              <a:buFont typeface="+mj-lt"/>
              <a:buAutoNum type="arabicPeriod"/>
            </a:pPr>
            <a:r>
              <a:rPr lang="en-US" sz="1250" b="1" i="0" u="none" strike="noStrike" dirty="0">
                <a:solidFill>
                  <a:schemeClr val="bg1"/>
                </a:solidFill>
                <a:effectLst/>
                <a:latin typeface="Arial" panose="020B0604020202020204" pitchFamily="34" charset="0"/>
              </a:rPr>
              <a:t>Determine the Purpose and Details</a:t>
            </a:r>
            <a:r>
              <a:rPr lang="en-US" sz="1250" b="0" i="0" u="none" strike="noStrike" dirty="0">
                <a:solidFill>
                  <a:schemeClr val="bg1"/>
                </a:solidFill>
                <a:effectLst/>
                <a:latin typeface="Arial" panose="020B0604020202020204" pitchFamily="34" charset="0"/>
              </a:rPr>
              <a:t>- </a:t>
            </a:r>
            <a:endParaRPr lang="en-US" sz="1250" b="0" dirty="0">
              <a:solidFill>
                <a:schemeClr val="bg1"/>
              </a:solidFill>
              <a:effectLst/>
            </a:endParaRPr>
          </a:p>
          <a:p>
            <a:pPr marL="274320" indent="-228600" rtl="0">
              <a:spcAft>
                <a:spcPts val="600"/>
              </a:spcAft>
              <a:buClr>
                <a:schemeClr val="bg1"/>
              </a:buClr>
              <a:buFont typeface="+mj-lt"/>
              <a:buAutoNum type="arabicPeriod"/>
            </a:pPr>
            <a:r>
              <a:rPr lang="en-US" sz="1250" b="1" i="0" u="none" strike="noStrike" dirty="0">
                <a:solidFill>
                  <a:schemeClr val="bg1"/>
                </a:solidFill>
                <a:effectLst/>
                <a:latin typeface="Arial" panose="020B0604020202020204" pitchFamily="34" charset="0"/>
              </a:rPr>
              <a:t>Use a Professional Subject Line (If Emailing)- </a:t>
            </a:r>
            <a:r>
              <a:rPr lang="en-US" sz="1250" b="0" i="0" u="none" strike="noStrike" dirty="0">
                <a:solidFill>
                  <a:schemeClr val="bg1"/>
                </a:solidFill>
                <a:effectLst/>
                <a:latin typeface="Arial" panose="020B0604020202020204" pitchFamily="34" charset="0"/>
              </a:rPr>
              <a:t>Make it clear and engaging.</a:t>
            </a:r>
            <a:endParaRPr lang="en-US" sz="1250" b="0" dirty="0">
              <a:solidFill>
                <a:schemeClr val="bg1"/>
              </a:solidFill>
              <a:effectLst/>
            </a:endParaRPr>
          </a:p>
          <a:p>
            <a:pPr marL="274320" indent="-228600" rtl="0">
              <a:spcAft>
                <a:spcPts val="600"/>
              </a:spcAft>
              <a:buClr>
                <a:schemeClr val="bg1"/>
              </a:buClr>
              <a:buFont typeface="+mj-lt"/>
              <a:buAutoNum type="arabicPeriod"/>
            </a:pPr>
            <a:r>
              <a:rPr lang="en-US" sz="1250" b="1" i="0" u="none" strike="noStrike" dirty="0">
                <a:solidFill>
                  <a:schemeClr val="bg1"/>
                </a:solidFill>
                <a:effectLst/>
                <a:latin typeface="Arial" panose="020B0604020202020204" pitchFamily="34" charset="0"/>
              </a:rPr>
              <a:t>Begin with a Proper Greeting- </a:t>
            </a:r>
            <a:r>
              <a:rPr lang="en-US" sz="1250" b="0" i="0" u="none" strike="noStrike" dirty="0">
                <a:solidFill>
                  <a:schemeClr val="bg1"/>
                </a:solidFill>
                <a:effectLst/>
                <a:latin typeface="Arial" panose="020B0604020202020204" pitchFamily="34" charset="0"/>
              </a:rPr>
              <a:t>Address the recipient formally if needed.</a:t>
            </a:r>
            <a:endParaRPr lang="en-US" sz="1250" b="0" dirty="0">
              <a:solidFill>
                <a:schemeClr val="bg1"/>
              </a:solidFill>
              <a:effectLst/>
            </a:endParaRPr>
          </a:p>
          <a:p>
            <a:pPr marL="274320" indent="-228600" rtl="0">
              <a:spcAft>
                <a:spcPts val="600"/>
              </a:spcAft>
              <a:buClr>
                <a:schemeClr val="bg1"/>
              </a:buClr>
              <a:buFont typeface="+mj-lt"/>
              <a:buAutoNum type="arabicPeriod"/>
            </a:pPr>
            <a:r>
              <a:rPr lang="en-US" sz="1250" b="1" i="0" u="none" strike="noStrike" dirty="0">
                <a:solidFill>
                  <a:schemeClr val="bg1"/>
                </a:solidFill>
                <a:effectLst/>
                <a:latin typeface="Arial" panose="020B0604020202020204" pitchFamily="34" charset="0"/>
              </a:rPr>
              <a:t>Clearly State the Invitation- </a:t>
            </a:r>
            <a:r>
              <a:rPr lang="en-US" sz="1250" b="0" i="0" u="none" strike="noStrike" dirty="0">
                <a:solidFill>
                  <a:schemeClr val="bg1"/>
                </a:solidFill>
                <a:effectLst/>
                <a:latin typeface="Arial" panose="020B0604020202020204" pitchFamily="34" charset="0"/>
              </a:rPr>
              <a:t>Open with a warm and professional invitation.</a:t>
            </a:r>
            <a:endParaRPr lang="en-US" sz="1250" b="0" dirty="0">
              <a:solidFill>
                <a:schemeClr val="bg1"/>
              </a:solidFill>
              <a:effectLst/>
            </a:endParaRPr>
          </a:p>
          <a:p>
            <a:pPr marL="274320" indent="-228600" rtl="0">
              <a:spcAft>
                <a:spcPts val="600"/>
              </a:spcAft>
              <a:buClr>
                <a:schemeClr val="bg1"/>
              </a:buClr>
              <a:buFont typeface="+mj-lt"/>
              <a:buAutoNum type="arabicPeriod"/>
            </a:pPr>
            <a:r>
              <a:rPr lang="en-US" sz="1250" b="1" i="0" u="none" strike="noStrike" dirty="0">
                <a:solidFill>
                  <a:schemeClr val="bg1"/>
                </a:solidFill>
                <a:effectLst/>
                <a:latin typeface="Arial" panose="020B0604020202020204" pitchFamily="34" charset="0"/>
              </a:rPr>
              <a:t>Provide Key Event Details</a:t>
            </a:r>
            <a:endParaRPr lang="en-US" sz="1250" dirty="0">
              <a:solidFill>
                <a:schemeClr val="bg1"/>
              </a:solidFill>
            </a:endParaRPr>
          </a:p>
          <a:p>
            <a:pPr marL="457200" indent="-171450" rtl="0">
              <a:spcAft>
                <a:spcPts val="600"/>
              </a:spcAft>
              <a:buClr>
                <a:schemeClr val="bg1"/>
              </a:buClr>
              <a:buFont typeface="Arial" panose="020B0604020202020204" pitchFamily="34" charset="0"/>
              <a:buChar char="•"/>
            </a:pPr>
            <a:r>
              <a:rPr lang="en-US" sz="1250" b="1" i="0" u="none" strike="noStrike" dirty="0">
                <a:solidFill>
                  <a:schemeClr val="bg1"/>
                </a:solidFill>
                <a:effectLst/>
                <a:latin typeface="Arial" panose="020B0604020202020204" pitchFamily="34" charset="0"/>
              </a:rPr>
              <a:t>Date:</a:t>
            </a:r>
            <a:r>
              <a:rPr lang="en-US" sz="1250" b="0" i="0" u="none" strike="noStrike" dirty="0">
                <a:solidFill>
                  <a:schemeClr val="bg1"/>
                </a:solidFill>
                <a:effectLst/>
                <a:latin typeface="Arial" panose="020B0604020202020204" pitchFamily="34" charset="0"/>
              </a:rPr>
              <a:t> [Day, Month, Year]</a:t>
            </a:r>
          </a:p>
          <a:p>
            <a:pPr marL="457200" indent="-171450" rtl="0">
              <a:spcAft>
                <a:spcPts val="600"/>
              </a:spcAft>
              <a:buClr>
                <a:schemeClr val="bg1"/>
              </a:buClr>
              <a:buFont typeface="Arial" panose="020B0604020202020204" pitchFamily="34" charset="0"/>
              <a:buChar char="•"/>
            </a:pPr>
            <a:r>
              <a:rPr lang="en-US" sz="1250" b="1" i="0" u="none" strike="noStrike" dirty="0">
                <a:solidFill>
                  <a:schemeClr val="bg1"/>
                </a:solidFill>
                <a:effectLst/>
                <a:latin typeface="Arial" panose="020B0604020202020204" pitchFamily="34" charset="0"/>
              </a:rPr>
              <a:t>Time:</a:t>
            </a:r>
            <a:r>
              <a:rPr lang="en-US" sz="1250" b="0" i="0" u="none" strike="noStrike" dirty="0">
                <a:solidFill>
                  <a:schemeClr val="bg1"/>
                </a:solidFill>
                <a:effectLst/>
                <a:latin typeface="Arial" panose="020B0604020202020204" pitchFamily="34" charset="0"/>
              </a:rPr>
              <a:t> [Start Time – End Time, including time zone if virtual]</a:t>
            </a:r>
          </a:p>
          <a:p>
            <a:pPr marL="457200" indent="-171450" rtl="0">
              <a:spcAft>
                <a:spcPts val="600"/>
              </a:spcAft>
              <a:buClr>
                <a:schemeClr val="bg1"/>
              </a:buClr>
              <a:buFont typeface="Arial" panose="020B0604020202020204" pitchFamily="34" charset="0"/>
              <a:buChar char="•"/>
            </a:pPr>
            <a:r>
              <a:rPr lang="en-US" sz="1250" b="1" i="0" u="none" strike="noStrike" dirty="0">
                <a:solidFill>
                  <a:schemeClr val="bg1"/>
                </a:solidFill>
                <a:effectLst/>
                <a:latin typeface="Arial" panose="020B0604020202020204" pitchFamily="34" charset="0"/>
              </a:rPr>
              <a:t>Location:</a:t>
            </a:r>
            <a:r>
              <a:rPr lang="en-US" sz="1250" b="0" i="0" u="none" strike="noStrike" dirty="0">
                <a:solidFill>
                  <a:schemeClr val="bg1"/>
                </a:solidFill>
                <a:effectLst/>
                <a:latin typeface="Arial" panose="020B0604020202020204" pitchFamily="34" charset="0"/>
              </a:rPr>
              <a:t> [Venue Name &amp; Address / Virtual Link]</a:t>
            </a:r>
          </a:p>
          <a:p>
            <a:pPr marL="457200" indent="-171450" rtl="0">
              <a:spcAft>
                <a:spcPts val="600"/>
              </a:spcAft>
              <a:buClr>
                <a:schemeClr val="bg1"/>
              </a:buClr>
              <a:buFont typeface="Arial" panose="020B0604020202020204" pitchFamily="34" charset="0"/>
              <a:buChar char="•"/>
            </a:pPr>
            <a:r>
              <a:rPr lang="en-US" sz="1250" b="1" i="0" u="none" strike="noStrike" dirty="0">
                <a:solidFill>
                  <a:schemeClr val="bg1"/>
                </a:solidFill>
                <a:effectLst/>
                <a:latin typeface="Arial" panose="020B0604020202020204" pitchFamily="34" charset="0"/>
              </a:rPr>
              <a:t>Purpose:</a:t>
            </a:r>
            <a:r>
              <a:rPr lang="en-US" sz="1250" b="0" i="0" u="none" strike="noStrike" dirty="0">
                <a:solidFill>
                  <a:schemeClr val="bg1"/>
                </a:solidFill>
                <a:effectLst/>
                <a:latin typeface="Arial" panose="020B0604020202020204" pitchFamily="34" charset="0"/>
              </a:rPr>
              <a:t> [Brief explanation of what the event is about]</a:t>
            </a:r>
            <a:endParaRPr lang="en-US" sz="1250" b="0" dirty="0">
              <a:solidFill>
                <a:schemeClr val="bg1"/>
              </a:solidFill>
              <a:effectLst/>
            </a:endParaRPr>
          </a:p>
          <a:p>
            <a:pPr marL="228600" indent="-228600" rtl="0">
              <a:spcAft>
                <a:spcPts val="600"/>
              </a:spcAft>
              <a:buClr>
                <a:schemeClr val="bg1"/>
              </a:buClr>
              <a:buFont typeface="+mj-lt"/>
              <a:buAutoNum type="arabicPeriod" startAt="6"/>
            </a:pPr>
            <a:r>
              <a:rPr lang="en-US" sz="1250" b="1" i="0" u="none" strike="noStrike" dirty="0">
                <a:solidFill>
                  <a:schemeClr val="bg1"/>
                </a:solidFill>
                <a:effectLst/>
                <a:latin typeface="Arial" panose="020B0604020202020204" pitchFamily="34" charset="0"/>
              </a:rPr>
              <a:t>Include RSVP Information- </a:t>
            </a:r>
            <a:r>
              <a:rPr lang="en-US" sz="1250" b="0" i="0" u="none" strike="noStrike" dirty="0">
                <a:solidFill>
                  <a:schemeClr val="bg1"/>
                </a:solidFill>
                <a:effectLst/>
                <a:latin typeface="Arial" panose="020B0604020202020204" pitchFamily="34" charset="0"/>
              </a:rPr>
              <a:t>If attendees need to RSVP, specify how and by when.</a:t>
            </a:r>
            <a:endParaRPr lang="en-US" sz="1250" b="0" dirty="0">
              <a:solidFill>
                <a:schemeClr val="bg1"/>
              </a:solidFill>
              <a:effectLst/>
            </a:endParaRPr>
          </a:p>
          <a:p>
            <a:pPr marL="228600" indent="-228600" rtl="0">
              <a:spcAft>
                <a:spcPts val="600"/>
              </a:spcAft>
              <a:buClr>
                <a:schemeClr val="bg1"/>
              </a:buClr>
              <a:buFont typeface="+mj-lt"/>
              <a:buAutoNum type="arabicPeriod" startAt="6"/>
            </a:pPr>
            <a:r>
              <a:rPr lang="en-US" sz="1250" b="1" i="0" u="none" strike="noStrike" dirty="0">
                <a:solidFill>
                  <a:schemeClr val="bg1"/>
                </a:solidFill>
                <a:effectLst/>
                <a:latin typeface="Arial" panose="020B0604020202020204" pitchFamily="34" charset="0"/>
              </a:rPr>
              <a:t>End with a Polite Closing- </a:t>
            </a:r>
            <a:r>
              <a:rPr lang="en-US" sz="1250" b="0" i="0" u="none" strike="noStrike" dirty="0">
                <a:solidFill>
                  <a:schemeClr val="bg1"/>
                </a:solidFill>
                <a:effectLst/>
                <a:latin typeface="Arial" panose="020B0604020202020204" pitchFamily="34" charset="0"/>
              </a:rPr>
              <a:t>Express enthusiasm and appreciation.</a:t>
            </a:r>
            <a:endParaRPr lang="en-US" sz="1250" b="0" dirty="0">
              <a:solidFill>
                <a:schemeClr val="bg1"/>
              </a:solidFill>
              <a:effectLst/>
            </a:endParaRPr>
          </a:p>
        </p:txBody>
      </p:sp>
      <p:sp>
        <p:nvSpPr>
          <p:cNvPr id="11" name="Rectangle: Rounded Corners 10">
            <a:hlinkClick r:id="rId3" action="ppaction://hlinksldjump"/>
            <a:extLst>
              <a:ext uri="{FF2B5EF4-FFF2-40B4-BE49-F238E27FC236}">
                <a16:creationId xmlns:a16="http://schemas.microsoft.com/office/drawing/2014/main" id="{7D5DF28A-A073-8209-5F09-54AF8BE262AD}"/>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8741246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E98518-C258-04F7-425D-A636F504D0AB}"/>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E0D92FA9-374B-4302-53DA-FC83E63CB27B}"/>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Invitation Example</a:t>
            </a:r>
          </a:p>
        </p:txBody>
      </p:sp>
      <p:sp>
        <p:nvSpPr>
          <p:cNvPr id="10" name="Text Placeholder 1">
            <a:extLst>
              <a:ext uri="{FF2B5EF4-FFF2-40B4-BE49-F238E27FC236}">
                <a16:creationId xmlns:a16="http://schemas.microsoft.com/office/drawing/2014/main" id="{35E71471-A02D-7AE4-6EA1-77B95C923039}"/>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38E86626-873F-FA68-6AEC-198A25DD68D7}"/>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sz="1150" b="1" i="0" u="none" strike="noStrike" dirty="0">
                <a:solidFill>
                  <a:srgbClr val="000000"/>
                </a:solidFill>
                <a:effectLst/>
                <a:latin typeface="Arial" panose="020B0604020202020204" pitchFamily="34" charset="0"/>
              </a:rPr>
              <a:t>Subject:</a:t>
            </a:r>
            <a:r>
              <a:rPr lang="en-US" sz="1150" b="0" i="0" u="none" strike="noStrike" dirty="0">
                <a:solidFill>
                  <a:srgbClr val="000000"/>
                </a:solidFill>
                <a:effectLst/>
                <a:latin typeface="Arial" panose="020B0604020202020204" pitchFamily="34" charset="0"/>
              </a:rPr>
              <a:t> Invitation: Leadership Workshop – RSVP by April 10</a:t>
            </a:r>
            <a:endParaRPr lang="en-US" sz="1150" b="0" dirty="0">
              <a:effectLst/>
            </a:endParaRPr>
          </a:p>
          <a:p>
            <a:pPr rtl="0">
              <a:spcAft>
                <a:spcPts val="600"/>
              </a:spcAft>
              <a:buNone/>
            </a:pPr>
            <a:r>
              <a:rPr lang="en-US" sz="1150" b="1" i="0" u="none" strike="noStrike" dirty="0">
                <a:solidFill>
                  <a:srgbClr val="000000"/>
                </a:solidFill>
                <a:effectLst/>
                <a:latin typeface="Arial" panose="020B0604020202020204" pitchFamily="34" charset="0"/>
              </a:rPr>
              <a:t>Dear [Recipient’s Name],</a:t>
            </a:r>
            <a:endParaRPr lang="en-US" sz="1150" b="0" dirty="0">
              <a:effectLst/>
            </a:endParaRPr>
          </a:p>
          <a:p>
            <a:pPr rtl="0">
              <a:spcAft>
                <a:spcPts val="600"/>
              </a:spcAft>
              <a:buNone/>
            </a:pPr>
            <a:r>
              <a:rPr lang="en-US" sz="1150" b="0" i="0" u="none" strike="noStrike" dirty="0">
                <a:solidFill>
                  <a:srgbClr val="000000"/>
                </a:solidFill>
                <a:effectLst/>
                <a:latin typeface="Arial" panose="020B0604020202020204" pitchFamily="34" charset="0"/>
              </a:rPr>
              <a:t>We are pleased to invite you to our upcoming </a:t>
            </a:r>
            <a:r>
              <a:rPr lang="en-US" sz="1150" b="1" i="0" u="none" strike="noStrike" dirty="0">
                <a:solidFill>
                  <a:srgbClr val="000000"/>
                </a:solidFill>
                <a:effectLst/>
                <a:latin typeface="Arial" panose="020B0604020202020204" pitchFamily="34" charset="0"/>
              </a:rPr>
              <a:t>Leadership Workshop</a:t>
            </a:r>
            <a:r>
              <a:rPr lang="en-US" sz="1150" b="0" i="0" u="none" strike="noStrike" dirty="0">
                <a:solidFill>
                  <a:srgbClr val="000000"/>
                </a:solidFill>
                <a:effectLst/>
                <a:latin typeface="Arial" panose="020B0604020202020204" pitchFamily="34" charset="0"/>
              </a:rPr>
              <a:t>, hosted by [Organization Name]. This event will provide valuable insights on leadership strategies and offer networking opportunities with industry professionals.</a:t>
            </a:r>
            <a:endParaRPr lang="en-US" sz="1150" b="0" dirty="0">
              <a:effectLst/>
            </a:endParaRPr>
          </a:p>
          <a:p>
            <a:pPr rtl="0">
              <a:spcAft>
                <a:spcPts val="600"/>
              </a:spcAft>
              <a:buNone/>
            </a:pPr>
            <a:r>
              <a:rPr lang="en-US" sz="1150" b="1" i="0" u="none" strike="noStrike" dirty="0">
                <a:solidFill>
                  <a:srgbClr val="000000"/>
                </a:solidFill>
                <a:effectLst/>
                <a:latin typeface="Arial" panose="020B0604020202020204" pitchFamily="34" charset="0"/>
              </a:rPr>
              <a:t>Date:</a:t>
            </a:r>
            <a:r>
              <a:rPr lang="en-US" sz="1150" b="0" i="0" u="none" strike="noStrike" dirty="0">
                <a:solidFill>
                  <a:srgbClr val="000000"/>
                </a:solidFill>
                <a:effectLst/>
                <a:latin typeface="Arial" panose="020B0604020202020204" pitchFamily="34" charset="0"/>
              </a:rPr>
              <a:t> Thursday, April 18, 2025</a:t>
            </a:r>
          </a:p>
          <a:p>
            <a:pPr rtl="0">
              <a:spcAft>
                <a:spcPts val="600"/>
              </a:spcAft>
              <a:buNone/>
            </a:pPr>
            <a:r>
              <a:rPr lang="en-US" sz="1150" b="1" i="0" u="none" strike="noStrike" dirty="0">
                <a:solidFill>
                  <a:srgbClr val="000000"/>
                </a:solidFill>
                <a:effectLst/>
                <a:latin typeface="Arial" panose="020B0604020202020204" pitchFamily="34" charset="0"/>
              </a:rPr>
              <a:t>Time:</a:t>
            </a:r>
            <a:r>
              <a:rPr lang="en-US" sz="1150" b="0" i="0" u="none" strike="noStrike" dirty="0">
                <a:solidFill>
                  <a:srgbClr val="000000"/>
                </a:solidFill>
                <a:effectLst/>
                <a:latin typeface="Arial" panose="020B0604020202020204" pitchFamily="34" charset="0"/>
              </a:rPr>
              <a:t> 10:00 AM – 2:00 PM</a:t>
            </a:r>
          </a:p>
          <a:p>
            <a:pPr rtl="0">
              <a:spcAft>
                <a:spcPts val="600"/>
              </a:spcAft>
              <a:buNone/>
            </a:pPr>
            <a:r>
              <a:rPr lang="en-US" sz="1150" b="1" i="0" u="none" strike="noStrike" dirty="0">
                <a:solidFill>
                  <a:srgbClr val="000000"/>
                </a:solidFill>
                <a:effectLst/>
                <a:latin typeface="Arial" panose="020B0604020202020204" pitchFamily="34" charset="0"/>
              </a:rPr>
              <a:t>Location:</a:t>
            </a:r>
            <a:r>
              <a:rPr lang="en-US" sz="1150" b="0" i="0" u="none" strike="noStrike" dirty="0">
                <a:solidFill>
                  <a:srgbClr val="000000"/>
                </a:solidFill>
                <a:effectLst/>
                <a:latin typeface="Arial" panose="020B0604020202020204" pitchFamily="34" charset="0"/>
              </a:rPr>
              <a:t> [Venue Name, Address] (or </a:t>
            </a:r>
            <a:r>
              <a:rPr lang="en-US" sz="1150" b="1" i="0" u="none" strike="noStrike" dirty="0">
                <a:solidFill>
                  <a:srgbClr val="000000"/>
                </a:solidFill>
                <a:effectLst/>
                <a:latin typeface="Arial" panose="020B0604020202020204" pitchFamily="34" charset="0"/>
              </a:rPr>
              <a:t>Virtual Link: [Insert Link]</a:t>
            </a:r>
            <a:r>
              <a:rPr lang="en-US" sz="1150" b="0" i="0" u="none" strike="noStrike" dirty="0">
                <a:solidFill>
                  <a:srgbClr val="000000"/>
                </a:solidFill>
                <a:effectLst/>
                <a:latin typeface="Arial" panose="020B0604020202020204" pitchFamily="34" charset="0"/>
              </a:rPr>
              <a:t>)</a:t>
            </a:r>
            <a:endParaRPr lang="en-US" sz="1150" b="0" dirty="0">
              <a:effectLst/>
            </a:endParaRPr>
          </a:p>
          <a:p>
            <a:pPr rtl="0">
              <a:spcAft>
                <a:spcPts val="600"/>
              </a:spcAft>
              <a:buNone/>
            </a:pPr>
            <a:r>
              <a:rPr lang="en-US" sz="1150" b="0" i="0" u="none" strike="noStrike" dirty="0">
                <a:solidFill>
                  <a:srgbClr val="000000"/>
                </a:solidFill>
                <a:effectLst/>
                <a:latin typeface="Arial" panose="020B0604020202020204" pitchFamily="34" charset="0"/>
              </a:rPr>
              <a:t>This workshop will focus on [brief event purpose]. We would love for you to join us and be part of this enriching experience.</a:t>
            </a:r>
            <a:endParaRPr lang="en-US" sz="1150" b="0" dirty="0">
              <a:effectLst/>
            </a:endParaRPr>
          </a:p>
          <a:p>
            <a:pPr rtl="0">
              <a:spcAft>
                <a:spcPts val="600"/>
              </a:spcAft>
              <a:buNone/>
            </a:pPr>
            <a:r>
              <a:rPr lang="en-US" sz="1150" b="0" i="0" u="none" strike="noStrike" dirty="0">
                <a:solidFill>
                  <a:srgbClr val="000000"/>
                </a:solidFill>
                <a:effectLst/>
                <a:latin typeface="Arial" panose="020B0604020202020204" pitchFamily="34" charset="0"/>
              </a:rPr>
              <a:t>Please RSVP by </a:t>
            </a:r>
            <a:r>
              <a:rPr lang="en-US" sz="1150" b="1" i="0" u="none" strike="noStrike" dirty="0">
                <a:solidFill>
                  <a:srgbClr val="000000"/>
                </a:solidFill>
                <a:effectLst/>
                <a:latin typeface="Arial" panose="020B0604020202020204" pitchFamily="34" charset="0"/>
              </a:rPr>
              <a:t>April 10</a:t>
            </a:r>
            <a:r>
              <a:rPr lang="en-US" sz="1150" b="0" i="0" u="none" strike="noStrike" dirty="0">
                <a:solidFill>
                  <a:srgbClr val="000000"/>
                </a:solidFill>
                <a:effectLst/>
                <a:latin typeface="Arial" panose="020B0604020202020204" pitchFamily="34" charset="0"/>
              </a:rPr>
              <a:t> by replying to this email or registering at [Insert Link]. If you have any questions, feel free to reach out.</a:t>
            </a:r>
            <a:endParaRPr lang="en-US" sz="1150" b="0" dirty="0">
              <a:effectLst/>
            </a:endParaRPr>
          </a:p>
          <a:p>
            <a:pPr rtl="0">
              <a:spcAft>
                <a:spcPts val="600"/>
              </a:spcAft>
              <a:buNone/>
            </a:pPr>
            <a:r>
              <a:rPr lang="en-US" sz="1150" b="0" i="0" u="none" strike="noStrike" dirty="0">
                <a:solidFill>
                  <a:srgbClr val="000000"/>
                </a:solidFill>
                <a:effectLst/>
                <a:latin typeface="Arial" panose="020B0604020202020204" pitchFamily="34" charset="0"/>
              </a:rPr>
              <a:t>We look forward to seeing you there!</a:t>
            </a:r>
            <a:endParaRPr lang="en-US" sz="1150" b="0" dirty="0">
              <a:effectLst/>
            </a:endParaRPr>
          </a:p>
          <a:p>
            <a:pPr rtl="0">
              <a:buNone/>
            </a:pPr>
            <a:r>
              <a:rPr lang="en-US" sz="1150" b="1" i="0" u="none" strike="noStrike" dirty="0">
                <a:solidFill>
                  <a:srgbClr val="000000"/>
                </a:solidFill>
                <a:effectLst/>
                <a:latin typeface="Arial" panose="020B0604020202020204" pitchFamily="34" charset="0"/>
              </a:rPr>
              <a:t>Best regards,</a:t>
            </a:r>
            <a:br>
              <a:rPr lang="en-US" sz="1150" b="1" i="0" u="none" strike="noStrike" dirty="0">
                <a:solidFill>
                  <a:srgbClr val="000000"/>
                </a:solidFill>
                <a:effectLst/>
                <a:latin typeface="Arial" panose="020B0604020202020204" pitchFamily="34" charset="0"/>
              </a:rPr>
            </a:br>
            <a:r>
              <a:rPr lang="en-US" sz="1150" b="0" i="0" u="none" strike="noStrike" dirty="0">
                <a:solidFill>
                  <a:srgbClr val="000000"/>
                </a:solidFill>
                <a:effectLst/>
                <a:latin typeface="Arial" panose="020B0604020202020204" pitchFamily="34" charset="0"/>
              </a:rPr>
              <a:t>[Your Name]</a:t>
            </a:r>
            <a:br>
              <a:rPr lang="en-US" sz="1150" b="0" i="0" u="none" strike="noStrike" dirty="0">
                <a:solidFill>
                  <a:srgbClr val="000000"/>
                </a:solidFill>
                <a:effectLst/>
                <a:latin typeface="Arial" panose="020B0604020202020204" pitchFamily="34" charset="0"/>
              </a:rPr>
            </a:br>
            <a:r>
              <a:rPr lang="en-US" sz="1150" b="0" i="0" u="none" strike="noStrike" dirty="0">
                <a:solidFill>
                  <a:srgbClr val="000000"/>
                </a:solidFill>
                <a:effectLst/>
                <a:latin typeface="Arial" panose="020B0604020202020204" pitchFamily="34" charset="0"/>
              </a:rPr>
              <a:t>[Your Title]</a:t>
            </a:r>
            <a:br>
              <a:rPr lang="en-US" sz="1150" b="0" i="0" u="none" strike="noStrike" dirty="0">
                <a:solidFill>
                  <a:srgbClr val="000000"/>
                </a:solidFill>
                <a:effectLst/>
                <a:latin typeface="Arial" panose="020B0604020202020204" pitchFamily="34" charset="0"/>
              </a:rPr>
            </a:br>
            <a:r>
              <a:rPr lang="en-US" sz="1150" b="0" i="0" u="none" strike="noStrike" dirty="0">
                <a:solidFill>
                  <a:srgbClr val="000000"/>
                </a:solidFill>
                <a:effectLst/>
                <a:latin typeface="Arial" panose="020B0604020202020204" pitchFamily="34" charset="0"/>
              </a:rPr>
              <a:t>[Your Contact Information]</a:t>
            </a:r>
            <a:endParaRPr lang="en-US" sz="1150" b="0" dirty="0">
              <a:effectLst/>
            </a:endParaRPr>
          </a:p>
        </p:txBody>
      </p:sp>
      <p:sp>
        <p:nvSpPr>
          <p:cNvPr id="4" name="Google Shape;90;p3">
            <a:hlinkClick r:id="rId2" action="ppaction://hlinksldjump"/>
            <a:extLst>
              <a:ext uri="{FF2B5EF4-FFF2-40B4-BE49-F238E27FC236}">
                <a16:creationId xmlns:a16="http://schemas.microsoft.com/office/drawing/2014/main" id="{C849EDB5-5F74-8690-D9C0-4C305618541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0446059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AD948180-0B0B-A3D2-1D96-4FB80EFC1C98}"/>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CA985768-7604-2C89-6BC5-8CFF2274F26A}"/>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Email Response</a:t>
            </a:r>
          </a:p>
        </p:txBody>
      </p:sp>
      <p:sp>
        <p:nvSpPr>
          <p:cNvPr id="3" name="Text Placeholder 1">
            <a:extLst>
              <a:ext uri="{FF2B5EF4-FFF2-40B4-BE49-F238E27FC236}">
                <a16:creationId xmlns:a16="http://schemas.microsoft.com/office/drawing/2014/main" id="{6B7FE00E-0CA2-5026-346F-5388691C8F54}"/>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b="0" i="0" u="none" strike="noStrike" dirty="0">
                <a:solidFill>
                  <a:schemeClr val="bg1"/>
                </a:solidFill>
                <a:effectLst/>
                <a:latin typeface="Arial" panose="020B0604020202020204" pitchFamily="34" charset="0"/>
              </a:rPr>
              <a:t>Responding to professional emails appropriately helps maintain clear communication, professionalism, and strong working relationships.</a:t>
            </a:r>
            <a:endParaRPr lang="en-US" b="0" dirty="0">
              <a:solidFill>
                <a:schemeClr val="bg1"/>
              </a:solidFill>
              <a:effectLst/>
            </a:endParaRPr>
          </a:p>
          <a:p>
            <a:pPr marL="274320" indent="-2286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Read the Email Carefully – </a:t>
            </a:r>
            <a:r>
              <a:rPr lang="en-US" b="0" i="0" u="none" strike="noStrike" dirty="0">
                <a:solidFill>
                  <a:schemeClr val="bg1"/>
                </a:solidFill>
                <a:effectLst/>
                <a:latin typeface="Arial" panose="020B0604020202020204" pitchFamily="34" charset="0"/>
              </a:rPr>
              <a:t>Ensure you understand the message before responding and identify any requests, deadlines, or important details.</a:t>
            </a:r>
            <a:endParaRPr lang="en-US" b="0" dirty="0">
              <a:solidFill>
                <a:schemeClr val="bg1"/>
              </a:solidFill>
              <a:effectLst/>
            </a:endParaRPr>
          </a:p>
          <a:p>
            <a:pPr marL="274320" indent="-2286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Acknowledge the Original Email – </a:t>
            </a:r>
            <a:r>
              <a:rPr lang="en-US" b="0" i="0" u="none" strike="noStrike" dirty="0">
                <a:solidFill>
                  <a:schemeClr val="bg1"/>
                </a:solidFill>
                <a:effectLst/>
                <a:latin typeface="Arial" panose="020B0604020202020204" pitchFamily="34" charset="0"/>
              </a:rPr>
              <a:t>Reference the email you are responding to so the sender knows you understand.</a:t>
            </a:r>
            <a:endParaRPr lang="en-US" b="0" dirty="0">
              <a:solidFill>
                <a:schemeClr val="bg1"/>
              </a:solidFill>
              <a:effectLst/>
            </a:endParaRPr>
          </a:p>
          <a:p>
            <a:pPr marL="274320" indent="-2286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Provide a Clear and Concise Response – </a:t>
            </a:r>
            <a:r>
              <a:rPr lang="en-US" b="0" i="0" u="none" strike="noStrike" dirty="0">
                <a:solidFill>
                  <a:schemeClr val="bg1"/>
                </a:solidFill>
                <a:effectLst/>
                <a:latin typeface="Arial" panose="020B0604020202020204" pitchFamily="34" charset="0"/>
              </a:rPr>
              <a:t>Answer any questions or provide the requested information directly and keep your response professional and to the point.</a:t>
            </a:r>
            <a:endParaRPr lang="en-US" b="0" dirty="0">
              <a:solidFill>
                <a:schemeClr val="bg1"/>
              </a:solidFill>
              <a:effectLst/>
            </a:endParaRPr>
          </a:p>
          <a:p>
            <a:pPr marL="274320" indent="-2286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Use a Polite and Professional Tone – </a:t>
            </a:r>
            <a:r>
              <a:rPr lang="en-US" b="0" i="0" u="none" strike="noStrike" dirty="0">
                <a:solidFill>
                  <a:schemeClr val="bg1"/>
                </a:solidFill>
                <a:effectLst/>
                <a:latin typeface="Arial" panose="020B0604020202020204" pitchFamily="34" charset="0"/>
              </a:rPr>
              <a:t>Maintain courtesy, even if the email requires a disagreement or clarification and avoid slang, abbreviations, or overly casual language.</a:t>
            </a:r>
            <a:endParaRPr lang="en-US" b="0" dirty="0">
              <a:solidFill>
                <a:schemeClr val="bg1"/>
              </a:solidFill>
              <a:effectLst/>
            </a:endParaRPr>
          </a:p>
          <a:p>
            <a:pPr marL="274320" indent="-2286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End with a Professional Closing – </a:t>
            </a:r>
            <a:r>
              <a:rPr lang="en-US" b="0" i="0" u="none" strike="noStrike" dirty="0">
                <a:solidFill>
                  <a:schemeClr val="bg1"/>
                </a:solidFill>
                <a:effectLst/>
                <a:latin typeface="Arial" panose="020B0604020202020204" pitchFamily="34" charset="0"/>
              </a:rPr>
              <a:t>Express appreciation or offer further assistance if needed.</a:t>
            </a:r>
            <a:endParaRPr lang="en-US" b="0" dirty="0">
              <a:solidFill>
                <a:schemeClr val="bg1"/>
              </a:solidFill>
              <a:effectLst/>
            </a:endParaRPr>
          </a:p>
          <a:p>
            <a:pPr marL="274320" indent="-228600" rtl="0">
              <a:spcAft>
                <a:spcPts val="600"/>
              </a:spcAft>
              <a:buClr>
                <a:schemeClr val="bg1"/>
              </a:buClr>
              <a:buFont typeface="+mj-lt"/>
              <a:buAutoNum type="arabicPeriod"/>
            </a:pPr>
            <a:r>
              <a:rPr lang="en-US" b="1" i="0" u="none" strike="noStrike" dirty="0">
                <a:solidFill>
                  <a:schemeClr val="bg1"/>
                </a:solidFill>
                <a:effectLst/>
                <a:latin typeface="Arial" panose="020B0604020202020204" pitchFamily="34" charset="0"/>
              </a:rPr>
              <a:t>Proofread Before Sending – </a:t>
            </a:r>
            <a:r>
              <a:rPr lang="en-US" b="0" i="0" u="none" strike="noStrike" dirty="0">
                <a:solidFill>
                  <a:schemeClr val="bg1"/>
                </a:solidFill>
                <a:effectLst/>
                <a:latin typeface="Arial" panose="020B0604020202020204" pitchFamily="34" charset="0"/>
              </a:rPr>
              <a:t>Check for spelling, grammar, and clarity, and ensure your tone is respectful and professional.</a:t>
            </a:r>
            <a:br>
              <a:rPr lang="en-US" sz="1600" dirty="0"/>
            </a:br>
            <a:endParaRPr kumimoji="0" lang="en-US" sz="125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9DC92977-CC33-4D2F-F802-AA0C22B44069}"/>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42817104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13862-B979-4079-9A51-F0E2F3055CD6}"/>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DC1130F7-96F8-2618-730F-7AF1BCD997A5}"/>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Email Response Example</a:t>
            </a:r>
          </a:p>
        </p:txBody>
      </p:sp>
      <p:sp>
        <p:nvSpPr>
          <p:cNvPr id="10" name="Text Placeholder 1">
            <a:extLst>
              <a:ext uri="{FF2B5EF4-FFF2-40B4-BE49-F238E27FC236}">
                <a16:creationId xmlns:a16="http://schemas.microsoft.com/office/drawing/2014/main" id="{89372481-55D4-4548-7C0E-E1B461362A96}"/>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B9912726-2709-A4C3-2734-24FA945FFA79}"/>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sz="1800" b="1" i="0" u="none" strike="noStrike" dirty="0">
                <a:solidFill>
                  <a:srgbClr val="000000"/>
                </a:solidFill>
                <a:effectLst/>
                <a:latin typeface="Arial" panose="020B0604020202020204" pitchFamily="34" charset="0"/>
              </a:rPr>
              <a:t>Subject:</a:t>
            </a:r>
            <a:r>
              <a:rPr lang="en-US" sz="1800" b="0" i="0" u="none" strike="noStrike" dirty="0">
                <a:solidFill>
                  <a:srgbClr val="000000"/>
                </a:solidFill>
                <a:effectLst/>
                <a:latin typeface="Arial" panose="020B0604020202020204" pitchFamily="34" charset="0"/>
              </a:rPr>
              <a:t> Re: Meeting Request</a:t>
            </a:r>
            <a:endParaRPr lang="en-US" sz="1600" b="0" dirty="0">
              <a:effectLst/>
            </a:endParaRPr>
          </a:p>
          <a:p>
            <a:pPr rtl="0">
              <a:spcAft>
                <a:spcPts val="800"/>
              </a:spcAft>
              <a:buNone/>
            </a:pPr>
            <a:r>
              <a:rPr lang="en-US" sz="1800" b="1" i="0" u="none" strike="noStrike" dirty="0">
                <a:solidFill>
                  <a:srgbClr val="000000"/>
                </a:solidFill>
                <a:effectLst/>
                <a:latin typeface="Arial" panose="020B0604020202020204" pitchFamily="34" charset="0"/>
              </a:rPr>
              <a:t>Dear Mr. Johnson,</a:t>
            </a:r>
            <a:endParaRPr lang="en-US" sz="1600" b="0" dirty="0">
              <a:effectLst/>
            </a:endParaRPr>
          </a:p>
          <a:p>
            <a:pPr rtl="0">
              <a:spcAft>
                <a:spcPts val="800"/>
              </a:spcAft>
              <a:buNone/>
            </a:pPr>
            <a:r>
              <a:rPr lang="en-US" sz="1800" b="0" i="0" u="none" strike="noStrike" dirty="0">
                <a:solidFill>
                  <a:srgbClr val="000000"/>
                </a:solidFill>
                <a:effectLst/>
                <a:latin typeface="Arial" panose="020B0604020202020204" pitchFamily="34" charset="0"/>
              </a:rPr>
              <a:t>Thank you for reaching out regarding the meeting. I am available on Tuesday at 2:00 PM. Please let me know if that time works for you or if an alternative would be better.</a:t>
            </a:r>
            <a:endParaRPr lang="en-US" sz="1600" b="0" dirty="0">
              <a:effectLst/>
            </a:endParaRPr>
          </a:p>
          <a:p>
            <a:pPr rtl="0">
              <a:spcAft>
                <a:spcPts val="800"/>
              </a:spcAft>
              <a:buNone/>
            </a:pPr>
            <a:r>
              <a:rPr lang="en-US" sz="1800" b="0" i="0" u="none" strike="noStrike" dirty="0">
                <a:solidFill>
                  <a:srgbClr val="000000"/>
                </a:solidFill>
                <a:effectLst/>
                <a:latin typeface="Arial" panose="020B0604020202020204" pitchFamily="34" charset="0"/>
              </a:rPr>
              <a:t>Looking forward to our discussion. Please let me know if you need any additional information before then.</a:t>
            </a:r>
            <a:endParaRPr lang="en-US" sz="1600" b="0" dirty="0">
              <a:effectLst/>
            </a:endParaRPr>
          </a:p>
          <a:p>
            <a:pPr rtl="0">
              <a:buNone/>
            </a:pPr>
            <a:r>
              <a:rPr lang="en-US" sz="1800" b="1" i="0" u="none" strike="noStrike" dirty="0">
                <a:solidFill>
                  <a:srgbClr val="000000"/>
                </a:solidFill>
                <a:effectLst/>
                <a:latin typeface="Arial" panose="020B0604020202020204" pitchFamily="34" charset="0"/>
              </a:rPr>
              <a:t>Best regards,</a:t>
            </a:r>
            <a:br>
              <a:rPr lang="en-US" sz="1800" b="1"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[Your Name]</a:t>
            </a:r>
            <a:endParaRPr lang="en-US" sz="1600" b="0" dirty="0">
              <a:effectLst/>
            </a:endParaRPr>
          </a:p>
          <a:p>
            <a:pPr>
              <a:buNone/>
            </a:pPr>
            <a:br>
              <a:rPr lang="en-US" sz="1600" dirty="0"/>
            </a:br>
            <a:endParaRPr kumimoji="0" lang="en-US" sz="12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F0B3C3E0-FA5B-DD17-BA74-CA7677F3644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951603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A648E795-BE15-24CB-24AA-1C498F6849E0}"/>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46860177-702F-C5D7-D726-F157141A9444}"/>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Request </a:t>
            </a:r>
            <a:r>
              <a:rPr kumimoji="0" lang="en-US" sz="3200" b="1" i="0" u="none" strike="noStrike" kern="0" cap="none" spc="0" normalizeH="0" baseline="0" noProof="0" dirty="0" err="1">
                <a:ln>
                  <a:noFill/>
                </a:ln>
                <a:solidFill>
                  <a:srgbClr val="FFFFFF"/>
                </a:solidFill>
                <a:effectLst/>
                <a:uLnTx/>
                <a:uFillTx/>
                <a:latin typeface="Arial"/>
                <a:cs typeface="Arial"/>
                <a:sym typeface="Arial"/>
              </a:rPr>
              <a:t>fo</a:t>
            </a:r>
            <a:r>
              <a:rPr lang="en-US" sz="3200" b="1" dirty="0">
                <a:solidFill>
                  <a:srgbClr val="FFFFFF"/>
                </a:solidFill>
              </a:rPr>
              <a:t>r Information</a:t>
            </a:r>
            <a:endParaRPr kumimoji="0" lang="en-US" sz="3200" b="1" i="0" u="none" strike="noStrike" kern="0" cap="none" spc="0" normalizeH="0" baseline="0" noProof="0" dirty="0">
              <a:ln>
                <a:noFill/>
              </a:ln>
              <a:solidFill>
                <a:srgbClr val="FFFFFF"/>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5EA17AF2-8384-92E0-2889-EEE77CF551F6}"/>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300" b="0" i="0" u="none" strike="noStrike" dirty="0">
                <a:solidFill>
                  <a:schemeClr val="bg1"/>
                </a:solidFill>
                <a:effectLst/>
                <a:latin typeface="Arial" panose="020B0604020202020204" pitchFamily="34" charset="0"/>
              </a:rPr>
              <a:t>When requesting information via email, it is important to be clear, polite, and professional.</a:t>
            </a:r>
            <a:endParaRPr lang="en-US" sz="1300" b="0" dirty="0">
              <a:solidFill>
                <a:schemeClr val="bg1"/>
              </a:solidFill>
              <a:effectLst/>
            </a:endParaRPr>
          </a:p>
          <a:p>
            <a:pPr marL="228600" indent="-228600" rtl="0">
              <a:spcAft>
                <a:spcPts val="600"/>
              </a:spcAft>
              <a:buClr>
                <a:schemeClr val="bg1"/>
              </a:buClr>
              <a:buFont typeface="+mj-lt"/>
              <a:buAutoNum type="arabicPeriod"/>
            </a:pPr>
            <a:r>
              <a:rPr lang="en-US" sz="1300" b="1" i="0" u="none" strike="noStrike" dirty="0">
                <a:solidFill>
                  <a:schemeClr val="bg1"/>
                </a:solidFill>
                <a:effectLst/>
                <a:latin typeface="Arial" panose="020B0604020202020204" pitchFamily="34" charset="0"/>
              </a:rPr>
              <a:t>Use a Professional Subject Line – </a:t>
            </a:r>
            <a:r>
              <a:rPr lang="en-US" sz="1300" b="0" i="0" u="none" strike="noStrike" dirty="0">
                <a:solidFill>
                  <a:schemeClr val="bg1"/>
                </a:solidFill>
                <a:effectLst/>
                <a:latin typeface="Arial" panose="020B0604020202020204" pitchFamily="34" charset="0"/>
              </a:rPr>
              <a:t>Clearly state the purpose of your email in a concise way.</a:t>
            </a:r>
            <a:endParaRPr lang="en-US" sz="1300" b="0" dirty="0">
              <a:solidFill>
                <a:schemeClr val="bg1"/>
              </a:solidFill>
              <a:effectLst/>
            </a:endParaRPr>
          </a:p>
          <a:p>
            <a:pPr marL="228600" indent="-228600" rtl="0">
              <a:spcAft>
                <a:spcPts val="600"/>
              </a:spcAft>
              <a:buClr>
                <a:schemeClr val="bg1"/>
              </a:buClr>
              <a:buFont typeface="+mj-lt"/>
              <a:buAutoNum type="arabicPeriod"/>
            </a:pPr>
            <a:r>
              <a:rPr lang="en-US" sz="1300" b="1" i="0" u="none" strike="noStrike" dirty="0">
                <a:solidFill>
                  <a:schemeClr val="bg1"/>
                </a:solidFill>
                <a:effectLst/>
                <a:latin typeface="Arial" panose="020B0604020202020204" pitchFamily="34" charset="0"/>
              </a:rPr>
              <a:t>Begin with a Proper Greeting – </a:t>
            </a:r>
            <a:r>
              <a:rPr lang="en-US" sz="1300" b="0" i="0" u="none" strike="noStrike" dirty="0">
                <a:solidFill>
                  <a:schemeClr val="bg1"/>
                </a:solidFill>
                <a:effectLst/>
                <a:latin typeface="Arial" panose="020B0604020202020204" pitchFamily="34" charset="0"/>
              </a:rPr>
              <a:t>Address the recipient respectfully using their name and title if known. If you do not know the name, you can use: </a:t>
            </a:r>
            <a:r>
              <a:rPr lang="en-US" sz="1300" b="0" i="1" u="none" strike="noStrike" dirty="0">
                <a:solidFill>
                  <a:schemeClr val="bg1"/>
                </a:solidFill>
                <a:effectLst/>
                <a:latin typeface="Arial" panose="020B0604020202020204" pitchFamily="34" charset="0"/>
              </a:rPr>
              <a:t>Dear Hiring Manager or To Whom It May Concern,</a:t>
            </a:r>
            <a:r>
              <a:rPr lang="en-US" sz="1300" b="0" i="0" u="none" strike="noStrike" dirty="0">
                <a:solidFill>
                  <a:schemeClr val="bg1"/>
                </a:solidFill>
                <a:effectLst/>
                <a:latin typeface="Arial" panose="020B0604020202020204" pitchFamily="34" charset="0"/>
              </a:rPr>
              <a:t> (use only if no other option is available)</a:t>
            </a:r>
            <a:endParaRPr lang="en-US" sz="1300" b="0" dirty="0">
              <a:solidFill>
                <a:schemeClr val="bg1"/>
              </a:solidFill>
              <a:effectLst/>
            </a:endParaRPr>
          </a:p>
          <a:p>
            <a:pPr marL="228600" indent="-228600" rtl="0">
              <a:spcAft>
                <a:spcPts val="600"/>
              </a:spcAft>
              <a:buClr>
                <a:schemeClr val="bg1"/>
              </a:buClr>
              <a:buFont typeface="+mj-lt"/>
              <a:buAutoNum type="arabicPeriod" startAt="3"/>
            </a:pPr>
            <a:r>
              <a:rPr lang="en-US" sz="1300" b="1" i="0" u="none" strike="noStrike" dirty="0">
                <a:solidFill>
                  <a:schemeClr val="bg1"/>
                </a:solidFill>
                <a:effectLst/>
                <a:latin typeface="Arial" panose="020B0604020202020204" pitchFamily="34" charset="0"/>
              </a:rPr>
              <a:t>Introduce Yourself and State Your Purpose – </a:t>
            </a:r>
            <a:r>
              <a:rPr lang="en-US" sz="1300" b="0" i="0" u="none" strike="noStrike" dirty="0">
                <a:solidFill>
                  <a:schemeClr val="bg1"/>
                </a:solidFill>
                <a:effectLst/>
                <a:latin typeface="Arial" panose="020B0604020202020204" pitchFamily="34" charset="0"/>
              </a:rPr>
              <a:t>Briefly introduce who you are and why you are writing.</a:t>
            </a:r>
            <a:endParaRPr lang="en-US" sz="1300" b="0" dirty="0">
              <a:solidFill>
                <a:schemeClr val="bg1"/>
              </a:solidFill>
              <a:effectLst/>
            </a:endParaRPr>
          </a:p>
          <a:p>
            <a:pPr marL="228600" indent="-228600" rtl="0">
              <a:spcAft>
                <a:spcPts val="600"/>
              </a:spcAft>
              <a:buClr>
                <a:schemeClr val="bg1"/>
              </a:buClr>
              <a:buFont typeface="+mj-lt"/>
              <a:buAutoNum type="arabicPeriod" startAt="3"/>
            </a:pPr>
            <a:r>
              <a:rPr lang="en-US" sz="1300" b="1" i="0" u="none" strike="noStrike" dirty="0">
                <a:solidFill>
                  <a:schemeClr val="bg1"/>
                </a:solidFill>
                <a:effectLst/>
                <a:latin typeface="Arial" panose="020B0604020202020204" pitchFamily="34" charset="0"/>
              </a:rPr>
              <a:t>Be Clear and Specific in Your Request</a:t>
            </a:r>
            <a:endParaRPr lang="en-US" sz="1300" b="0" dirty="0">
              <a:solidFill>
                <a:schemeClr val="bg1"/>
              </a:solidFill>
              <a:effectLst/>
            </a:endParaRPr>
          </a:p>
          <a:p>
            <a:pPr marL="228600" indent="-228600" rtl="0">
              <a:spcAft>
                <a:spcPts val="600"/>
              </a:spcAft>
              <a:buClr>
                <a:schemeClr val="bg1"/>
              </a:buClr>
              <a:buFont typeface="+mj-lt"/>
              <a:buAutoNum type="arabicPeriod" startAt="3"/>
            </a:pPr>
            <a:r>
              <a:rPr lang="en-US" sz="1300" b="1" i="0" u="none" strike="noStrike" dirty="0">
                <a:solidFill>
                  <a:schemeClr val="bg1"/>
                </a:solidFill>
                <a:effectLst/>
                <a:latin typeface="Arial" panose="020B0604020202020204" pitchFamily="34" charset="0"/>
              </a:rPr>
              <a:t>Use a Polite and Professional Tone – </a:t>
            </a:r>
            <a:r>
              <a:rPr lang="en-US" sz="1300" b="0" i="0" u="none" strike="noStrike" dirty="0">
                <a:solidFill>
                  <a:schemeClr val="bg1"/>
                </a:solidFill>
                <a:effectLst/>
                <a:latin typeface="Arial" panose="020B0604020202020204" pitchFamily="34" charset="0"/>
              </a:rPr>
              <a:t>Always be courteous and respectful. Use phrases such as:</a:t>
            </a:r>
            <a:endParaRPr lang="en-US" sz="1300" b="0" dirty="0">
              <a:solidFill>
                <a:schemeClr val="bg1"/>
              </a:solidFill>
              <a:effectLst/>
            </a:endParaRPr>
          </a:p>
          <a:p>
            <a:pPr marL="628650" indent="-171450" rtl="0" fontAlgn="base">
              <a:spcAft>
                <a:spcPts val="600"/>
              </a:spcAft>
              <a:buClr>
                <a:schemeClr val="bg1"/>
              </a:buClr>
              <a:buFont typeface="Arial" panose="020B0604020202020204" pitchFamily="34" charset="0"/>
              <a:buChar char="•"/>
            </a:pPr>
            <a:r>
              <a:rPr lang="en-US" sz="1300" b="0" i="1" u="none" strike="noStrike" dirty="0">
                <a:solidFill>
                  <a:schemeClr val="bg1"/>
                </a:solidFill>
                <a:effectLst/>
                <a:latin typeface="Arial" panose="020B0604020202020204" pitchFamily="34" charset="0"/>
              </a:rPr>
              <a:t>“I would appreciate any information you can provide.”</a:t>
            </a:r>
            <a:endParaRPr lang="en-US" sz="1300" b="0" i="0" u="none" strike="noStrike" dirty="0">
              <a:solidFill>
                <a:schemeClr val="bg1"/>
              </a:solidFill>
              <a:effectLst/>
              <a:latin typeface="Arial" panose="020B0604020202020204" pitchFamily="34" charset="0"/>
            </a:endParaRPr>
          </a:p>
          <a:p>
            <a:pPr marL="628650" indent="-171450" rtl="0" fontAlgn="base">
              <a:spcAft>
                <a:spcPts val="600"/>
              </a:spcAft>
              <a:buClr>
                <a:schemeClr val="bg1"/>
              </a:buClr>
              <a:buFont typeface="Arial" panose="020B0604020202020204" pitchFamily="34" charset="0"/>
              <a:buChar char="•"/>
            </a:pPr>
            <a:r>
              <a:rPr lang="en-US" sz="1300" b="0" i="1" u="none" strike="noStrike" dirty="0">
                <a:solidFill>
                  <a:schemeClr val="bg1"/>
                </a:solidFill>
                <a:effectLst/>
                <a:latin typeface="Arial" panose="020B0604020202020204" pitchFamily="34" charset="0"/>
              </a:rPr>
              <a:t>“Thank you for your time and assistance.”</a:t>
            </a:r>
            <a:endParaRPr lang="en-US" sz="1300" b="0" i="0" u="none" strike="noStrike" dirty="0">
              <a:solidFill>
                <a:schemeClr val="bg1"/>
              </a:solidFill>
              <a:effectLst/>
              <a:latin typeface="Arial" panose="020B0604020202020204" pitchFamily="34" charset="0"/>
            </a:endParaRPr>
          </a:p>
          <a:p>
            <a:pPr marL="228600" indent="-228600" rtl="0">
              <a:spcAft>
                <a:spcPts val="600"/>
              </a:spcAft>
              <a:buClr>
                <a:schemeClr val="bg1"/>
              </a:buClr>
              <a:buFont typeface="+mj-lt"/>
              <a:buAutoNum type="arabicPeriod" startAt="6"/>
            </a:pPr>
            <a:r>
              <a:rPr lang="en-US" sz="1300" b="1" i="0" u="none" strike="noStrike" dirty="0">
                <a:solidFill>
                  <a:schemeClr val="bg1"/>
                </a:solidFill>
                <a:effectLst/>
                <a:latin typeface="Arial" panose="020B0604020202020204" pitchFamily="34" charset="0"/>
              </a:rPr>
              <a:t>Offer a Way to Follow Up – </a:t>
            </a:r>
            <a:r>
              <a:rPr lang="en-US" sz="1300" b="0" i="0" u="none" strike="noStrike" dirty="0">
                <a:solidFill>
                  <a:schemeClr val="bg1"/>
                </a:solidFill>
                <a:effectLst/>
                <a:latin typeface="Arial" panose="020B0604020202020204" pitchFamily="34" charset="0"/>
              </a:rPr>
              <a:t>Let the recipient know how they can reach you for further discussion.</a:t>
            </a:r>
          </a:p>
          <a:p>
            <a:pPr marL="228600" indent="-228600" rtl="0">
              <a:spcAft>
                <a:spcPts val="600"/>
              </a:spcAft>
              <a:buClr>
                <a:schemeClr val="bg1"/>
              </a:buClr>
              <a:buFont typeface="+mj-lt"/>
              <a:buAutoNum type="arabicPeriod" startAt="6"/>
            </a:pPr>
            <a:r>
              <a:rPr lang="en-US" sz="1300" b="1" i="0" u="none" strike="noStrike" dirty="0">
                <a:solidFill>
                  <a:schemeClr val="bg1"/>
                </a:solidFill>
                <a:effectLst/>
                <a:latin typeface="Arial" panose="020B0604020202020204" pitchFamily="34" charset="0"/>
              </a:rPr>
              <a:t>Close Professionally – </a:t>
            </a:r>
            <a:r>
              <a:rPr lang="en-US" sz="1300" b="0" i="0" u="none" strike="noStrike" dirty="0">
                <a:solidFill>
                  <a:schemeClr val="bg1"/>
                </a:solidFill>
                <a:effectLst/>
                <a:latin typeface="Arial" panose="020B0604020202020204" pitchFamily="34" charset="0"/>
              </a:rPr>
              <a:t>Use a polite closing statement and sign your full name.</a:t>
            </a:r>
            <a:endParaRPr kumimoji="0" lang="en-US" sz="130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5871097A-9C3B-9F24-20FE-38A27A4AE339}"/>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1271039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517B05-0BC2-0183-37D4-950E5095CD8F}"/>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FE245D1F-475D-0284-01E2-3D302CB01AEA}"/>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Request for Information Example</a:t>
            </a:r>
          </a:p>
        </p:txBody>
      </p:sp>
      <p:sp>
        <p:nvSpPr>
          <p:cNvPr id="10" name="Text Placeholder 1">
            <a:extLst>
              <a:ext uri="{FF2B5EF4-FFF2-40B4-BE49-F238E27FC236}">
                <a16:creationId xmlns:a16="http://schemas.microsoft.com/office/drawing/2014/main" id="{2359DF4C-C68C-09EC-35AE-4EC2DA3EA192}"/>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Google Shape;90;p3">
            <a:hlinkClick r:id="rId2" action="ppaction://hlinksldjump"/>
            <a:extLst>
              <a:ext uri="{FF2B5EF4-FFF2-40B4-BE49-F238E27FC236}">
                <a16:creationId xmlns:a16="http://schemas.microsoft.com/office/drawing/2014/main" id="{AC566932-EED6-2AA6-C83B-45A40BFAA245}"/>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
        <p:nvSpPr>
          <p:cNvPr id="3" name="Text Placeholder 1">
            <a:extLst>
              <a:ext uri="{FF2B5EF4-FFF2-40B4-BE49-F238E27FC236}">
                <a16:creationId xmlns:a16="http://schemas.microsoft.com/office/drawing/2014/main" id="{4164A33E-37F3-B1D8-AB06-DD4D80882972}"/>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b="1" i="0" u="none" strike="noStrike" dirty="0">
                <a:solidFill>
                  <a:srgbClr val="000000"/>
                </a:solidFill>
                <a:effectLst/>
                <a:latin typeface="Arial" panose="020B0604020202020204" pitchFamily="34" charset="0"/>
              </a:rPr>
              <a:t>Subject:</a:t>
            </a:r>
            <a:r>
              <a:rPr lang="en-US" b="0" i="0" u="none" strike="noStrike" dirty="0">
                <a:solidFill>
                  <a:srgbClr val="000000"/>
                </a:solidFill>
                <a:effectLst/>
                <a:latin typeface="Arial" panose="020B0604020202020204" pitchFamily="34" charset="0"/>
              </a:rPr>
              <a:t> Request for Information on Summer Internship Program</a:t>
            </a:r>
            <a:endParaRPr lang="en-US" b="0" dirty="0">
              <a:effectLst/>
            </a:endParaRPr>
          </a:p>
          <a:p>
            <a:pPr rtl="0">
              <a:spcAft>
                <a:spcPts val="800"/>
              </a:spcAft>
              <a:buNone/>
            </a:pPr>
            <a:r>
              <a:rPr lang="en-US" b="1" i="0" u="none" strike="noStrike" dirty="0">
                <a:solidFill>
                  <a:srgbClr val="000000"/>
                </a:solidFill>
                <a:effectLst/>
                <a:latin typeface="Arial" panose="020B0604020202020204" pitchFamily="34" charset="0"/>
              </a:rPr>
              <a:t>Dear Mr. Smith,</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My name is Emily Carter, and I am a high school student at [School Name]. I am interested in learning more about your summer internship program and was hoping you could provide some details.</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Could you please share information about the application process, eligibility requirements, and important deadlines? Additionally, if there are any upcoming information sessions, I would appreciate details on how to attend.</a:t>
            </a:r>
            <a:endParaRPr lang="en-US" b="0" dirty="0">
              <a:effectLst/>
            </a:endParaRPr>
          </a:p>
          <a:p>
            <a:pPr rtl="0">
              <a:spcAft>
                <a:spcPts val="800"/>
              </a:spcAft>
              <a:buNone/>
            </a:pPr>
            <a:r>
              <a:rPr lang="en-US" b="0" i="0" u="none" strike="noStrike" dirty="0">
                <a:solidFill>
                  <a:srgbClr val="000000"/>
                </a:solidFill>
                <a:effectLst/>
                <a:latin typeface="Arial" panose="020B0604020202020204" pitchFamily="34" charset="0"/>
              </a:rPr>
              <a:t>Thank you for your time and assistance. I look forward to your response. Please feel free to reply to this email or contact me at [Your Phone Number] if any additional information is needed.</a:t>
            </a:r>
            <a:endParaRPr lang="en-US" b="0" dirty="0">
              <a:effectLst/>
            </a:endParaRPr>
          </a:p>
          <a:p>
            <a:pPr>
              <a:buNone/>
            </a:pPr>
            <a:r>
              <a:rPr lang="en-US" b="1" i="0" u="none" strike="noStrike" dirty="0">
                <a:solidFill>
                  <a:srgbClr val="000000"/>
                </a:solidFill>
                <a:effectLst/>
                <a:latin typeface="Arial" panose="020B0604020202020204" pitchFamily="34" charset="0"/>
              </a:rPr>
              <a:t>Best regards,</a:t>
            </a:r>
            <a:br>
              <a:rPr lang="en-US" b="1" i="0" u="none" strike="noStrike" dirty="0">
                <a:solidFill>
                  <a:srgbClr val="000000"/>
                </a:solidFill>
                <a:effectLst/>
                <a:latin typeface="Arial" panose="020B0604020202020204" pitchFamily="34" charset="0"/>
              </a:rPr>
            </a:br>
            <a:r>
              <a:rPr lang="en-US" b="0" i="0" u="none" strike="noStrike" dirty="0">
                <a:solidFill>
                  <a:srgbClr val="000000"/>
                </a:solidFill>
                <a:effectLst/>
                <a:latin typeface="Arial" panose="020B0604020202020204" pitchFamily="34" charset="0"/>
              </a:rPr>
              <a:t>Emily Carter</a:t>
            </a:r>
            <a:br>
              <a:rPr kumimoji="0" lang="en-US" sz="1600" b="0" i="0" u="none" strike="noStrike" kern="0" cap="none" spc="0" normalizeH="0" baseline="0" noProof="0" dirty="0">
                <a:ln>
                  <a:noFill/>
                </a:ln>
                <a:solidFill>
                  <a:srgbClr val="000000"/>
                </a:solidFill>
                <a:effectLst/>
                <a:uLnTx/>
                <a:uFillTx/>
                <a:latin typeface="Arial"/>
                <a:cs typeface="Arial"/>
                <a:sym typeface="Arial"/>
              </a:rPr>
            </a:br>
            <a:endParaRPr kumimoji="0" lang="en-US" sz="12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3130349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13584F29-E405-62DF-29DF-C969740D3906}"/>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7ED95379-953D-0CAB-379F-E884EAC1C987}"/>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Workplace Report</a:t>
            </a:r>
          </a:p>
        </p:txBody>
      </p:sp>
      <p:sp>
        <p:nvSpPr>
          <p:cNvPr id="3" name="Text Placeholder 1">
            <a:extLst>
              <a:ext uri="{FF2B5EF4-FFF2-40B4-BE49-F238E27FC236}">
                <a16:creationId xmlns:a16="http://schemas.microsoft.com/office/drawing/2014/main" id="{838929CE-0F59-0D21-AD21-8C3A35866F0B}"/>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200" b="0" i="0" u="none" strike="noStrike" dirty="0">
                <a:solidFill>
                  <a:schemeClr val="bg1"/>
                </a:solidFill>
                <a:effectLst/>
                <a:latin typeface="Arial" panose="020B0604020202020204" pitchFamily="34" charset="0"/>
              </a:rPr>
              <a:t>In the workplace, reports help organize and present important information in a clear and professional manner. Whether summarizing data, tracking progress, or providing updates, following these guidelines will ensure an effective report.</a:t>
            </a:r>
            <a:endParaRPr lang="en-US" sz="1200" b="1" dirty="0">
              <a:solidFill>
                <a:schemeClr val="bg1"/>
              </a:solidFill>
              <a:latin typeface="Arial" panose="020B0604020202020204" pitchFamily="34" charset="0"/>
            </a:endParaRPr>
          </a:p>
          <a:p>
            <a:pPr marL="228600" indent="-228600" rtl="0">
              <a:spcAft>
                <a:spcPts val="600"/>
              </a:spcAft>
              <a:buClr>
                <a:schemeClr val="bg1"/>
              </a:buClr>
              <a:buFont typeface="+mj-lt"/>
              <a:buAutoNum type="arabicPeriod"/>
            </a:pPr>
            <a:r>
              <a:rPr lang="en-US" sz="1200" b="1" i="0" u="none" strike="noStrike" dirty="0">
                <a:solidFill>
                  <a:schemeClr val="bg1"/>
                </a:solidFill>
                <a:effectLst/>
                <a:latin typeface="Arial" panose="020B0604020202020204" pitchFamily="34" charset="0"/>
              </a:rPr>
              <a:t>Understand the Purpose and Audience</a:t>
            </a:r>
            <a:endParaRPr lang="en-US" sz="1200" dirty="0">
              <a:solidFill>
                <a:schemeClr val="bg1"/>
              </a:solidFill>
            </a:endParaRPr>
          </a:p>
          <a:p>
            <a:pPr marL="457200" indent="-171450" rtl="0">
              <a:spcAft>
                <a:spcPts val="600"/>
              </a:spcAft>
              <a:buClr>
                <a:schemeClr val="bg1"/>
              </a:buClr>
              <a:buFont typeface="Arial" panose="020B0604020202020204" pitchFamily="34" charset="0"/>
              <a:buChar char="•"/>
            </a:pPr>
            <a:r>
              <a:rPr lang="en-US" sz="1200" b="0" i="0" u="none" strike="noStrike" dirty="0">
                <a:solidFill>
                  <a:schemeClr val="bg1"/>
                </a:solidFill>
                <a:effectLst/>
                <a:latin typeface="Arial" panose="020B0604020202020204" pitchFamily="34" charset="0"/>
              </a:rPr>
              <a:t>Identify </a:t>
            </a:r>
            <a:r>
              <a:rPr lang="en-US" sz="1200" b="1" i="0" u="none" strike="noStrike" dirty="0">
                <a:solidFill>
                  <a:schemeClr val="bg1"/>
                </a:solidFill>
                <a:effectLst/>
                <a:latin typeface="Arial" panose="020B0604020202020204" pitchFamily="34" charset="0"/>
              </a:rPr>
              <a:t>why</a:t>
            </a:r>
            <a:r>
              <a:rPr lang="en-US" sz="1200" b="0" i="0" u="none" strike="noStrike" dirty="0">
                <a:solidFill>
                  <a:schemeClr val="bg1"/>
                </a:solidFill>
                <a:effectLst/>
                <a:latin typeface="Arial" panose="020B0604020202020204" pitchFamily="34" charset="0"/>
              </a:rPr>
              <a:t> the report is needed and </a:t>
            </a:r>
            <a:r>
              <a:rPr lang="en-US" sz="1200" b="1" i="0" u="none" strike="noStrike" dirty="0">
                <a:solidFill>
                  <a:schemeClr val="bg1"/>
                </a:solidFill>
                <a:effectLst/>
                <a:latin typeface="Arial" panose="020B0604020202020204" pitchFamily="34" charset="0"/>
              </a:rPr>
              <a:t>who</a:t>
            </a:r>
            <a:r>
              <a:rPr lang="en-US" sz="1200" b="0" i="0" u="none" strike="noStrike" dirty="0">
                <a:solidFill>
                  <a:schemeClr val="bg1"/>
                </a:solidFill>
                <a:effectLst/>
                <a:latin typeface="Arial" panose="020B0604020202020204" pitchFamily="34" charset="0"/>
              </a:rPr>
              <a:t> will read it (e.g., supervisor, manager, entire team).</a:t>
            </a:r>
          </a:p>
          <a:p>
            <a:pPr marL="457200" indent="-171450" rtl="0">
              <a:spcAft>
                <a:spcPts val="600"/>
              </a:spcAft>
              <a:buClr>
                <a:schemeClr val="bg1"/>
              </a:buClr>
              <a:buFont typeface="Arial" panose="020B0604020202020204" pitchFamily="34" charset="0"/>
              <a:buChar char="•"/>
            </a:pPr>
            <a:r>
              <a:rPr lang="en-US" sz="1200" b="0" i="0" u="none" strike="noStrike" dirty="0">
                <a:solidFill>
                  <a:schemeClr val="bg1"/>
                </a:solidFill>
                <a:effectLst/>
                <a:latin typeface="Arial" panose="020B0604020202020204" pitchFamily="34" charset="0"/>
              </a:rPr>
              <a:t>Determine the key details your supervisor wants included.</a:t>
            </a:r>
          </a:p>
          <a:p>
            <a:pPr marL="228600" indent="-228600" rtl="0">
              <a:spcAft>
                <a:spcPts val="600"/>
              </a:spcAft>
              <a:buClr>
                <a:schemeClr val="bg1"/>
              </a:buClr>
              <a:buFont typeface="+mj-lt"/>
              <a:buAutoNum type="arabicPeriod" startAt="2"/>
            </a:pPr>
            <a:r>
              <a:rPr lang="en-US" sz="1200" b="1" i="0" u="none" strike="noStrike" dirty="0">
                <a:solidFill>
                  <a:schemeClr val="bg1"/>
                </a:solidFill>
                <a:effectLst/>
                <a:latin typeface="Arial" panose="020B0604020202020204" pitchFamily="34" charset="0"/>
              </a:rPr>
              <a:t>Use a Clear and Professional Structure- </a:t>
            </a:r>
            <a:r>
              <a:rPr lang="en-US" sz="1200" b="0" i="0" u="none" strike="noStrike" dirty="0">
                <a:solidFill>
                  <a:schemeClr val="bg1"/>
                </a:solidFill>
                <a:effectLst/>
                <a:latin typeface="Arial" panose="020B0604020202020204" pitchFamily="34" charset="0"/>
              </a:rPr>
              <a:t>Most office reports follow this structure:</a:t>
            </a:r>
            <a:endParaRPr lang="en-US" sz="1200" dirty="0">
              <a:solidFill>
                <a:schemeClr val="bg1"/>
              </a:solidFill>
            </a:endParaRPr>
          </a:p>
          <a:p>
            <a:pPr marL="548640" indent="-228600" rtl="0">
              <a:spcAft>
                <a:spcPts val="600"/>
              </a:spcAft>
              <a:buClr>
                <a:schemeClr val="bg1"/>
              </a:buClr>
              <a:buFont typeface="+mj-lt"/>
              <a:buAutoNum type="alphaLcPeriod"/>
            </a:pPr>
            <a:r>
              <a:rPr lang="en-US" sz="1200" b="1" i="0" u="none" strike="noStrike" dirty="0">
                <a:solidFill>
                  <a:schemeClr val="bg1"/>
                </a:solidFill>
                <a:effectLst/>
                <a:latin typeface="Arial" panose="020B0604020202020204" pitchFamily="34" charset="0"/>
              </a:rPr>
              <a:t>Title and Date</a:t>
            </a:r>
            <a:endParaRPr lang="en-US" sz="1200" dirty="0">
              <a:solidFill>
                <a:schemeClr val="bg1"/>
              </a:solidFill>
            </a:endParaRPr>
          </a:p>
          <a:p>
            <a:pPr marL="548640" indent="-228600" rtl="0">
              <a:spcAft>
                <a:spcPts val="600"/>
              </a:spcAft>
              <a:buClr>
                <a:schemeClr val="bg1"/>
              </a:buClr>
              <a:buFont typeface="+mj-lt"/>
              <a:buAutoNum type="alphaLcPeriod"/>
            </a:pPr>
            <a:r>
              <a:rPr lang="en-US" sz="1200" b="1" i="0" u="none" strike="noStrike" dirty="0">
                <a:solidFill>
                  <a:schemeClr val="bg1"/>
                </a:solidFill>
                <a:effectLst/>
                <a:latin typeface="Arial" panose="020B0604020202020204" pitchFamily="34" charset="0"/>
              </a:rPr>
              <a:t>Introduction (Write in Complete Sentences)- </a:t>
            </a:r>
            <a:r>
              <a:rPr lang="en-US" sz="1200" b="0" i="0" u="none" strike="noStrike" dirty="0">
                <a:solidFill>
                  <a:schemeClr val="bg1"/>
                </a:solidFill>
                <a:effectLst/>
                <a:latin typeface="Arial" panose="020B0604020202020204" pitchFamily="34" charset="0"/>
              </a:rPr>
              <a:t>Briefly explain the purpose of the report and what information is included.</a:t>
            </a:r>
            <a:endParaRPr lang="en-US" sz="1200" dirty="0">
              <a:solidFill>
                <a:schemeClr val="bg1"/>
              </a:solidFill>
            </a:endParaRPr>
          </a:p>
          <a:p>
            <a:pPr marL="548640" indent="-228600" rtl="0">
              <a:spcAft>
                <a:spcPts val="600"/>
              </a:spcAft>
              <a:buClr>
                <a:schemeClr val="bg1"/>
              </a:buClr>
              <a:buFont typeface="+mj-lt"/>
              <a:buAutoNum type="alphaLcPeriod"/>
            </a:pPr>
            <a:r>
              <a:rPr lang="en-US" sz="1200" b="1" i="0" u="none" strike="noStrike" dirty="0">
                <a:solidFill>
                  <a:schemeClr val="bg1"/>
                </a:solidFill>
                <a:effectLst/>
                <a:latin typeface="Arial" panose="020B0604020202020204" pitchFamily="34" charset="0"/>
              </a:rPr>
              <a:t>Main Sections (May use a Mix of Complete Sentences and Lists.)</a:t>
            </a:r>
          </a:p>
          <a:p>
            <a:pPr marL="822960" indent="-171450">
              <a:spcAft>
                <a:spcPts val="600"/>
              </a:spcAft>
              <a:buClr>
                <a:schemeClr val="bg1"/>
              </a:buClr>
              <a:buFont typeface="Arial" panose="020B0604020202020204" pitchFamily="34" charset="0"/>
              <a:buChar char="•"/>
            </a:pPr>
            <a:r>
              <a:rPr lang="en-US" sz="1200" b="0" i="0" u="none" strike="noStrike" dirty="0">
                <a:solidFill>
                  <a:schemeClr val="bg1"/>
                </a:solidFill>
                <a:effectLst/>
                <a:latin typeface="Arial" panose="020B0604020202020204" pitchFamily="34" charset="0"/>
              </a:rPr>
              <a:t>Organize information into </a:t>
            </a:r>
            <a:r>
              <a:rPr lang="en-US" sz="1200" b="1" i="0" u="none" strike="noStrike" dirty="0">
                <a:solidFill>
                  <a:schemeClr val="bg1"/>
                </a:solidFill>
                <a:effectLst/>
                <a:latin typeface="Arial" panose="020B0604020202020204" pitchFamily="34" charset="0"/>
              </a:rPr>
              <a:t>sections</a:t>
            </a:r>
            <a:r>
              <a:rPr lang="en-US" sz="1200" b="0" i="0" u="none" strike="noStrike" dirty="0">
                <a:solidFill>
                  <a:schemeClr val="bg1"/>
                </a:solidFill>
                <a:effectLst/>
                <a:latin typeface="Arial" panose="020B0604020202020204" pitchFamily="34" charset="0"/>
              </a:rPr>
              <a:t> with clear headings.</a:t>
            </a:r>
          </a:p>
          <a:p>
            <a:pPr marL="822960" indent="-171450" rtl="0">
              <a:spcAft>
                <a:spcPts val="600"/>
              </a:spcAft>
              <a:buClr>
                <a:schemeClr val="bg1"/>
              </a:buClr>
              <a:buFont typeface="Arial" panose="020B0604020202020204" pitchFamily="34" charset="0"/>
              <a:buChar char="•"/>
            </a:pPr>
            <a:r>
              <a:rPr lang="en-US" sz="1200" b="0" i="0" u="none" strike="noStrike" dirty="0">
                <a:solidFill>
                  <a:schemeClr val="bg1"/>
                </a:solidFill>
                <a:effectLst/>
                <a:latin typeface="Arial" panose="020B0604020202020204" pitchFamily="34" charset="0"/>
              </a:rPr>
              <a:t>Use </a:t>
            </a:r>
            <a:r>
              <a:rPr lang="en-US" sz="1200" b="1" i="0" u="none" strike="noStrike" dirty="0">
                <a:solidFill>
                  <a:schemeClr val="bg1"/>
                </a:solidFill>
                <a:effectLst/>
                <a:latin typeface="Arial" panose="020B0604020202020204" pitchFamily="34" charset="0"/>
              </a:rPr>
              <a:t>complete sentences</a:t>
            </a:r>
            <a:r>
              <a:rPr lang="en-US" sz="1200" b="0" i="0" u="none" strike="noStrike" dirty="0">
                <a:solidFill>
                  <a:schemeClr val="bg1"/>
                </a:solidFill>
                <a:effectLst/>
                <a:latin typeface="Arial" panose="020B0604020202020204" pitchFamily="34" charset="0"/>
              </a:rPr>
              <a:t> for explanations and important details.</a:t>
            </a:r>
            <a:endParaRPr lang="en-US" sz="1200" dirty="0">
              <a:solidFill>
                <a:schemeClr val="bg1"/>
              </a:solidFill>
              <a:latin typeface="Arial" panose="020B0604020202020204" pitchFamily="34" charset="0"/>
            </a:endParaRPr>
          </a:p>
          <a:p>
            <a:pPr marL="822960" indent="-171450" rtl="0">
              <a:spcAft>
                <a:spcPts val="600"/>
              </a:spcAft>
              <a:buClr>
                <a:schemeClr val="bg1"/>
              </a:buClr>
              <a:buFont typeface="Arial" panose="020B0604020202020204" pitchFamily="34" charset="0"/>
              <a:buChar char="•"/>
            </a:pPr>
            <a:r>
              <a:rPr lang="en-US" sz="1200" b="0" i="0" u="none" strike="noStrike" dirty="0">
                <a:solidFill>
                  <a:schemeClr val="bg1"/>
                </a:solidFill>
                <a:effectLst/>
                <a:latin typeface="Arial" panose="020B0604020202020204" pitchFamily="34" charset="0"/>
              </a:rPr>
              <a:t>Use </a:t>
            </a:r>
            <a:r>
              <a:rPr lang="en-US" sz="1200" b="1" i="0" u="none" strike="noStrike" dirty="0">
                <a:solidFill>
                  <a:schemeClr val="bg1"/>
                </a:solidFill>
                <a:effectLst/>
                <a:latin typeface="Arial" panose="020B0604020202020204" pitchFamily="34" charset="0"/>
              </a:rPr>
              <a:t>bullet points or numbered lists</a:t>
            </a:r>
            <a:r>
              <a:rPr lang="en-US" sz="1200" b="0" i="0" u="none" strike="noStrike" dirty="0">
                <a:solidFill>
                  <a:schemeClr val="bg1"/>
                </a:solidFill>
                <a:effectLst/>
                <a:latin typeface="Arial" panose="020B0604020202020204" pitchFamily="34" charset="0"/>
              </a:rPr>
              <a:t> for facts, data, or quick summaries.</a:t>
            </a:r>
          </a:p>
          <a:p>
            <a:pPr marL="548640" indent="-228600" rtl="0">
              <a:spcAft>
                <a:spcPts val="600"/>
              </a:spcAft>
              <a:buClr>
                <a:schemeClr val="bg1"/>
              </a:buClr>
              <a:buFont typeface="+mj-lt"/>
              <a:buAutoNum type="alphaLcPeriod" startAt="4"/>
            </a:pPr>
            <a:r>
              <a:rPr lang="en-US" sz="1200" b="1" i="0" u="none" strike="noStrike" dirty="0">
                <a:solidFill>
                  <a:schemeClr val="bg1"/>
                </a:solidFill>
                <a:effectLst/>
                <a:latin typeface="Arial" panose="020B0604020202020204" pitchFamily="34" charset="0"/>
              </a:rPr>
              <a:t>Conclusion (Write in Complete Sentences)- </a:t>
            </a:r>
            <a:r>
              <a:rPr lang="en-US" sz="1200" b="0" i="0" u="none" strike="noStrike" dirty="0">
                <a:solidFill>
                  <a:schemeClr val="bg1"/>
                </a:solidFill>
                <a:effectLst/>
                <a:latin typeface="Arial" panose="020B0604020202020204" pitchFamily="34" charset="0"/>
              </a:rPr>
              <a:t>Summarize key points and include next steps if necessary.</a:t>
            </a:r>
            <a:endParaRPr lang="en-US" sz="1200" b="0" dirty="0">
              <a:solidFill>
                <a:schemeClr val="bg1"/>
              </a:solidFill>
              <a:effectLst/>
            </a:endParaRPr>
          </a:p>
        </p:txBody>
      </p:sp>
      <p:sp>
        <p:nvSpPr>
          <p:cNvPr id="11" name="Rectangle: Rounded Corners 10">
            <a:hlinkClick r:id="rId3" action="ppaction://hlinksldjump"/>
            <a:extLst>
              <a:ext uri="{FF2B5EF4-FFF2-40B4-BE49-F238E27FC236}">
                <a16:creationId xmlns:a16="http://schemas.microsoft.com/office/drawing/2014/main" id="{23C5BCA6-1C20-6971-CAAC-A3C918872D67}"/>
              </a:ext>
            </a:extLst>
          </p:cNvPr>
          <p:cNvSpPr/>
          <p:nvPr/>
        </p:nvSpPr>
        <p:spPr>
          <a:xfrm>
            <a:off x="5853909" y="3293114"/>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Click Here</a:t>
            </a:r>
          </a:p>
        </p:txBody>
      </p:sp>
      <p:sp>
        <p:nvSpPr>
          <p:cNvPr id="4" name="TextBox 3">
            <a:extLst>
              <a:ext uri="{FF2B5EF4-FFF2-40B4-BE49-F238E27FC236}">
                <a16:creationId xmlns:a16="http://schemas.microsoft.com/office/drawing/2014/main" id="{C8A76E17-2C5D-660C-BC0C-F91437F94EEB}"/>
              </a:ext>
            </a:extLst>
          </p:cNvPr>
          <p:cNvSpPr txBox="1"/>
          <p:nvPr/>
        </p:nvSpPr>
        <p:spPr>
          <a:xfrm>
            <a:off x="7303290" y="3278550"/>
            <a:ext cx="1783560" cy="461665"/>
          </a:xfrm>
          <a:prstGeom prst="rect">
            <a:avLst/>
          </a:prstGeom>
          <a:noFill/>
        </p:spPr>
        <p:txBody>
          <a:bodyPr wrap="square" rtlCol="0">
            <a:spAutoFit/>
          </a:bodyPr>
          <a:lstStyle/>
          <a:p>
            <a:r>
              <a:rPr lang="en-US" sz="1200" i="0" u="none" strike="noStrike" dirty="0">
                <a:solidFill>
                  <a:schemeClr val="bg1"/>
                </a:solidFill>
                <a:effectLst/>
                <a:latin typeface="Arial" panose="020B0604020202020204" pitchFamily="34" charset="0"/>
              </a:rPr>
              <a:t>to learn when to use lists vs sentences.</a:t>
            </a:r>
            <a:endParaRPr lang="en-US" sz="1200" dirty="0">
              <a:solidFill>
                <a:schemeClr val="bg1"/>
              </a:solidFill>
            </a:endParaRPr>
          </a:p>
        </p:txBody>
      </p:sp>
    </p:spTree>
    <p:extLst>
      <p:ext uri="{BB962C8B-B14F-4D97-AF65-F5344CB8AC3E}">
        <p14:creationId xmlns:p14="http://schemas.microsoft.com/office/powerpoint/2010/main" val="1465504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7C8E6113-462E-0E0A-F846-E1F3423536F0}"/>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3200" b="1" dirty="0">
                <a:solidFill>
                  <a:schemeClr val="accent4"/>
                </a:solidFill>
              </a:rPr>
              <a:t>Resume Example</a:t>
            </a:r>
          </a:p>
        </p:txBody>
      </p:sp>
      <p:sp>
        <p:nvSpPr>
          <p:cNvPr id="10" name="Text Placeholder 1">
            <a:extLst>
              <a:ext uri="{FF2B5EF4-FFF2-40B4-BE49-F238E27FC236}">
                <a16:creationId xmlns:a16="http://schemas.microsoft.com/office/drawing/2014/main" id="{259A8F34-1571-D4F6-8838-CB525A303BD3}"/>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Bef>
                <a:spcPts val="1200"/>
              </a:spcBef>
              <a:spcAft>
                <a:spcPts val="1200"/>
              </a:spcAft>
              <a:buNone/>
            </a:pPr>
            <a:r>
              <a:rPr lang="en-US" sz="1600" b="0" i="0" u="none" strike="noStrike" dirty="0">
                <a:solidFill>
                  <a:srgbClr val="000000"/>
                </a:solidFill>
                <a:effectLst/>
                <a:latin typeface="Arial" panose="020B0604020202020204" pitchFamily="34" charset="0"/>
              </a:rPr>
              <a:t>If you're writing a resume for the first time, using a </a:t>
            </a:r>
            <a:r>
              <a:rPr lang="en-US" sz="1600" b="1" i="0" u="none" strike="noStrike" dirty="0">
                <a:solidFill>
                  <a:srgbClr val="000000"/>
                </a:solidFill>
                <a:effectLst/>
                <a:latin typeface="Arial" panose="020B0604020202020204" pitchFamily="34" charset="0"/>
              </a:rPr>
              <a:t>template</a:t>
            </a:r>
            <a:r>
              <a:rPr lang="en-US" sz="1600" b="0" i="0" u="none" strike="noStrike" dirty="0">
                <a:solidFill>
                  <a:srgbClr val="000000"/>
                </a:solidFill>
                <a:effectLst/>
                <a:latin typeface="Arial" panose="020B0604020202020204" pitchFamily="34" charset="0"/>
              </a:rPr>
              <a:t> can be a great starting point. Templates provide a </a:t>
            </a:r>
            <a:r>
              <a:rPr lang="en-US" sz="1600" b="1" i="0" u="none" strike="noStrike" dirty="0">
                <a:solidFill>
                  <a:srgbClr val="000000"/>
                </a:solidFill>
                <a:effectLst/>
                <a:latin typeface="Arial" panose="020B0604020202020204" pitchFamily="34" charset="0"/>
              </a:rPr>
              <a:t>structured format,</a:t>
            </a:r>
            <a:r>
              <a:rPr lang="en-US" sz="1600" b="0" i="0" u="none" strike="noStrike" dirty="0">
                <a:solidFill>
                  <a:srgbClr val="000000"/>
                </a:solidFill>
                <a:effectLst/>
                <a:latin typeface="Arial" panose="020B0604020202020204" pitchFamily="34" charset="0"/>
              </a:rPr>
              <a:t> so you don’t have to design a resume from scratch. However, it's important to </a:t>
            </a:r>
            <a:r>
              <a:rPr lang="en-US" sz="1600" b="1" i="0" u="none" strike="noStrike" dirty="0">
                <a:solidFill>
                  <a:srgbClr val="000000"/>
                </a:solidFill>
                <a:effectLst/>
                <a:latin typeface="Arial" panose="020B0604020202020204" pitchFamily="34" charset="0"/>
              </a:rPr>
              <a:t>personalize the template</a:t>
            </a:r>
            <a:r>
              <a:rPr lang="en-US" sz="1600" b="0" i="0" u="none" strike="noStrike" dirty="0">
                <a:solidFill>
                  <a:srgbClr val="000000"/>
                </a:solidFill>
                <a:effectLst/>
                <a:latin typeface="Arial" panose="020B0604020202020204" pitchFamily="34" charset="0"/>
              </a:rPr>
              <a:t> to reflect your own experiences and avoid generic wording.</a:t>
            </a:r>
            <a:endParaRPr lang="en-US" sz="1200" b="0" dirty="0">
              <a:effectLst/>
            </a:endParaRPr>
          </a:p>
          <a:p>
            <a:pPr marL="285750" indent="-285750" rtl="0" fontAlgn="base">
              <a:spcBef>
                <a:spcPts val="1200"/>
              </a:spcBef>
              <a:buClr>
                <a:schemeClr val="accent4"/>
              </a:buClr>
              <a:buFont typeface="Arial" panose="020B0604020202020204" pitchFamily="34" charset="0"/>
              <a:buChar char="•"/>
            </a:pPr>
            <a:r>
              <a:rPr lang="en-US" sz="1600" b="1" i="0" u="none" strike="noStrike" dirty="0">
                <a:solidFill>
                  <a:srgbClr val="000000"/>
                </a:solidFill>
                <a:effectLst/>
                <a:latin typeface="Arial" panose="020B0604020202020204" pitchFamily="34" charset="0"/>
              </a:rPr>
              <a:t>Canva</a:t>
            </a:r>
            <a:r>
              <a:rPr lang="en-US" sz="1600" b="0" i="0" u="none" strike="noStrike" dirty="0">
                <a:solidFill>
                  <a:srgbClr val="000000"/>
                </a:solidFill>
                <a:effectLst/>
                <a:latin typeface="Arial" panose="020B0604020202020204" pitchFamily="34" charset="0"/>
              </a:rPr>
              <a:t> (</a:t>
            </a:r>
            <a:r>
              <a:rPr lang="en-US" sz="1600" b="0" i="0" u="sng" strike="noStrike" dirty="0">
                <a:solidFill>
                  <a:schemeClr val="accent4"/>
                </a:solidFill>
                <a:effectLst/>
                <a:latin typeface="Arial" panose="020B0604020202020204" pitchFamily="34" charset="0"/>
                <a:hlinkClick r:id="rId2">
                  <a:extLst>
                    <a:ext uri="{A12FA001-AC4F-418D-AE19-62706E023703}">
                      <ahyp:hlinkClr xmlns:ahyp="http://schemas.microsoft.com/office/drawing/2018/hyperlinkcolor" val="tx"/>
                    </a:ext>
                  </a:extLst>
                </a:hlinkClick>
              </a:rPr>
              <a:t>www.canva.com</a:t>
            </a:r>
            <a:r>
              <a:rPr lang="en-US" sz="1600" b="0" i="0" u="none" strike="noStrike" dirty="0">
                <a:solidFill>
                  <a:srgbClr val="000000"/>
                </a:solidFill>
                <a:effectLst/>
                <a:latin typeface="Arial" panose="020B0604020202020204" pitchFamily="34" charset="0"/>
              </a:rPr>
              <a:t>) – Offers free, easy-to-edit resume templates with a modern look.</a:t>
            </a:r>
          </a:p>
          <a:p>
            <a:pPr marL="285750" indent="-285750" rtl="0" fontAlgn="base">
              <a:buClr>
                <a:schemeClr val="accent4"/>
              </a:buClr>
              <a:buFont typeface="Arial" panose="020B0604020202020204" pitchFamily="34" charset="0"/>
              <a:buChar char="•"/>
            </a:pPr>
            <a:r>
              <a:rPr lang="en-US" sz="1600" b="1" i="0" u="none" strike="noStrike" dirty="0">
                <a:solidFill>
                  <a:srgbClr val="000000"/>
                </a:solidFill>
                <a:effectLst/>
                <a:latin typeface="Arial" panose="020B0604020202020204" pitchFamily="34" charset="0"/>
              </a:rPr>
              <a:t>Microsoft Word &amp; Google Docs</a:t>
            </a:r>
            <a:r>
              <a:rPr lang="en-US" sz="1600" b="0" i="0" u="none" strike="noStrike" dirty="0">
                <a:solidFill>
                  <a:srgbClr val="000000"/>
                </a:solidFill>
                <a:effectLst/>
                <a:latin typeface="Arial" panose="020B0604020202020204" pitchFamily="34" charset="0"/>
              </a:rPr>
              <a:t> – Both have built-in resume templates under "Templates" when you create a new document.</a:t>
            </a:r>
          </a:p>
          <a:p>
            <a:pPr marL="285750" indent="-285750" rtl="0" fontAlgn="base">
              <a:buClr>
                <a:schemeClr val="accent4"/>
              </a:buClr>
              <a:buFont typeface="Arial" panose="020B0604020202020204" pitchFamily="34" charset="0"/>
              <a:buChar char="•"/>
            </a:pPr>
            <a:r>
              <a:rPr lang="en-US" sz="1600" b="1" i="0" u="none" strike="noStrike" dirty="0">
                <a:solidFill>
                  <a:srgbClr val="000000"/>
                </a:solidFill>
                <a:effectLst/>
                <a:latin typeface="Arial" panose="020B0604020202020204" pitchFamily="34" charset="0"/>
              </a:rPr>
              <a:t>Zety</a:t>
            </a:r>
            <a:r>
              <a:rPr lang="en-US" sz="1600" b="0" i="0" u="none" strike="noStrike" dirty="0">
                <a:solidFill>
                  <a:srgbClr val="000000"/>
                </a:solidFill>
                <a:effectLst/>
                <a:latin typeface="Arial" panose="020B0604020202020204" pitchFamily="34" charset="0"/>
              </a:rPr>
              <a:t> (</a:t>
            </a:r>
            <a:r>
              <a:rPr lang="en-US" sz="1600" b="0" i="0" u="sng" strike="noStrike" dirty="0">
                <a:solidFill>
                  <a:schemeClr val="accent4"/>
                </a:solidFill>
                <a:effectLst/>
                <a:latin typeface="Arial" panose="020B0604020202020204" pitchFamily="34" charset="0"/>
                <a:hlinkClick r:id="rId3">
                  <a:extLst>
                    <a:ext uri="{A12FA001-AC4F-418D-AE19-62706E023703}">
                      <ahyp:hlinkClr xmlns:ahyp="http://schemas.microsoft.com/office/drawing/2018/hyperlinkcolor" val="tx"/>
                    </a:ext>
                  </a:extLst>
                </a:hlinkClick>
              </a:rPr>
              <a:t>www.zety.com</a:t>
            </a:r>
            <a:r>
              <a:rPr lang="en-US" sz="1600" b="0" i="0" u="none" strike="noStrike" dirty="0">
                <a:solidFill>
                  <a:srgbClr val="000000"/>
                </a:solidFill>
                <a:effectLst/>
                <a:latin typeface="Arial" panose="020B0604020202020204" pitchFamily="34" charset="0"/>
              </a:rPr>
              <a:t>) – Provides professional resume templates and examples.</a:t>
            </a:r>
          </a:p>
          <a:p>
            <a:pPr marL="285750" indent="-285750" rtl="0" fontAlgn="base">
              <a:spcAft>
                <a:spcPts val="1200"/>
              </a:spcAft>
              <a:buClr>
                <a:schemeClr val="accent4"/>
              </a:buClr>
              <a:buFont typeface="Arial" panose="020B0604020202020204" pitchFamily="34" charset="0"/>
              <a:buChar char="•"/>
            </a:pPr>
            <a:r>
              <a:rPr lang="en-US" sz="1600" b="1" i="0" u="none" strike="noStrike" dirty="0">
                <a:solidFill>
                  <a:srgbClr val="000000"/>
                </a:solidFill>
                <a:effectLst/>
                <a:latin typeface="Arial" panose="020B0604020202020204" pitchFamily="34" charset="0"/>
              </a:rPr>
              <a:t>Indeed</a:t>
            </a:r>
            <a:r>
              <a:rPr lang="en-US" sz="1600" b="0" i="0" u="none" strike="noStrike" dirty="0">
                <a:solidFill>
                  <a:srgbClr val="000000"/>
                </a:solidFill>
                <a:effectLst/>
                <a:latin typeface="Arial" panose="020B0604020202020204" pitchFamily="34" charset="0"/>
              </a:rPr>
              <a:t> (</a:t>
            </a:r>
            <a:r>
              <a:rPr lang="en-US" sz="1600" b="0" i="0" u="sng" strike="noStrike" dirty="0">
                <a:solidFill>
                  <a:schemeClr val="accent4"/>
                </a:solidFill>
                <a:effectLst/>
                <a:latin typeface="Arial" panose="020B0604020202020204" pitchFamily="34" charset="0"/>
                <a:hlinkClick r:id="rId4">
                  <a:extLst>
                    <a:ext uri="{A12FA001-AC4F-418D-AE19-62706E023703}">
                      <ahyp:hlinkClr xmlns:ahyp="http://schemas.microsoft.com/office/drawing/2018/hyperlinkcolor" val="tx"/>
                    </a:ext>
                  </a:extLst>
                </a:hlinkClick>
              </a:rPr>
              <a:t>www.indeed.com</a:t>
            </a:r>
            <a:r>
              <a:rPr lang="en-US" sz="1600" b="0" i="0" u="none" strike="noStrike" dirty="0">
                <a:solidFill>
                  <a:srgbClr val="000000"/>
                </a:solidFill>
                <a:effectLst/>
                <a:latin typeface="Arial" panose="020B0604020202020204" pitchFamily="34" charset="0"/>
              </a:rPr>
              <a:t>) – Has resume-building tools that are especially useful for job seekers.</a:t>
            </a:r>
            <a:endParaRPr lang="en-US" sz="1200" dirty="0"/>
          </a:p>
        </p:txBody>
      </p:sp>
      <p:sp>
        <p:nvSpPr>
          <p:cNvPr id="14" name="Google Shape;90;p3">
            <a:hlinkClick r:id="rId5" action="ppaction://hlinksldjump"/>
            <a:extLst>
              <a:ext uri="{FF2B5EF4-FFF2-40B4-BE49-F238E27FC236}">
                <a16:creationId xmlns:a16="http://schemas.microsoft.com/office/drawing/2014/main" id="{C5534AE8-4603-A721-A0D3-8B27F09EC0D7}"/>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0448402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6D42EB7F-57D1-4992-A3D9-6B9087A9A29B}"/>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A3EDD3F3-7504-9D61-9B94-D28AEC889233}"/>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Workplace Report</a:t>
            </a:r>
          </a:p>
        </p:txBody>
      </p:sp>
      <p:sp>
        <p:nvSpPr>
          <p:cNvPr id="3" name="Text Placeholder 1">
            <a:extLst>
              <a:ext uri="{FF2B5EF4-FFF2-40B4-BE49-F238E27FC236}">
                <a16:creationId xmlns:a16="http://schemas.microsoft.com/office/drawing/2014/main" id="{6F1936B5-488D-2566-894B-F24F2E7347C9}"/>
              </a:ext>
            </a:extLst>
          </p:cNvPr>
          <p:cNvSpPr txBox="1">
            <a:spLocks/>
          </p:cNvSpPr>
          <p:nvPr/>
        </p:nvSpPr>
        <p:spPr>
          <a:xfrm>
            <a:off x="457200" y="1164498"/>
            <a:ext cx="8229600" cy="68952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r>
              <a:rPr kumimoji="0" lang="en-US" sz="1600" b="1" i="0" u="none" strike="noStrike" kern="0" cap="none" spc="0" normalizeH="0" baseline="0" noProof="0" dirty="0">
                <a:ln>
                  <a:noFill/>
                </a:ln>
                <a:solidFill>
                  <a:srgbClr val="FFFFFF"/>
                </a:solidFill>
                <a:effectLst/>
                <a:uLnTx/>
                <a:uFillTx/>
                <a:latin typeface="Arial" panose="020B0604020202020204" pitchFamily="34" charset="0"/>
                <a:cs typeface="Arial"/>
                <a:sym typeface="Arial"/>
              </a:rPr>
              <a:t>Complete sentences versus lists</a:t>
            </a:r>
            <a:endParaRPr kumimoji="0" lang="en-US" sz="1600" b="1"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1C1F09BD-538B-D4E3-612C-20ECD0753287}"/>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
        <p:nvSpPr>
          <p:cNvPr id="4" name="Text Placeholder 1">
            <a:extLst>
              <a:ext uri="{FF2B5EF4-FFF2-40B4-BE49-F238E27FC236}">
                <a16:creationId xmlns:a16="http://schemas.microsoft.com/office/drawing/2014/main" id="{43DB907F-6D6B-E1C0-95FF-C13AC03FB04E}"/>
              </a:ext>
            </a:extLst>
          </p:cNvPr>
          <p:cNvSpPr txBox="1">
            <a:spLocks/>
          </p:cNvSpPr>
          <p:nvPr/>
        </p:nvSpPr>
        <p:spPr>
          <a:xfrm>
            <a:off x="457200" y="1811546"/>
            <a:ext cx="4114800" cy="68952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600"/>
              </a:spcAft>
              <a:buClr>
                <a:srgbClr val="000000"/>
              </a:buClr>
              <a:buSzTx/>
              <a:buFont typeface="Arial"/>
              <a:buNone/>
              <a:tabLst/>
              <a:defRPr/>
            </a:pPr>
            <a:r>
              <a:rPr kumimoji="0" lang="en-US" sz="1600" b="1" i="0" u="none" strike="noStrike" kern="0" cap="none" spc="0" normalizeH="0" baseline="0" noProof="0" dirty="0">
                <a:ln>
                  <a:noFill/>
                </a:ln>
                <a:solidFill>
                  <a:srgbClr val="FFFFFF"/>
                </a:solidFill>
                <a:effectLst/>
                <a:uLnTx/>
                <a:uFillTx/>
                <a:latin typeface="Arial" panose="020B0604020202020204" pitchFamily="34" charset="0"/>
                <a:cs typeface="Arial"/>
                <a:sym typeface="Arial"/>
              </a:rPr>
              <a:t>Use Complete Sentences When:</a:t>
            </a:r>
          </a:p>
          <a:p>
            <a:pPr marL="285750" marR="0" lvl="0" indent="-285750" defTabSz="914400" rtl="0" eaLnBrk="1" fontAlgn="auto" latinLnBrk="0" hangingPunct="1">
              <a:lnSpc>
                <a:spcPct val="100000"/>
              </a:lnSpc>
              <a:spcBef>
                <a:spcPts val="0"/>
              </a:spcBef>
              <a:spcAft>
                <a:spcPts val="600"/>
              </a:spcAft>
              <a:buClr>
                <a:schemeClr val="bg1"/>
              </a:buClr>
              <a:buSzTx/>
              <a:buFont typeface="Arial" panose="020B0604020202020204" pitchFamily="34" charset="0"/>
              <a:buChar char="•"/>
              <a:tabLst/>
              <a:defRPr/>
            </a:pPr>
            <a:r>
              <a:rPr lang="en-US" sz="1600" dirty="0">
                <a:solidFill>
                  <a:srgbClr val="FFFFFF"/>
                </a:solidFill>
                <a:latin typeface="Arial" panose="020B0604020202020204" pitchFamily="34" charset="0"/>
              </a:rPr>
              <a:t>Introducing a topic or explaining the purpose</a:t>
            </a:r>
          </a:p>
          <a:p>
            <a:pPr marL="285750" marR="0" lvl="0" indent="-285750" defTabSz="914400" rtl="0" eaLnBrk="1" fontAlgn="auto" latinLnBrk="0" hangingPunct="1">
              <a:lnSpc>
                <a:spcPct val="100000"/>
              </a:lnSpc>
              <a:spcBef>
                <a:spcPts val="0"/>
              </a:spcBef>
              <a:spcAft>
                <a:spcPts val="600"/>
              </a:spcAft>
              <a:buClr>
                <a:schemeClr val="bg1"/>
              </a:buClr>
              <a:buSzTx/>
              <a:buFont typeface="Arial" panose="020B0604020202020204" pitchFamily="34" charset="0"/>
              <a:buChar char="•"/>
              <a:tabLst/>
              <a:defRPr/>
            </a:pPr>
            <a:r>
              <a:rPr kumimoji="0" lang="en-US" sz="1600" i="0" u="none" strike="noStrike" kern="0" cap="none" spc="0" normalizeH="0" baseline="0" noProof="0" dirty="0">
                <a:ln>
                  <a:noFill/>
                </a:ln>
                <a:solidFill>
                  <a:srgbClr val="FFFFFF"/>
                </a:solidFill>
                <a:effectLst/>
                <a:uLnTx/>
                <a:uFillTx/>
                <a:latin typeface="Arial" panose="020B0604020202020204" pitchFamily="34" charset="0"/>
                <a:cs typeface="Arial"/>
                <a:sym typeface="Arial"/>
              </a:rPr>
              <a:t>Summarizing a section or making recommendations</a:t>
            </a:r>
          </a:p>
          <a:p>
            <a:pPr marL="285750" marR="0" lvl="0" indent="-285750" defTabSz="914400" rtl="0" eaLnBrk="1" fontAlgn="auto" latinLnBrk="0" hangingPunct="1">
              <a:lnSpc>
                <a:spcPct val="100000"/>
              </a:lnSpc>
              <a:spcBef>
                <a:spcPts val="0"/>
              </a:spcBef>
              <a:spcAft>
                <a:spcPts val="600"/>
              </a:spcAft>
              <a:buClr>
                <a:schemeClr val="bg1"/>
              </a:buClr>
              <a:buSzTx/>
              <a:buFont typeface="Arial" panose="020B0604020202020204" pitchFamily="34" charset="0"/>
              <a:buChar char="•"/>
              <a:tabLst/>
              <a:defRPr/>
            </a:pPr>
            <a:r>
              <a:rPr lang="en-US" sz="1600" dirty="0">
                <a:solidFill>
                  <a:srgbClr val="FFFFFF"/>
                </a:solidFill>
                <a:latin typeface="Arial" panose="020B0604020202020204" pitchFamily="34" charset="0"/>
              </a:rPr>
              <a:t>Providing analysis or explaining trends</a:t>
            </a:r>
            <a:endParaRPr kumimoji="0" lang="en-US" sz="1600" i="0" u="none" strike="noStrike" kern="0" cap="none" spc="0" normalizeH="0" baseline="0" noProof="0" dirty="0">
              <a:ln>
                <a:noFill/>
              </a:ln>
              <a:solidFill>
                <a:srgbClr val="FFFFFF"/>
              </a:solidFill>
              <a:effectLst/>
              <a:uLnTx/>
              <a:uFillTx/>
              <a:latin typeface="Arial"/>
              <a:cs typeface="Arial"/>
              <a:sym typeface="Arial"/>
            </a:endParaRPr>
          </a:p>
        </p:txBody>
      </p:sp>
      <p:sp>
        <p:nvSpPr>
          <p:cNvPr id="5" name="Text Placeholder 1">
            <a:extLst>
              <a:ext uri="{FF2B5EF4-FFF2-40B4-BE49-F238E27FC236}">
                <a16:creationId xmlns:a16="http://schemas.microsoft.com/office/drawing/2014/main" id="{76E02ED6-7CE4-139C-92E2-83EEA0B63DFB}"/>
              </a:ext>
            </a:extLst>
          </p:cNvPr>
          <p:cNvSpPr txBox="1">
            <a:spLocks/>
          </p:cNvSpPr>
          <p:nvPr/>
        </p:nvSpPr>
        <p:spPr>
          <a:xfrm>
            <a:off x="4571999" y="1811546"/>
            <a:ext cx="4114800" cy="689528"/>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600"/>
              </a:spcAft>
              <a:buClr>
                <a:srgbClr val="000000"/>
              </a:buClr>
              <a:buSzTx/>
              <a:buFont typeface="Arial"/>
              <a:buNone/>
              <a:tabLst/>
              <a:defRPr/>
            </a:pPr>
            <a:r>
              <a:rPr kumimoji="0" lang="en-US" sz="1600" b="1" i="0" u="none" strike="noStrike" kern="0" cap="none" spc="0" normalizeH="0" baseline="0" noProof="0" dirty="0">
                <a:ln>
                  <a:noFill/>
                </a:ln>
                <a:solidFill>
                  <a:srgbClr val="FFFFFF"/>
                </a:solidFill>
                <a:effectLst/>
                <a:uLnTx/>
                <a:uFillTx/>
                <a:latin typeface="Arial" panose="020B0604020202020204" pitchFamily="34" charset="0"/>
                <a:cs typeface="Arial"/>
                <a:sym typeface="Arial"/>
              </a:rPr>
              <a:t>Use Lists When:</a:t>
            </a:r>
          </a:p>
          <a:p>
            <a:pPr marL="285750" marR="0" lvl="0" indent="-285750" defTabSz="914400" rtl="0" eaLnBrk="1" fontAlgn="auto" latinLnBrk="0" hangingPunct="1">
              <a:lnSpc>
                <a:spcPct val="100000"/>
              </a:lnSpc>
              <a:spcBef>
                <a:spcPts val="0"/>
              </a:spcBef>
              <a:spcAft>
                <a:spcPts val="600"/>
              </a:spcAft>
              <a:buClr>
                <a:schemeClr val="bg1"/>
              </a:buClr>
              <a:buSzTx/>
              <a:buFont typeface="Arial" panose="020B0604020202020204" pitchFamily="34" charset="0"/>
              <a:buChar char="•"/>
              <a:tabLst/>
              <a:defRPr/>
            </a:pPr>
            <a:r>
              <a:rPr lang="en-US" sz="1600" dirty="0">
                <a:solidFill>
                  <a:srgbClr val="FFFFFF"/>
                </a:solidFill>
                <a:latin typeface="Arial" panose="020B0604020202020204" pitchFamily="34" charset="0"/>
              </a:rPr>
              <a:t>Listing data, facts, or key points</a:t>
            </a:r>
          </a:p>
          <a:p>
            <a:pPr marL="285750" marR="0" lvl="0" indent="-285750" defTabSz="914400" rtl="0" eaLnBrk="1" fontAlgn="auto" latinLnBrk="0" hangingPunct="1">
              <a:lnSpc>
                <a:spcPct val="100000"/>
              </a:lnSpc>
              <a:spcBef>
                <a:spcPts val="0"/>
              </a:spcBef>
              <a:spcAft>
                <a:spcPts val="600"/>
              </a:spcAft>
              <a:buClr>
                <a:schemeClr val="bg1"/>
              </a:buClr>
              <a:buSzTx/>
              <a:buFont typeface="Arial" panose="020B0604020202020204" pitchFamily="34" charset="0"/>
              <a:buChar char="•"/>
              <a:tabLst/>
              <a:defRPr/>
            </a:pPr>
            <a:r>
              <a:rPr kumimoji="0" lang="en-US" sz="1600" i="0" u="none" strike="noStrike" kern="0" cap="none" spc="0" normalizeH="0" baseline="0" noProof="0" dirty="0">
                <a:ln>
                  <a:noFill/>
                </a:ln>
                <a:solidFill>
                  <a:srgbClr val="FFFFFF"/>
                </a:solidFill>
                <a:effectLst/>
                <a:uLnTx/>
                <a:uFillTx/>
                <a:latin typeface="Arial" panose="020B0604020202020204" pitchFamily="34" charset="0"/>
                <a:cs typeface="Arial"/>
                <a:sym typeface="Arial"/>
              </a:rPr>
              <a:t>Showing multiple steps in a process</a:t>
            </a:r>
          </a:p>
          <a:p>
            <a:pPr marL="285750" marR="0" lvl="0" indent="-285750" defTabSz="914400" rtl="0" eaLnBrk="1" fontAlgn="auto" latinLnBrk="0" hangingPunct="1">
              <a:lnSpc>
                <a:spcPct val="100000"/>
              </a:lnSpc>
              <a:spcBef>
                <a:spcPts val="0"/>
              </a:spcBef>
              <a:spcAft>
                <a:spcPts val="600"/>
              </a:spcAft>
              <a:buClr>
                <a:schemeClr val="bg1"/>
              </a:buClr>
              <a:buSzTx/>
              <a:buFont typeface="Arial" panose="020B0604020202020204" pitchFamily="34" charset="0"/>
              <a:buChar char="•"/>
              <a:tabLst/>
              <a:defRPr/>
            </a:pPr>
            <a:r>
              <a:rPr lang="en-US" sz="1600" dirty="0">
                <a:solidFill>
                  <a:srgbClr val="FFFFFF"/>
                </a:solidFill>
                <a:latin typeface="Arial" panose="020B0604020202020204" pitchFamily="34" charset="0"/>
              </a:rPr>
              <a:t>Presenting options or categories clearly</a:t>
            </a:r>
            <a:endParaRPr kumimoji="0" lang="en-US" sz="1600" i="0" u="none" strike="noStrike" kern="0" cap="none" spc="0" normalizeH="0" baseline="0" noProof="0" dirty="0">
              <a:ln>
                <a:noFill/>
              </a:ln>
              <a:solidFill>
                <a:srgbClr val="FFFFFF"/>
              </a:solidFill>
              <a:effectLst/>
              <a:uLnTx/>
              <a:uFillTx/>
              <a:latin typeface="Arial"/>
              <a:cs typeface="Arial"/>
              <a:sym typeface="Arial"/>
            </a:endParaRPr>
          </a:p>
        </p:txBody>
      </p:sp>
    </p:spTree>
    <p:extLst>
      <p:ext uri="{BB962C8B-B14F-4D97-AF65-F5344CB8AC3E}">
        <p14:creationId xmlns:p14="http://schemas.microsoft.com/office/powerpoint/2010/main" val="16860911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5E3572-A695-07D1-E747-DA6C4CF631AC}"/>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A03FEE4C-9221-3B7E-BE69-69F49170BBCF}"/>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Workplace Report Example</a:t>
            </a:r>
          </a:p>
        </p:txBody>
      </p:sp>
      <p:sp>
        <p:nvSpPr>
          <p:cNvPr id="10" name="Text Placeholder 1">
            <a:extLst>
              <a:ext uri="{FF2B5EF4-FFF2-40B4-BE49-F238E27FC236}">
                <a16:creationId xmlns:a16="http://schemas.microsoft.com/office/drawing/2014/main" id="{80CD0A76-7024-E691-9D38-BCE6AEC84F6F}"/>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Text Placeholder 1">
            <a:extLst>
              <a:ext uri="{FF2B5EF4-FFF2-40B4-BE49-F238E27FC236}">
                <a16:creationId xmlns:a16="http://schemas.microsoft.com/office/drawing/2014/main" id="{9A984D01-C94F-F858-E9E1-E1C30AAE92C3}"/>
              </a:ext>
            </a:extLst>
          </p:cNvPr>
          <p:cNvSpPr txBox="1">
            <a:spLocks/>
          </p:cNvSpPr>
          <p:nvPr/>
        </p:nvSpPr>
        <p:spPr>
          <a:xfrm>
            <a:off x="457200" y="1164496"/>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1200"/>
              </a:spcAft>
              <a:buNone/>
            </a:pPr>
            <a:r>
              <a:rPr lang="en-US" sz="1200" b="1" i="0" u="none" strike="noStrike" dirty="0">
                <a:solidFill>
                  <a:srgbClr val="000000"/>
                </a:solidFill>
                <a:effectLst/>
                <a:latin typeface="Arial" panose="020B0604020202020204" pitchFamily="34" charset="0"/>
              </a:rPr>
              <a:t>Employee Training Update – March 2025</a:t>
            </a:r>
            <a:endParaRPr lang="en-US" sz="1200" b="0" dirty="0">
              <a:effectLst/>
            </a:endParaRPr>
          </a:p>
          <a:p>
            <a:pPr rtl="0">
              <a:spcAft>
                <a:spcPts val="600"/>
              </a:spcAft>
              <a:buNone/>
            </a:pPr>
            <a:r>
              <a:rPr lang="en-US" sz="1200" b="1" i="0" u="none" strike="noStrike" dirty="0">
                <a:solidFill>
                  <a:srgbClr val="000000"/>
                </a:solidFill>
                <a:effectLst/>
                <a:latin typeface="Arial" panose="020B0604020202020204" pitchFamily="34" charset="0"/>
              </a:rPr>
              <a:t>Introduction:</a:t>
            </a:r>
            <a:br>
              <a:rPr lang="en-US" sz="1200" b="1"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This report provides an update on the employee training sessions conducted in March. It includes participation rates, key takeaways, and areas for improvement.</a:t>
            </a:r>
            <a:endParaRPr lang="en-US" sz="1200" b="0" dirty="0">
              <a:effectLst/>
            </a:endParaRPr>
          </a:p>
          <a:p>
            <a:pPr marL="228600" indent="-228600" rtl="0">
              <a:buFont typeface="+mj-lt"/>
              <a:buAutoNum type="arabicPeriod"/>
            </a:pPr>
            <a:r>
              <a:rPr lang="en-US" sz="1200" b="1" i="0" u="none" strike="noStrike" dirty="0">
                <a:solidFill>
                  <a:srgbClr val="000000"/>
                </a:solidFill>
                <a:effectLst/>
                <a:latin typeface="Arial" panose="020B0604020202020204" pitchFamily="34" charset="0"/>
              </a:rPr>
              <a:t>Participation Overview:</a:t>
            </a:r>
            <a:endParaRPr lang="en-US" sz="1200" dirty="0"/>
          </a:p>
          <a:p>
            <a:pPr marL="457200" indent="-171450" rtl="0">
              <a:buFont typeface="Arial" panose="020B0604020202020204" pitchFamily="34" charset="0"/>
              <a:buChar char="•"/>
            </a:pPr>
            <a:r>
              <a:rPr lang="en-US" sz="1200" b="0" i="0" u="none" strike="noStrike" dirty="0">
                <a:solidFill>
                  <a:srgbClr val="000000"/>
                </a:solidFill>
                <a:effectLst/>
                <a:latin typeface="Arial" panose="020B0604020202020204" pitchFamily="34" charset="0"/>
              </a:rPr>
              <a:t>90% of employees attended the required training.</a:t>
            </a:r>
          </a:p>
          <a:p>
            <a:pPr marL="457200" indent="-171450" rtl="0">
              <a:spcAft>
                <a:spcPts val="600"/>
              </a:spcAft>
              <a:buFont typeface="Arial" panose="020B0604020202020204" pitchFamily="34" charset="0"/>
              <a:buChar char="•"/>
            </a:pPr>
            <a:r>
              <a:rPr lang="en-US" sz="1200" b="0" i="0" u="none" strike="noStrike" dirty="0">
                <a:solidFill>
                  <a:srgbClr val="000000"/>
                </a:solidFill>
                <a:effectLst/>
                <a:latin typeface="Arial" panose="020B0604020202020204" pitchFamily="34" charset="0"/>
              </a:rPr>
              <a:t>The most common reason for absences was scheduling conflicts.</a:t>
            </a:r>
          </a:p>
          <a:p>
            <a:pPr marL="228600" indent="-228600" rtl="0">
              <a:buFont typeface="+mj-lt"/>
              <a:buAutoNum type="arabicPeriod" startAt="2"/>
            </a:pPr>
            <a:r>
              <a:rPr lang="en-US" sz="1200" b="1" i="0" u="none" strike="noStrike" dirty="0">
                <a:solidFill>
                  <a:srgbClr val="000000"/>
                </a:solidFill>
                <a:effectLst/>
                <a:latin typeface="Arial" panose="020B0604020202020204" pitchFamily="34" charset="0"/>
              </a:rPr>
              <a:t>Key Takeaways:</a:t>
            </a:r>
            <a:endParaRPr lang="en-US" sz="1200" dirty="0"/>
          </a:p>
          <a:p>
            <a:pPr marL="457200" indent="-171450" rtl="0">
              <a:buFont typeface="Arial" panose="020B0604020202020204" pitchFamily="34" charset="0"/>
              <a:buChar char="•"/>
            </a:pPr>
            <a:r>
              <a:rPr lang="en-US" sz="1200" b="0" i="0" u="none" strike="noStrike" dirty="0">
                <a:solidFill>
                  <a:srgbClr val="000000"/>
                </a:solidFill>
                <a:effectLst/>
                <a:latin typeface="Arial" panose="020B0604020202020204" pitchFamily="34" charset="0"/>
              </a:rPr>
              <a:t>Employees found the training useful, particularly the hands-on activities.</a:t>
            </a:r>
          </a:p>
          <a:p>
            <a:pPr marL="457200" indent="-171450" rtl="0">
              <a:spcAft>
                <a:spcPts val="600"/>
              </a:spcAft>
              <a:buFont typeface="Arial" panose="020B0604020202020204" pitchFamily="34" charset="0"/>
              <a:buChar char="•"/>
            </a:pPr>
            <a:r>
              <a:rPr lang="en-US" sz="1200" b="0" i="0" u="none" strike="noStrike" dirty="0">
                <a:solidFill>
                  <a:srgbClr val="000000"/>
                </a:solidFill>
                <a:effectLst/>
                <a:latin typeface="Arial" panose="020B0604020202020204" pitchFamily="34" charset="0"/>
              </a:rPr>
              <a:t>Some requested additional sessions for more in-depth learning.</a:t>
            </a:r>
          </a:p>
          <a:p>
            <a:pPr marL="228600" indent="-228600" rtl="0">
              <a:buFont typeface="+mj-lt"/>
              <a:buAutoNum type="arabicPeriod" startAt="3"/>
            </a:pPr>
            <a:r>
              <a:rPr lang="en-US" sz="1200" b="1" i="0" u="none" strike="noStrike" dirty="0">
                <a:solidFill>
                  <a:srgbClr val="000000"/>
                </a:solidFill>
                <a:effectLst/>
                <a:latin typeface="Arial" panose="020B0604020202020204" pitchFamily="34" charset="0"/>
              </a:rPr>
              <a:t>Areas for Improvement:</a:t>
            </a:r>
            <a:endParaRPr lang="en-US" sz="1200" dirty="0"/>
          </a:p>
          <a:p>
            <a:pPr marL="457200" indent="-171450" rtl="0">
              <a:buFont typeface="Arial" panose="020B0604020202020204" pitchFamily="34" charset="0"/>
              <a:buChar char="•"/>
            </a:pPr>
            <a:r>
              <a:rPr lang="en-US" sz="1200" b="0" i="0" u="none" strike="noStrike" dirty="0">
                <a:solidFill>
                  <a:srgbClr val="000000"/>
                </a:solidFill>
                <a:effectLst/>
                <a:latin typeface="Arial" panose="020B0604020202020204" pitchFamily="34" charset="0"/>
              </a:rPr>
              <a:t>Adjust training times to accommodate all shifts.</a:t>
            </a:r>
          </a:p>
          <a:p>
            <a:pPr marL="457200" indent="-171450" rtl="0">
              <a:spcAft>
                <a:spcPts val="600"/>
              </a:spcAft>
              <a:buFont typeface="Arial" panose="020B0604020202020204" pitchFamily="34" charset="0"/>
              <a:buChar char="•"/>
            </a:pPr>
            <a:r>
              <a:rPr lang="en-US" sz="1200" b="0" i="0" u="none" strike="noStrike" dirty="0">
                <a:solidFill>
                  <a:srgbClr val="000000"/>
                </a:solidFill>
                <a:effectLst/>
                <a:latin typeface="Arial" panose="020B0604020202020204" pitchFamily="34" charset="0"/>
              </a:rPr>
              <a:t>Provide follow-up materials for employees who missed the session.</a:t>
            </a:r>
          </a:p>
          <a:p>
            <a:pPr rtl="0">
              <a:buNone/>
            </a:pPr>
            <a:r>
              <a:rPr lang="en-US" sz="1200" b="1" i="0" u="none" strike="noStrike" dirty="0">
                <a:solidFill>
                  <a:srgbClr val="000000"/>
                </a:solidFill>
                <a:effectLst/>
                <a:latin typeface="Arial" panose="020B0604020202020204" pitchFamily="34" charset="0"/>
              </a:rPr>
              <a:t>Conclusion:</a:t>
            </a:r>
            <a:br>
              <a:rPr lang="en-US" sz="1200" b="1"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Overall, the training sessions were successful, with high participation and positive feedback. Adjusting scheduling and offering additional resources will help improve future sessions.</a:t>
            </a:r>
            <a:endParaRPr kumimoji="0" lang="en-US" sz="1200" b="0" i="0" u="none" strike="noStrike" kern="0" cap="none" spc="0" normalizeH="0" baseline="0" noProof="0" dirty="0">
              <a:ln>
                <a:noFill/>
              </a:ln>
              <a:solidFill>
                <a:srgbClr val="000000"/>
              </a:solidFill>
              <a:effectLst/>
              <a:uLnTx/>
              <a:uFillTx/>
              <a:latin typeface="Arial"/>
              <a:cs typeface="Arial"/>
              <a:sym typeface="Arial"/>
            </a:endParaRPr>
          </a:p>
        </p:txBody>
      </p:sp>
      <p:sp>
        <p:nvSpPr>
          <p:cNvPr id="4" name="Google Shape;90;p3">
            <a:hlinkClick r:id="rId2" action="ppaction://hlinksldjump"/>
            <a:extLst>
              <a:ext uri="{FF2B5EF4-FFF2-40B4-BE49-F238E27FC236}">
                <a16:creationId xmlns:a16="http://schemas.microsoft.com/office/drawing/2014/main" id="{679C35BB-3757-0C31-F261-347BBD1B4EE6}"/>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8219655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55BD3D2C-195A-A472-5050-2C3B8B902107}"/>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279399D9-3D79-BB43-7D56-448FA4EC7BFC}"/>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Social Media</a:t>
            </a:r>
          </a:p>
        </p:txBody>
      </p:sp>
      <p:sp>
        <p:nvSpPr>
          <p:cNvPr id="3" name="Text Placeholder 1">
            <a:extLst>
              <a:ext uri="{FF2B5EF4-FFF2-40B4-BE49-F238E27FC236}">
                <a16:creationId xmlns:a16="http://schemas.microsoft.com/office/drawing/2014/main" id="{C85E779F-84AB-4B3E-F434-B4078050B304}"/>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170" b="0" i="0" u="none" strike="noStrike" dirty="0">
                <a:solidFill>
                  <a:schemeClr val="bg1"/>
                </a:solidFill>
                <a:effectLst/>
                <a:latin typeface="Arial" panose="020B0604020202020204" pitchFamily="34" charset="0"/>
              </a:rPr>
              <a:t>As students transition into the professional world, they need to understand that their online presence can impact their future career opportunities. Employers, coworkers, and business contacts may see their posts, comments, or likes—even years later. Here are some essential guidelines for maintaining professionalism on social media.</a:t>
            </a:r>
            <a:endParaRPr lang="en-US" sz="1170" b="0" dirty="0">
              <a:solidFill>
                <a:schemeClr val="bg1"/>
              </a:solidFill>
              <a:effectLst/>
            </a:endParaRPr>
          </a:p>
          <a:p>
            <a:pPr marL="228600" indent="-228600" rtl="0">
              <a:buClr>
                <a:schemeClr val="bg1"/>
              </a:buClr>
              <a:buFont typeface="+mj-lt"/>
              <a:buAutoNum type="arabicPeriod"/>
            </a:pPr>
            <a:r>
              <a:rPr lang="en-US" sz="1170" b="1" i="0" u="none" strike="noStrike" dirty="0">
                <a:solidFill>
                  <a:schemeClr val="bg1"/>
                </a:solidFill>
                <a:effectLst/>
                <a:latin typeface="Arial" panose="020B0604020202020204" pitchFamily="34" charset="0"/>
              </a:rPr>
              <a:t>Think Before You Post or Comment</a:t>
            </a:r>
            <a:endParaRPr lang="en-US" sz="1170" dirty="0">
              <a:solidFill>
                <a:schemeClr val="bg1"/>
              </a:solidFill>
            </a:endParaRPr>
          </a:p>
          <a:p>
            <a:pPr marL="457200" indent="-171450" rtl="0">
              <a:buClr>
                <a:schemeClr val="bg1"/>
              </a:buClr>
              <a:buFont typeface="Arial" panose="020B0604020202020204" pitchFamily="34" charset="0"/>
              <a:buChar char="•"/>
            </a:pPr>
            <a:r>
              <a:rPr lang="en-US" sz="1170" b="0" i="0" u="none" strike="noStrike" dirty="0">
                <a:solidFill>
                  <a:schemeClr val="bg1"/>
                </a:solidFill>
                <a:effectLst/>
                <a:latin typeface="Arial" panose="020B0604020202020204" pitchFamily="34" charset="0"/>
              </a:rPr>
              <a:t>Before posting, ask yourself:</a:t>
            </a:r>
          </a:p>
          <a:p>
            <a:pPr marL="640080" indent="-171450" rtl="0">
              <a:buClr>
                <a:schemeClr val="bg1"/>
              </a:buClr>
              <a:buFont typeface="Courier New" panose="02070309020205020404" pitchFamily="49" charset="0"/>
              <a:buChar char="o"/>
            </a:pPr>
            <a:r>
              <a:rPr lang="en-US" sz="1170" b="0" i="1" u="none" strike="noStrike" dirty="0">
                <a:solidFill>
                  <a:schemeClr val="bg1"/>
                </a:solidFill>
                <a:effectLst/>
                <a:latin typeface="Arial" panose="020B0604020202020204" pitchFamily="34" charset="0"/>
              </a:rPr>
              <a:t>Would I be comfortable if my future employer saw this?</a:t>
            </a:r>
            <a:endParaRPr lang="en-US" sz="1170" dirty="0">
              <a:solidFill>
                <a:schemeClr val="bg1"/>
              </a:solidFill>
              <a:latin typeface="Arial" panose="020B0604020202020204" pitchFamily="34" charset="0"/>
            </a:endParaRPr>
          </a:p>
          <a:p>
            <a:pPr marL="640080" indent="-171450" rtl="0">
              <a:buClr>
                <a:schemeClr val="bg1"/>
              </a:buClr>
              <a:buFont typeface="Courier New" panose="02070309020205020404" pitchFamily="49" charset="0"/>
              <a:buChar char="o"/>
            </a:pPr>
            <a:r>
              <a:rPr lang="en-US" sz="1170" b="0" i="1" u="none" strike="noStrike" dirty="0">
                <a:solidFill>
                  <a:schemeClr val="bg1"/>
                </a:solidFill>
                <a:effectLst/>
                <a:latin typeface="Arial" panose="020B0604020202020204" pitchFamily="34" charset="0"/>
              </a:rPr>
              <a:t>Does this reflect the kind of professional image I want to have?</a:t>
            </a:r>
          </a:p>
          <a:p>
            <a:pPr marL="457200" indent="-171450" rtl="0">
              <a:spcAft>
                <a:spcPts val="600"/>
              </a:spcAft>
              <a:buClr>
                <a:schemeClr val="bg1"/>
              </a:buClr>
              <a:buFont typeface="Arial" panose="020B0604020202020204" pitchFamily="34" charset="0"/>
              <a:buChar char="•"/>
            </a:pPr>
            <a:r>
              <a:rPr lang="en-US" sz="1170" b="0" i="0" u="none" strike="noStrike" dirty="0">
                <a:solidFill>
                  <a:schemeClr val="bg1"/>
                </a:solidFill>
                <a:effectLst/>
                <a:latin typeface="Arial" panose="020B0604020202020204" pitchFamily="34" charset="0"/>
              </a:rPr>
              <a:t>Even if your accounts are private, </a:t>
            </a:r>
            <a:r>
              <a:rPr lang="en-US" sz="1170" b="1" i="0" u="none" strike="noStrike" dirty="0">
                <a:solidFill>
                  <a:schemeClr val="bg1"/>
                </a:solidFill>
                <a:effectLst/>
                <a:latin typeface="Arial" panose="020B0604020202020204" pitchFamily="34" charset="0"/>
              </a:rPr>
              <a:t>screenshots last forever</a:t>
            </a:r>
            <a:r>
              <a:rPr lang="en-US" sz="1170" b="0" i="0" u="none" strike="noStrike" dirty="0">
                <a:solidFill>
                  <a:schemeClr val="bg1"/>
                </a:solidFill>
                <a:effectLst/>
                <a:latin typeface="Arial" panose="020B0604020202020204" pitchFamily="34" charset="0"/>
              </a:rPr>
              <a:t>—so always assume anything you post could be shared.</a:t>
            </a:r>
          </a:p>
          <a:p>
            <a:pPr marL="228600" indent="-228600" rtl="0">
              <a:buClr>
                <a:schemeClr val="bg1"/>
              </a:buClr>
              <a:buFont typeface="+mj-lt"/>
              <a:buAutoNum type="arabicPeriod" startAt="2"/>
            </a:pPr>
            <a:r>
              <a:rPr lang="en-US" sz="1170" b="1" i="0" u="none" strike="noStrike" dirty="0">
                <a:solidFill>
                  <a:schemeClr val="bg1"/>
                </a:solidFill>
                <a:effectLst/>
                <a:latin typeface="Arial" panose="020B0604020202020204" pitchFamily="34" charset="0"/>
              </a:rPr>
              <a:t>Avoid Controversial Topics in Public Posts</a:t>
            </a:r>
            <a:endParaRPr lang="en-US" sz="1170" dirty="0">
              <a:solidFill>
                <a:schemeClr val="bg1"/>
              </a:solidFill>
            </a:endParaRPr>
          </a:p>
          <a:p>
            <a:pPr marL="457200" indent="-171450" rtl="0">
              <a:buClr>
                <a:schemeClr val="bg1"/>
              </a:buClr>
              <a:buFont typeface="Arial" panose="020B0604020202020204" pitchFamily="34" charset="0"/>
              <a:buChar char="•"/>
            </a:pPr>
            <a:r>
              <a:rPr lang="en-US" sz="1170" b="1" i="0" u="none" strike="noStrike" dirty="0">
                <a:solidFill>
                  <a:schemeClr val="bg1"/>
                </a:solidFill>
                <a:effectLst/>
                <a:latin typeface="Arial" panose="020B0604020202020204" pitchFamily="34" charset="0"/>
              </a:rPr>
              <a:t>Politics, religion, and heated debates</a:t>
            </a:r>
            <a:r>
              <a:rPr lang="en-US" sz="1170" b="0" i="0" u="none" strike="noStrike" dirty="0">
                <a:solidFill>
                  <a:schemeClr val="bg1"/>
                </a:solidFill>
                <a:effectLst/>
                <a:latin typeface="Arial" panose="020B0604020202020204" pitchFamily="34" charset="0"/>
              </a:rPr>
              <a:t> can create tension and may affect professional opportunities.</a:t>
            </a:r>
          </a:p>
          <a:p>
            <a:pPr marL="457200" indent="-171450" rtl="0">
              <a:spcAft>
                <a:spcPts val="600"/>
              </a:spcAft>
              <a:buClr>
                <a:schemeClr val="bg1"/>
              </a:buClr>
              <a:buFont typeface="Arial" panose="020B0604020202020204" pitchFamily="34" charset="0"/>
              <a:buChar char="•"/>
            </a:pPr>
            <a:r>
              <a:rPr lang="en-US" sz="1170" b="0" i="0" u="none" strike="noStrike" dirty="0">
                <a:solidFill>
                  <a:schemeClr val="bg1"/>
                </a:solidFill>
                <a:effectLst/>
                <a:latin typeface="Arial" panose="020B0604020202020204" pitchFamily="34" charset="0"/>
              </a:rPr>
              <a:t>Instead of engaging in arguments, focus on </a:t>
            </a:r>
            <a:r>
              <a:rPr lang="en-US" sz="1170" b="1" i="0" u="none" strike="noStrike" dirty="0">
                <a:solidFill>
                  <a:schemeClr val="bg1"/>
                </a:solidFill>
                <a:effectLst/>
                <a:latin typeface="Arial" panose="020B0604020202020204" pitchFamily="34" charset="0"/>
              </a:rPr>
              <a:t>neutral or positive discussions</a:t>
            </a:r>
            <a:r>
              <a:rPr lang="en-US" sz="1170" b="0" i="0" u="none" strike="noStrike" dirty="0">
                <a:solidFill>
                  <a:schemeClr val="bg1"/>
                </a:solidFill>
                <a:effectLst/>
                <a:latin typeface="Arial" panose="020B0604020202020204" pitchFamily="34" charset="0"/>
              </a:rPr>
              <a:t> that won’t harm your reputation.</a:t>
            </a:r>
          </a:p>
          <a:p>
            <a:pPr marL="228600" indent="-228600" rtl="0">
              <a:buClr>
                <a:schemeClr val="bg1"/>
              </a:buClr>
              <a:buFont typeface="+mj-lt"/>
              <a:buAutoNum type="arabicPeriod" startAt="3"/>
            </a:pPr>
            <a:r>
              <a:rPr lang="en-US" sz="1170" b="1" i="0" u="none" strike="noStrike" dirty="0">
                <a:solidFill>
                  <a:schemeClr val="bg1"/>
                </a:solidFill>
                <a:effectLst/>
                <a:latin typeface="Arial" panose="020B0604020202020204" pitchFamily="34" charset="0"/>
              </a:rPr>
              <a:t>Be Mindful of Who Can See Your Content</a:t>
            </a:r>
            <a:endParaRPr lang="en-US" sz="1170" dirty="0">
              <a:solidFill>
                <a:schemeClr val="bg1"/>
              </a:solidFill>
            </a:endParaRPr>
          </a:p>
          <a:p>
            <a:pPr marL="457200" indent="-171450" rtl="0">
              <a:buClr>
                <a:schemeClr val="bg1"/>
              </a:buClr>
              <a:buFont typeface="Arial" panose="020B0604020202020204" pitchFamily="34" charset="0"/>
              <a:buChar char="•"/>
            </a:pPr>
            <a:r>
              <a:rPr lang="en-US" sz="1170" b="0" i="0" u="none" strike="noStrike" dirty="0">
                <a:solidFill>
                  <a:schemeClr val="bg1"/>
                </a:solidFill>
                <a:effectLst/>
                <a:latin typeface="Arial" panose="020B0604020202020204" pitchFamily="34" charset="0"/>
              </a:rPr>
              <a:t>Even if your settings are private, mutual acquaintances (such as coworkers or future bosses) may still see your content.</a:t>
            </a:r>
          </a:p>
          <a:p>
            <a:pPr marL="457200" indent="-171450" rtl="0">
              <a:buClr>
                <a:schemeClr val="bg1"/>
              </a:buClr>
              <a:buFont typeface="Arial" panose="020B0604020202020204" pitchFamily="34" charset="0"/>
              <a:buChar char="•"/>
            </a:pPr>
            <a:r>
              <a:rPr lang="en-US" sz="1170" b="1" i="0" u="none" strike="noStrike" dirty="0">
                <a:solidFill>
                  <a:schemeClr val="bg1"/>
                </a:solidFill>
                <a:effectLst/>
                <a:latin typeface="Arial" panose="020B0604020202020204" pitchFamily="34" charset="0"/>
              </a:rPr>
              <a:t>Review your friends list</a:t>
            </a:r>
            <a:r>
              <a:rPr lang="en-US" sz="1170" b="0" i="0" u="none" strike="noStrike" dirty="0">
                <a:solidFill>
                  <a:schemeClr val="bg1"/>
                </a:solidFill>
                <a:effectLst/>
                <a:latin typeface="Arial" panose="020B0604020202020204" pitchFamily="34" charset="0"/>
              </a:rPr>
              <a:t> and remove people you wouldn’t want to have access to your personal life.</a:t>
            </a:r>
          </a:p>
          <a:p>
            <a:pPr marL="457200" indent="-171450" rtl="0">
              <a:buClr>
                <a:schemeClr val="bg1"/>
              </a:buClr>
              <a:buFont typeface="Arial" panose="020B0604020202020204" pitchFamily="34" charset="0"/>
              <a:buChar char="•"/>
            </a:pPr>
            <a:r>
              <a:rPr lang="en-US" sz="1170" b="0" i="0" u="none" strike="noStrike" dirty="0">
                <a:solidFill>
                  <a:schemeClr val="bg1"/>
                </a:solidFill>
                <a:effectLst/>
                <a:latin typeface="Arial" panose="020B0604020202020204" pitchFamily="34" charset="0"/>
              </a:rPr>
              <a:t>Consider creating separate personal and professional accounts if needed.</a:t>
            </a:r>
          </a:p>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endParaRPr kumimoji="0" lang="en-US" sz="1300" b="0" i="0" u="none" strike="noStrike" kern="0" cap="none" spc="0" normalizeH="0" baseline="0" noProof="0" dirty="0">
              <a:ln>
                <a:noFill/>
              </a:ln>
              <a:solidFill>
                <a:srgbClr val="FFFFFF"/>
              </a:solidFill>
              <a:effectLst/>
              <a:uLnTx/>
              <a:uFillTx/>
              <a:latin typeface="Arial"/>
              <a:cs typeface="Arial"/>
              <a:sym typeface="Arial"/>
            </a:endParaRPr>
          </a:p>
        </p:txBody>
      </p:sp>
      <p:sp>
        <p:nvSpPr>
          <p:cNvPr id="11" name="Rectangle: Rounded Corners 10">
            <a:hlinkClick r:id="rId3" action="ppaction://hlinksldjump"/>
            <a:extLst>
              <a:ext uri="{FF2B5EF4-FFF2-40B4-BE49-F238E27FC236}">
                <a16:creationId xmlns:a16="http://schemas.microsoft.com/office/drawing/2014/main" id="{3795B8FE-A7EB-F26E-A220-2C9C01FF2633}"/>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Continue</a:t>
            </a:r>
          </a:p>
        </p:txBody>
      </p:sp>
    </p:spTree>
    <p:extLst>
      <p:ext uri="{BB962C8B-B14F-4D97-AF65-F5344CB8AC3E}">
        <p14:creationId xmlns:p14="http://schemas.microsoft.com/office/powerpoint/2010/main" val="18121907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884ABB9D-7B4F-D4D5-59FE-A4FEBAB29D7A}"/>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51CF98DA-CDEF-1F10-7C0E-E4F5D4B831D1}"/>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Social Media</a:t>
            </a:r>
          </a:p>
        </p:txBody>
      </p:sp>
      <p:sp>
        <p:nvSpPr>
          <p:cNvPr id="3" name="Text Placeholder 1">
            <a:extLst>
              <a:ext uri="{FF2B5EF4-FFF2-40B4-BE49-F238E27FC236}">
                <a16:creationId xmlns:a16="http://schemas.microsoft.com/office/drawing/2014/main" id="{FD8DCA90-860D-D8A2-7F4A-6DE5832B5ED1}"/>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28600" indent="-228600" rtl="0">
              <a:buClr>
                <a:schemeClr val="bg1"/>
              </a:buClr>
              <a:buFont typeface="+mj-lt"/>
              <a:buAutoNum type="arabicPeriod" startAt="4"/>
            </a:pPr>
            <a:r>
              <a:rPr lang="en-US" sz="1170" b="1" i="0" u="none" strike="noStrike" dirty="0">
                <a:solidFill>
                  <a:schemeClr val="bg1"/>
                </a:solidFill>
                <a:effectLst/>
                <a:latin typeface="Arial" panose="020B0604020202020204" pitchFamily="34" charset="0"/>
              </a:rPr>
              <a:t>How to Respond to Negative or Controversial Comments</a:t>
            </a:r>
            <a:endParaRPr lang="en-US" sz="1170" b="0" i="0" u="none" strike="noStrike" dirty="0">
              <a:solidFill>
                <a:schemeClr val="bg1"/>
              </a:solidFill>
              <a:effectLst/>
              <a:latin typeface="Arial" panose="020B0604020202020204" pitchFamily="34" charset="0"/>
            </a:endParaRPr>
          </a:p>
          <a:p>
            <a:pPr marL="228600" rtl="0">
              <a:buClr>
                <a:schemeClr val="bg1"/>
              </a:buClr>
            </a:pPr>
            <a:r>
              <a:rPr lang="en-US" sz="1170" b="0" i="0" u="none" strike="noStrike" dirty="0">
                <a:solidFill>
                  <a:schemeClr val="bg1"/>
                </a:solidFill>
                <a:effectLst/>
                <a:latin typeface="Arial" panose="020B0604020202020204" pitchFamily="34" charset="0"/>
              </a:rPr>
              <a:t>If someone posts something that upsets you, it’s tempting to respond emotionally. Instead, try these approaches:</a:t>
            </a:r>
            <a:endParaRPr lang="en-US" sz="1170" dirty="0">
              <a:solidFill>
                <a:schemeClr val="bg1"/>
              </a:solidFill>
            </a:endParaRPr>
          </a:p>
          <a:p>
            <a:pPr marL="228600" rtl="0">
              <a:spcBef>
                <a:spcPts val="600"/>
              </a:spcBef>
              <a:buClr>
                <a:schemeClr val="bg1"/>
              </a:buClr>
            </a:pPr>
            <a:r>
              <a:rPr lang="en-US" sz="1170" b="1" i="0" u="none" strike="noStrike" dirty="0">
                <a:solidFill>
                  <a:schemeClr val="bg1"/>
                </a:solidFill>
                <a:effectLst/>
                <a:latin typeface="Arial" panose="020B0604020202020204" pitchFamily="34" charset="0"/>
              </a:rPr>
              <a:t>Ignore:</a:t>
            </a:r>
            <a:endParaRPr lang="en-US" sz="1170" b="0" dirty="0">
              <a:solidFill>
                <a:schemeClr val="bg1"/>
              </a:solidFill>
              <a:effectLst/>
            </a:endParaRPr>
          </a:p>
          <a:p>
            <a:pPr marL="731520" indent="-171450" rtl="0" fontAlgn="base">
              <a:buClr>
                <a:schemeClr val="bg1"/>
              </a:buClr>
              <a:buFont typeface="Courier New" panose="02070309020205020404" pitchFamily="49" charset="0"/>
              <a:buChar char="o"/>
            </a:pPr>
            <a:r>
              <a:rPr lang="en-US" sz="1170" b="0" i="0" u="none" strike="noStrike" dirty="0">
                <a:solidFill>
                  <a:schemeClr val="bg1"/>
                </a:solidFill>
                <a:effectLst/>
                <a:latin typeface="Arial" panose="020B0604020202020204" pitchFamily="34" charset="0"/>
              </a:rPr>
              <a:t>Not every argument needs a response.</a:t>
            </a:r>
          </a:p>
          <a:p>
            <a:pPr marL="731520" indent="-171450" rtl="0" fontAlgn="base">
              <a:spcAft>
                <a:spcPts val="600"/>
              </a:spcAft>
              <a:buClr>
                <a:schemeClr val="bg1"/>
              </a:buClr>
              <a:buFont typeface="Courier New" panose="02070309020205020404" pitchFamily="49" charset="0"/>
              <a:buChar char="o"/>
            </a:pPr>
            <a:r>
              <a:rPr lang="en-US" sz="1170" dirty="0">
                <a:solidFill>
                  <a:schemeClr val="bg1"/>
                </a:solidFill>
                <a:latin typeface="Arial" panose="020B0604020202020204" pitchFamily="34" charset="0"/>
              </a:rPr>
              <a:t>I</a:t>
            </a:r>
            <a:r>
              <a:rPr lang="en-US" sz="1170" b="0" i="0" u="none" strike="noStrike" dirty="0">
                <a:solidFill>
                  <a:schemeClr val="bg1"/>
                </a:solidFill>
                <a:effectLst/>
                <a:latin typeface="Arial" panose="020B0604020202020204" pitchFamily="34" charset="0"/>
              </a:rPr>
              <a:t>f it’s not important to your career, </a:t>
            </a:r>
            <a:r>
              <a:rPr lang="en-US" sz="1170" b="1" i="0" u="none" strike="noStrike" dirty="0">
                <a:solidFill>
                  <a:schemeClr val="bg1"/>
                </a:solidFill>
                <a:effectLst/>
                <a:latin typeface="Arial" panose="020B0604020202020204" pitchFamily="34" charset="0"/>
              </a:rPr>
              <a:t>don’t engage</a:t>
            </a:r>
            <a:r>
              <a:rPr lang="en-US" sz="1170" b="0" i="0" u="none" strike="noStrike" dirty="0">
                <a:solidFill>
                  <a:schemeClr val="bg1"/>
                </a:solidFill>
                <a:effectLst/>
                <a:latin typeface="Arial" panose="020B0604020202020204" pitchFamily="34" charset="0"/>
              </a:rPr>
              <a:t>.</a:t>
            </a:r>
          </a:p>
          <a:p>
            <a:pPr marL="228600" rtl="0">
              <a:buNone/>
            </a:pPr>
            <a:r>
              <a:rPr lang="en-US" sz="1170" b="1" i="0" u="none" strike="noStrike" dirty="0">
                <a:solidFill>
                  <a:schemeClr val="bg1"/>
                </a:solidFill>
                <a:effectLst/>
                <a:latin typeface="Arial" panose="020B0604020202020204" pitchFamily="34" charset="0"/>
              </a:rPr>
              <a:t>Respond with Professionalism (If Necessary):</a:t>
            </a:r>
            <a:endParaRPr lang="en-US" sz="1170" b="0" dirty="0">
              <a:solidFill>
                <a:schemeClr val="bg1"/>
              </a:solidFill>
              <a:effectLst/>
            </a:endParaRPr>
          </a:p>
          <a:p>
            <a:pPr marL="731520" indent="-171450" rtl="0" fontAlgn="base">
              <a:spcAft>
                <a:spcPts val="600"/>
              </a:spcAft>
              <a:buClr>
                <a:schemeClr val="bg1"/>
              </a:buClr>
              <a:buFont typeface="Courier New" panose="02070309020205020404" pitchFamily="49" charset="0"/>
              <a:buChar char="o"/>
            </a:pPr>
            <a:r>
              <a:rPr lang="en-US" sz="1170" b="0" i="0" u="none" strike="noStrike" dirty="0">
                <a:solidFill>
                  <a:schemeClr val="bg1"/>
                </a:solidFill>
                <a:effectLst/>
                <a:latin typeface="Arial" panose="020B0604020202020204" pitchFamily="34" charset="0"/>
              </a:rPr>
              <a:t>Keep it neutral and polite. Example: Instead of: </a:t>
            </a:r>
            <a:r>
              <a:rPr lang="en-US" sz="1170" b="0" i="1" u="none" strike="noStrike" dirty="0">
                <a:solidFill>
                  <a:schemeClr val="bg1"/>
                </a:solidFill>
                <a:effectLst/>
                <a:latin typeface="Arial" panose="020B0604020202020204" pitchFamily="34" charset="0"/>
              </a:rPr>
              <a:t>"You’re completely wrong, and that’s ridiculous!"  </a:t>
            </a:r>
            <a:r>
              <a:rPr lang="en-US" sz="1170" b="0" i="0" u="none" strike="noStrike" dirty="0">
                <a:solidFill>
                  <a:schemeClr val="bg1"/>
                </a:solidFill>
                <a:effectLst/>
                <a:latin typeface="Arial" panose="020B0604020202020204" pitchFamily="34" charset="0"/>
              </a:rPr>
              <a:t>Try: </a:t>
            </a:r>
            <a:r>
              <a:rPr lang="en-US" sz="1170" b="0" i="1" u="none" strike="noStrike" dirty="0">
                <a:solidFill>
                  <a:schemeClr val="bg1"/>
                </a:solidFill>
                <a:effectLst/>
                <a:latin typeface="Arial" panose="020B0604020202020204" pitchFamily="34" charset="0"/>
              </a:rPr>
              <a:t>"I understand your perspective, and I appreciate the discussion. Let's agree to disagree."</a:t>
            </a:r>
            <a:endParaRPr lang="en-US" sz="1170" b="0" i="0" u="none" strike="noStrike" dirty="0">
              <a:solidFill>
                <a:schemeClr val="bg1"/>
              </a:solidFill>
              <a:effectLst/>
              <a:latin typeface="Arial" panose="020B0604020202020204" pitchFamily="34" charset="0"/>
            </a:endParaRPr>
          </a:p>
          <a:p>
            <a:pPr marL="228600" rtl="0">
              <a:buNone/>
            </a:pPr>
            <a:r>
              <a:rPr lang="en-US" sz="1170" b="1" i="0" u="none" strike="noStrike" dirty="0">
                <a:solidFill>
                  <a:schemeClr val="bg1"/>
                </a:solidFill>
                <a:effectLst/>
                <a:latin typeface="Arial" panose="020B0604020202020204" pitchFamily="34" charset="0"/>
              </a:rPr>
              <a:t>Move It to a Private Conversation:</a:t>
            </a:r>
            <a:endParaRPr lang="en-US" sz="1170" b="0" dirty="0">
              <a:solidFill>
                <a:schemeClr val="bg1"/>
              </a:solidFill>
              <a:effectLst/>
            </a:endParaRPr>
          </a:p>
          <a:p>
            <a:pPr marL="731520" indent="-171450" rtl="0" fontAlgn="base">
              <a:spcAft>
                <a:spcPts val="600"/>
              </a:spcAft>
              <a:buClr>
                <a:schemeClr val="bg1"/>
              </a:buClr>
              <a:buFont typeface="Courier New" panose="02070309020205020404" pitchFamily="49" charset="0"/>
              <a:buChar char="o"/>
            </a:pPr>
            <a:r>
              <a:rPr lang="en-US" sz="1170" b="0" i="0" u="none" strike="noStrike" dirty="0">
                <a:solidFill>
                  <a:schemeClr val="bg1"/>
                </a:solidFill>
                <a:effectLst/>
                <a:latin typeface="Arial" panose="020B0604020202020204" pitchFamily="34" charset="0"/>
              </a:rPr>
              <a:t>If you need to respond, </a:t>
            </a:r>
            <a:r>
              <a:rPr lang="en-US" sz="1170" b="1" i="0" u="none" strike="noStrike" dirty="0">
                <a:solidFill>
                  <a:schemeClr val="bg1"/>
                </a:solidFill>
                <a:effectLst/>
                <a:latin typeface="Arial" panose="020B0604020202020204" pitchFamily="34" charset="0"/>
              </a:rPr>
              <a:t>message the person privately</a:t>
            </a:r>
            <a:r>
              <a:rPr lang="en-US" sz="1170" b="0" i="0" u="none" strike="noStrike" dirty="0">
                <a:solidFill>
                  <a:schemeClr val="bg1"/>
                </a:solidFill>
                <a:effectLst/>
                <a:latin typeface="Arial" panose="020B0604020202020204" pitchFamily="34" charset="0"/>
              </a:rPr>
              <a:t> instead of arguing publicly. Example: </a:t>
            </a:r>
            <a:r>
              <a:rPr lang="en-US" sz="1170" b="0" i="1" u="none" strike="noStrike" dirty="0">
                <a:solidFill>
                  <a:schemeClr val="bg1"/>
                </a:solidFill>
                <a:effectLst/>
                <a:latin typeface="Arial" panose="020B0604020202020204" pitchFamily="34" charset="0"/>
              </a:rPr>
              <a:t>"I’d be happy to chat about this privately if you’d like."</a:t>
            </a:r>
            <a:endParaRPr lang="en-US" sz="1170" b="0" i="0" u="none" strike="noStrike" dirty="0">
              <a:solidFill>
                <a:schemeClr val="bg1"/>
              </a:solidFill>
              <a:effectLst/>
              <a:latin typeface="Arial" panose="020B0604020202020204" pitchFamily="34" charset="0"/>
            </a:endParaRPr>
          </a:p>
          <a:p>
            <a:pPr marL="228600" rtl="0">
              <a:buNone/>
            </a:pPr>
            <a:r>
              <a:rPr lang="en-US" sz="1170" b="1" i="0" u="none" strike="noStrike" dirty="0">
                <a:solidFill>
                  <a:schemeClr val="bg1"/>
                </a:solidFill>
                <a:effectLst/>
                <a:latin typeface="Arial" panose="020B0604020202020204" pitchFamily="34" charset="0"/>
              </a:rPr>
              <a:t>Set Boundaries &amp; Report If Needed:</a:t>
            </a:r>
            <a:endParaRPr lang="en-US" sz="1170" b="0" dirty="0">
              <a:solidFill>
                <a:schemeClr val="bg1"/>
              </a:solidFill>
              <a:effectLst/>
            </a:endParaRPr>
          </a:p>
          <a:p>
            <a:pPr marL="731520" indent="-171450">
              <a:buClr>
                <a:schemeClr val="bg1"/>
              </a:buClr>
              <a:buFont typeface="Courier New" panose="02070309020205020404" pitchFamily="49" charset="0"/>
              <a:buChar char="o"/>
            </a:pPr>
            <a:r>
              <a:rPr lang="en-US" sz="1170" b="0" i="0" u="none" strike="noStrike" dirty="0">
                <a:solidFill>
                  <a:schemeClr val="bg1"/>
                </a:solidFill>
                <a:effectLst/>
                <a:latin typeface="Arial" panose="020B0604020202020204" pitchFamily="34" charset="0"/>
              </a:rPr>
              <a:t>If someone is harassing or being inappropriate, </a:t>
            </a:r>
            <a:r>
              <a:rPr lang="en-US" sz="1170" b="1" i="0" u="none" strike="noStrike" dirty="0">
                <a:solidFill>
                  <a:schemeClr val="bg1"/>
                </a:solidFill>
                <a:effectLst/>
                <a:latin typeface="Arial" panose="020B0604020202020204" pitchFamily="34" charset="0"/>
              </a:rPr>
              <a:t>block, mute, or report</a:t>
            </a:r>
            <a:r>
              <a:rPr lang="en-US" sz="1170" b="0" i="0" u="none" strike="noStrike" dirty="0">
                <a:solidFill>
                  <a:schemeClr val="bg1"/>
                </a:solidFill>
                <a:effectLst/>
                <a:latin typeface="Arial" panose="020B0604020202020204" pitchFamily="34" charset="0"/>
              </a:rPr>
              <a:t> them instead of escalating the situation.</a:t>
            </a:r>
          </a:p>
        </p:txBody>
      </p:sp>
      <p:sp>
        <p:nvSpPr>
          <p:cNvPr id="11" name="Rectangle: Rounded Corners 10">
            <a:hlinkClick r:id="rId3" action="ppaction://hlinksldjump"/>
            <a:extLst>
              <a:ext uri="{FF2B5EF4-FFF2-40B4-BE49-F238E27FC236}">
                <a16:creationId xmlns:a16="http://schemas.microsoft.com/office/drawing/2014/main" id="{14235FA1-C728-49B8-D76F-BCF296DB8067}"/>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Continue</a:t>
            </a:r>
          </a:p>
        </p:txBody>
      </p:sp>
    </p:spTree>
    <p:extLst>
      <p:ext uri="{BB962C8B-B14F-4D97-AF65-F5344CB8AC3E}">
        <p14:creationId xmlns:p14="http://schemas.microsoft.com/office/powerpoint/2010/main" val="25487871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CA3933D6-B49E-5588-573B-74A5E6BCC836}"/>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B2F0472F-4425-B7A9-99F3-27224A6D93CB}"/>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Social Media</a:t>
            </a:r>
          </a:p>
        </p:txBody>
      </p:sp>
      <p:sp>
        <p:nvSpPr>
          <p:cNvPr id="3" name="Text Placeholder 1">
            <a:extLst>
              <a:ext uri="{FF2B5EF4-FFF2-40B4-BE49-F238E27FC236}">
                <a16:creationId xmlns:a16="http://schemas.microsoft.com/office/drawing/2014/main" id="{F84672B8-9864-BB9A-3EB9-25EB5DC5E193}"/>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28600" indent="-228600" rtl="0">
              <a:buClr>
                <a:schemeClr val="bg1"/>
              </a:buClr>
              <a:buFont typeface="+mj-lt"/>
              <a:buAutoNum type="arabicPeriod" startAt="5"/>
            </a:pPr>
            <a:r>
              <a:rPr lang="en-US" sz="1170" b="1" i="0" u="none" strike="noStrike" dirty="0">
                <a:solidFill>
                  <a:schemeClr val="bg1"/>
                </a:solidFill>
                <a:effectLst/>
                <a:latin typeface="Arial" panose="020B0604020202020204" pitchFamily="34" charset="0"/>
              </a:rPr>
              <a:t>Keep personal and professional </a:t>
            </a:r>
            <a:r>
              <a:rPr lang="en-US" sz="1170" b="1" dirty="0">
                <a:solidFill>
                  <a:schemeClr val="bg1"/>
                </a:solidFill>
                <a:latin typeface="Arial" panose="020B0604020202020204" pitchFamily="34" charset="0"/>
              </a:rPr>
              <a:t>life separate</a:t>
            </a:r>
            <a:endParaRPr lang="en-US" sz="1170" b="0" i="0" u="none" strike="noStrike" dirty="0">
              <a:solidFill>
                <a:schemeClr val="bg1"/>
              </a:solidFill>
              <a:effectLst/>
              <a:latin typeface="Arial" panose="020B0604020202020204" pitchFamily="34" charset="0"/>
            </a:endParaRPr>
          </a:p>
          <a:p>
            <a:pPr marL="400050" indent="-171450" rtl="0">
              <a:buClr>
                <a:schemeClr val="bg1"/>
              </a:buClr>
              <a:buFont typeface="Arial" panose="020B0604020202020204" pitchFamily="34" charset="0"/>
              <a:buChar char="•"/>
            </a:pPr>
            <a:r>
              <a:rPr lang="en-US" sz="1170" b="0" i="0" u="none" strike="noStrike" dirty="0">
                <a:solidFill>
                  <a:schemeClr val="bg1"/>
                </a:solidFill>
                <a:effectLst/>
                <a:latin typeface="Arial" panose="020B0604020202020204" pitchFamily="34" charset="0"/>
              </a:rPr>
              <a:t>If using social media professionally, keep posts positive, inspiring, and informative.</a:t>
            </a:r>
          </a:p>
          <a:p>
            <a:pPr marL="400050" indent="-171450" rtl="0">
              <a:spcAft>
                <a:spcPts val="600"/>
              </a:spcAft>
              <a:buClr>
                <a:schemeClr val="bg1"/>
              </a:buClr>
              <a:buFont typeface="Arial" panose="020B0604020202020204" pitchFamily="34" charset="0"/>
              <a:buChar char="•"/>
            </a:pPr>
            <a:r>
              <a:rPr lang="en-US" sz="1170" dirty="0">
                <a:solidFill>
                  <a:schemeClr val="bg1"/>
                </a:solidFill>
                <a:latin typeface="Arial" panose="020B0604020202020204" pitchFamily="34" charset="0"/>
              </a:rPr>
              <a:t>If using social media personally, adjust your privacy settings and limit what professional contacts can see.</a:t>
            </a:r>
          </a:p>
          <a:p>
            <a:pPr marL="228600" indent="-228600" rtl="0">
              <a:buClr>
                <a:schemeClr val="bg1"/>
              </a:buClr>
              <a:buFont typeface="+mj-lt"/>
              <a:buAutoNum type="arabicPeriod" startAt="6"/>
            </a:pPr>
            <a:r>
              <a:rPr lang="en-US" sz="1170" b="1" dirty="0">
                <a:solidFill>
                  <a:schemeClr val="bg1"/>
                </a:solidFill>
              </a:rPr>
              <a:t>Use social media to build positive reputation</a:t>
            </a:r>
          </a:p>
          <a:p>
            <a:pPr marL="228600" rtl="0">
              <a:buClr>
                <a:schemeClr val="bg1"/>
              </a:buClr>
            </a:pPr>
            <a:r>
              <a:rPr lang="en-US" sz="1170" dirty="0">
                <a:solidFill>
                  <a:schemeClr val="bg1"/>
                </a:solidFill>
              </a:rPr>
              <a:t>Instead of posting controversial or negative content, focus on:</a:t>
            </a:r>
          </a:p>
          <a:p>
            <a:pPr marL="400050" indent="-171450" rtl="0">
              <a:buClr>
                <a:schemeClr val="bg1"/>
              </a:buClr>
              <a:buFont typeface="Arial" panose="020B0604020202020204" pitchFamily="34" charset="0"/>
              <a:buChar char="•"/>
            </a:pPr>
            <a:r>
              <a:rPr lang="en-US" sz="1170" dirty="0">
                <a:solidFill>
                  <a:schemeClr val="bg1"/>
                </a:solidFill>
              </a:rPr>
              <a:t>Sharing </a:t>
            </a:r>
            <a:r>
              <a:rPr lang="en-US" sz="1170" b="1" dirty="0">
                <a:solidFill>
                  <a:schemeClr val="bg1"/>
                </a:solidFill>
              </a:rPr>
              <a:t>accomplishments</a:t>
            </a:r>
            <a:r>
              <a:rPr lang="en-US" sz="1170" dirty="0">
                <a:solidFill>
                  <a:schemeClr val="bg1"/>
                </a:solidFill>
              </a:rPr>
              <a:t> (school, work, volunteer experiences, etc.)</a:t>
            </a:r>
          </a:p>
          <a:p>
            <a:pPr marL="400050" indent="-171450" rtl="0">
              <a:buClr>
                <a:schemeClr val="bg1"/>
              </a:buClr>
              <a:buFont typeface="Arial" panose="020B0604020202020204" pitchFamily="34" charset="0"/>
              <a:buChar char="•"/>
            </a:pPr>
            <a:r>
              <a:rPr lang="en-US" sz="1170" dirty="0">
                <a:solidFill>
                  <a:schemeClr val="bg1"/>
                </a:solidFill>
              </a:rPr>
              <a:t>Posting </a:t>
            </a:r>
            <a:r>
              <a:rPr lang="en-US" sz="1170" b="1" dirty="0">
                <a:solidFill>
                  <a:schemeClr val="bg1"/>
                </a:solidFill>
              </a:rPr>
              <a:t>positive</a:t>
            </a:r>
            <a:r>
              <a:rPr lang="en-US" sz="1170" dirty="0">
                <a:solidFill>
                  <a:schemeClr val="bg1"/>
                </a:solidFill>
              </a:rPr>
              <a:t> or </a:t>
            </a:r>
            <a:r>
              <a:rPr lang="en-US" sz="1170" b="1" dirty="0">
                <a:solidFill>
                  <a:schemeClr val="bg1"/>
                </a:solidFill>
              </a:rPr>
              <a:t>educational</a:t>
            </a:r>
            <a:r>
              <a:rPr lang="en-US" sz="1170" dirty="0">
                <a:solidFill>
                  <a:schemeClr val="bg1"/>
                </a:solidFill>
              </a:rPr>
              <a:t> content</a:t>
            </a:r>
          </a:p>
          <a:p>
            <a:pPr marL="400050" indent="-171450" rtl="0">
              <a:buClr>
                <a:schemeClr val="bg1"/>
              </a:buClr>
              <a:buFont typeface="Arial" panose="020B0604020202020204" pitchFamily="34" charset="0"/>
              <a:buChar char="•"/>
            </a:pPr>
            <a:r>
              <a:rPr lang="en-US" sz="1170" dirty="0">
                <a:solidFill>
                  <a:schemeClr val="bg1"/>
                </a:solidFill>
              </a:rPr>
              <a:t>Engaging in </a:t>
            </a:r>
            <a:r>
              <a:rPr lang="en-US" sz="1170" b="1" dirty="0">
                <a:solidFill>
                  <a:schemeClr val="bg1"/>
                </a:solidFill>
              </a:rPr>
              <a:t>professional networking </a:t>
            </a:r>
            <a:r>
              <a:rPr lang="en-US" sz="1170" dirty="0">
                <a:solidFill>
                  <a:schemeClr val="bg1"/>
                </a:solidFill>
              </a:rPr>
              <a:t>(LinkedIn, industry discussions, etc.)</a:t>
            </a:r>
          </a:p>
          <a:p>
            <a:pPr marL="400050" indent="-171450" rtl="0">
              <a:buClr>
                <a:schemeClr val="bg1"/>
              </a:buClr>
              <a:buFont typeface="Arial" panose="020B0604020202020204" pitchFamily="34" charset="0"/>
              <a:buChar char="•"/>
            </a:pPr>
            <a:r>
              <a:rPr lang="en-US" sz="1170" dirty="0">
                <a:solidFill>
                  <a:schemeClr val="bg1"/>
                </a:solidFill>
              </a:rPr>
              <a:t>Supporting causes in a </a:t>
            </a:r>
            <a:r>
              <a:rPr lang="en-US" sz="1170" b="1" dirty="0">
                <a:solidFill>
                  <a:schemeClr val="bg1"/>
                </a:solidFill>
              </a:rPr>
              <a:t>professional</a:t>
            </a:r>
            <a:r>
              <a:rPr lang="en-US" sz="1170" dirty="0">
                <a:solidFill>
                  <a:schemeClr val="bg1"/>
                </a:solidFill>
              </a:rPr>
              <a:t> and </a:t>
            </a:r>
            <a:r>
              <a:rPr lang="en-US" sz="1170" b="1" dirty="0">
                <a:solidFill>
                  <a:schemeClr val="bg1"/>
                </a:solidFill>
              </a:rPr>
              <a:t>respectful</a:t>
            </a:r>
            <a:r>
              <a:rPr lang="en-US" sz="1170" dirty="0">
                <a:solidFill>
                  <a:schemeClr val="bg1"/>
                </a:solidFill>
              </a:rPr>
              <a:t> manner</a:t>
            </a:r>
          </a:p>
          <a:p>
            <a:pPr rtl="0">
              <a:buClr>
                <a:schemeClr val="bg1"/>
              </a:buClr>
            </a:pPr>
            <a:endParaRPr lang="en-US" sz="1170" dirty="0">
              <a:solidFill>
                <a:schemeClr val="bg1"/>
              </a:solidFill>
            </a:endParaRPr>
          </a:p>
          <a:p>
            <a:pPr rtl="0">
              <a:buClr>
                <a:schemeClr val="bg1"/>
              </a:buClr>
            </a:pPr>
            <a:r>
              <a:rPr lang="en-US" sz="1170" b="1" dirty="0">
                <a:solidFill>
                  <a:schemeClr val="bg1"/>
                </a:solidFill>
              </a:rPr>
              <a:t>Final Thought: Social Media is your Digital Resume</a:t>
            </a:r>
          </a:p>
          <a:p>
            <a:pPr rtl="0">
              <a:buClr>
                <a:schemeClr val="bg1"/>
              </a:buClr>
            </a:pPr>
            <a:r>
              <a:rPr lang="en-US" sz="1170" dirty="0">
                <a:solidFill>
                  <a:schemeClr val="bg1"/>
                </a:solidFill>
              </a:rPr>
              <a:t>Your online presence is a reflection of you. Always post and comment as if a future boss, coworker, or client is watching—because they probably are.</a:t>
            </a:r>
          </a:p>
          <a:p>
            <a:pPr marL="731520" indent="-171450">
              <a:buClr>
                <a:schemeClr val="bg1"/>
              </a:buClr>
              <a:buFont typeface="Courier New" panose="02070309020205020404" pitchFamily="49" charset="0"/>
              <a:buChar char="o"/>
            </a:pPr>
            <a:endParaRPr lang="en-US" sz="1170" b="0" i="0" u="none" strike="noStrike" dirty="0">
              <a:solidFill>
                <a:schemeClr val="bg1"/>
              </a:solidFill>
              <a:effectLst/>
              <a:latin typeface="Arial" panose="020B0604020202020204" pitchFamily="34" charset="0"/>
            </a:endParaRPr>
          </a:p>
        </p:txBody>
      </p:sp>
      <p:sp>
        <p:nvSpPr>
          <p:cNvPr id="5" name="Google Shape;90;p3">
            <a:hlinkClick r:id="rId3" action="ppaction://hlinksldjump"/>
            <a:extLst>
              <a:ext uri="{FF2B5EF4-FFF2-40B4-BE49-F238E27FC236}">
                <a16:creationId xmlns:a16="http://schemas.microsoft.com/office/drawing/2014/main" id="{BB384661-433E-B0C4-8999-76ED3C3D020C}"/>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435653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2DBC3FFE-B7BA-1849-7DFB-D6A60CF70B14}"/>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BCD1AC81-53B1-7FCB-4662-58A13D59AA28}"/>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Cover Letter</a:t>
            </a:r>
          </a:p>
        </p:txBody>
      </p:sp>
      <p:sp>
        <p:nvSpPr>
          <p:cNvPr id="3" name="Text Placeholder 1">
            <a:extLst>
              <a:ext uri="{FF2B5EF4-FFF2-40B4-BE49-F238E27FC236}">
                <a16:creationId xmlns:a16="http://schemas.microsoft.com/office/drawing/2014/main" id="{0911FFF0-0126-77AE-8A63-E44B36CB54B4}"/>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b="0" i="0" u="none" strike="noStrike" dirty="0">
                <a:solidFill>
                  <a:schemeClr val="bg1"/>
                </a:solidFill>
                <a:effectLst/>
                <a:latin typeface="Arial" panose="020B0604020202020204" pitchFamily="34" charset="0"/>
              </a:rPr>
              <a:t>A </a:t>
            </a:r>
            <a:r>
              <a:rPr lang="en-US" b="1" i="0" u="none" strike="noStrike" dirty="0">
                <a:solidFill>
                  <a:schemeClr val="bg1"/>
                </a:solidFill>
                <a:effectLst/>
                <a:latin typeface="Arial" panose="020B0604020202020204" pitchFamily="34" charset="0"/>
              </a:rPr>
              <a:t>cover letter</a:t>
            </a:r>
            <a:r>
              <a:rPr lang="en-US" b="0" i="0" u="none" strike="noStrike" dirty="0">
                <a:solidFill>
                  <a:schemeClr val="bg1"/>
                </a:solidFill>
                <a:effectLst/>
                <a:latin typeface="Arial" panose="020B0604020202020204" pitchFamily="34" charset="0"/>
              </a:rPr>
              <a:t> is a short, formal letter you send with your resume when applying for a job. It helps introduce you to the employer and explains why you would be a great fit for the position. Even if a company doesn’t require a cover letter, sending one can make you stand out as professional and prepared. </a:t>
            </a:r>
          </a:p>
          <a:p>
            <a:pPr rtl="0">
              <a:buNone/>
            </a:pPr>
            <a:endParaRPr lang="en-US" b="1" i="0" u="none" strike="noStrike" dirty="0">
              <a:solidFill>
                <a:schemeClr val="bg1"/>
              </a:solidFill>
              <a:effectLst/>
              <a:latin typeface="Arial" panose="020B0604020202020204" pitchFamily="34" charset="0"/>
            </a:endParaRPr>
          </a:p>
          <a:p>
            <a:pPr rtl="0">
              <a:spcAft>
                <a:spcPts val="600"/>
              </a:spcAft>
              <a:buNone/>
            </a:pPr>
            <a:r>
              <a:rPr lang="en-US" b="1" i="0" u="none" strike="noStrike" dirty="0">
                <a:solidFill>
                  <a:schemeClr val="bg1"/>
                </a:solidFill>
                <a:effectLst/>
                <a:latin typeface="Arial" panose="020B0604020202020204" pitchFamily="34" charset="0"/>
              </a:rPr>
              <a:t>Why Write a Cover Letter?</a:t>
            </a:r>
            <a:endParaRPr lang="en-US" b="0" dirty="0">
              <a:solidFill>
                <a:schemeClr val="bg1"/>
              </a:solidFill>
              <a:effectLst/>
            </a:endParaRPr>
          </a:p>
          <a:p>
            <a:pPr rtl="0">
              <a:buNone/>
            </a:pPr>
            <a:r>
              <a:rPr lang="en-US" b="0" i="0" u="none" strike="noStrike" dirty="0">
                <a:solidFill>
                  <a:schemeClr val="bg1"/>
                </a:solidFill>
                <a:effectLst/>
                <a:latin typeface="Arial" panose="020B0604020202020204" pitchFamily="34" charset="0"/>
              </a:rPr>
              <a:t>A cover letter gives you a chance to:</a:t>
            </a:r>
            <a:endParaRPr lang="en-US" dirty="0">
              <a:solidFill>
                <a:schemeClr val="bg1"/>
              </a:solidFill>
            </a:endParaRPr>
          </a:p>
          <a:p>
            <a:pPr marL="342900" lvl="8" indent="-171450">
              <a:buClr>
                <a:schemeClr val="bg1"/>
              </a:buClr>
              <a:buFont typeface="Arial" panose="020B0604020202020204" pitchFamily="34" charset="0"/>
              <a:buChar char="•"/>
            </a:pPr>
            <a:r>
              <a:rPr lang="en-US" b="0" i="0" u="none" strike="noStrike" dirty="0">
                <a:solidFill>
                  <a:schemeClr val="bg1"/>
                </a:solidFill>
                <a:effectLst/>
                <a:latin typeface="Arial" panose="020B0604020202020204" pitchFamily="34" charset="0"/>
              </a:rPr>
              <a:t>Explain why you’re interested in the job and company.</a:t>
            </a:r>
          </a:p>
          <a:p>
            <a:pPr marL="342900" lvl="8" indent="-171450">
              <a:buClr>
                <a:schemeClr val="bg1"/>
              </a:buClr>
              <a:buFont typeface="Arial" panose="020B0604020202020204" pitchFamily="34" charset="0"/>
              <a:buChar char="•"/>
            </a:pPr>
            <a:r>
              <a:rPr lang="en-US" b="0" i="0" u="none" strike="noStrike" dirty="0">
                <a:solidFill>
                  <a:schemeClr val="bg1"/>
                </a:solidFill>
                <a:effectLst/>
                <a:latin typeface="Arial" panose="020B0604020202020204" pitchFamily="34" charset="0"/>
              </a:rPr>
              <a:t>Highlight skills and experiences that make you a strong candidate.</a:t>
            </a:r>
          </a:p>
          <a:p>
            <a:pPr marL="342900" lvl="8" indent="-171450">
              <a:buClr>
                <a:schemeClr val="bg1"/>
              </a:buClr>
              <a:buFont typeface="Arial" panose="020B0604020202020204" pitchFamily="34" charset="0"/>
              <a:buChar char="•"/>
            </a:pPr>
            <a:r>
              <a:rPr lang="en-US" b="0" i="0" u="none" strike="noStrike" dirty="0">
                <a:solidFill>
                  <a:schemeClr val="bg1"/>
                </a:solidFill>
                <a:effectLst/>
                <a:latin typeface="Arial" panose="020B0604020202020204" pitchFamily="34" charset="0"/>
              </a:rPr>
              <a:t>Show the employer that you’ve done your research and are serious about the position.</a:t>
            </a:r>
          </a:p>
          <a:p>
            <a:pPr rtl="0">
              <a:buNone/>
            </a:pPr>
            <a:endParaRPr lang="en-US" b="0" i="0" u="none" strike="noStrike" dirty="0">
              <a:solidFill>
                <a:schemeClr val="bg1"/>
              </a:solidFill>
              <a:effectLst/>
              <a:latin typeface="Arial" panose="020B0604020202020204" pitchFamily="34" charset="0"/>
            </a:endParaRPr>
          </a:p>
          <a:p>
            <a:pPr rtl="0">
              <a:buNone/>
            </a:pPr>
            <a:r>
              <a:rPr lang="en-US" b="0" i="0" u="none" strike="noStrike" dirty="0">
                <a:solidFill>
                  <a:schemeClr val="bg1"/>
                </a:solidFill>
                <a:effectLst/>
                <a:latin typeface="Arial" panose="020B0604020202020204" pitchFamily="34" charset="0"/>
              </a:rPr>
              <a:t>A cover letter helps make a good first impression, especially if you don’t get to meet the hiring manager in person. Keep it </a:t>
            </a:r>
            <a:r>
              <a:rPr lang="en-US" b="1" i="0" u="none" strike="noStrike" dirty="0">
                <a:solidFill>
                  <a:schemeClr val="bg1"/>
                </a:solidFill>
                <a:effectLst/>
                <a:latin typeface="Arial" panose="020B0604020202020204" pitchFamily="34" charset="0"/>
              </a:rPr>
              <a:t>clear, professional, and confident!</a:t>
            </a:r>
            <a:endParaRPr lang="en-US" b="0" dirty="0">
              <a:solidFill>
                <a:schemeClr val="bg1"/>
              </a:solidFill>
              <a:effectLst/>
            </a:endParaRPr>
          </a:p>
          <a:p>
            <a:pPr>
              <a:buNone/>
            </a:pPr>
            <a:br>
              <a:rPr lang="en-US" sz="1600" dirty="0"/>
            </a:br>
            <a:endParaRPr kumimoji="0" lang="en-US" sz="1200" b="0" i="0" u="none" strike="noStrike" kern="0" cap="none" spc="0" normalizeH="0" baseline="0" noProof="0" dirty="0">
              <a:ln>
                <a:noFill/>
              </a:ln>
              <a:solidFill>
                <a:srgbClr val="FFFFFF"/>
              </a:solidFill>
              <a:effectLst/>
              <a:uLnTx/>
              <a:uFillTx/>
              <a:latin typeface="Arial"/>
              <a:cs typeface="Arial"/>
              <a:sym typeface="Arial"/>
            </a:endParaRPr>
          </a:p>
        </p:txBody>
      </p:sp>
      <p:sp>
        <p:nvSpPr>
          <p:cNvPr id="6" name="Rectangle: Rounded Corners 5">
            <a:hlinkClick r:id="rId3" action="ppaction://hlinksldjump"/>
            <a:extLst>
              <a:ext uri="{FF2B5EF4-FFF2-40B4-BE49-F238E27FC236}">
                <a16:creationId xmlns:a16="http://schemas.microsoft.com/office/drawing/2014/main" id="{5D260251-22E9-59CC-1251-4C222714BFD1}"/>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45926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7CBA77-E68C-781A-14B1-025618D1A563}"/>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98E8525A-CC78-02D3-91F4-B56AD1B27264}"/>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Cover Letter Example</a:t>
            </a:r>
          </a:p>
        </p:txBody>
      </p:sp>
      <p:sp>
        <p:nvSpPr>
          <p:cNvPr id="10" name="Text Placeholder 1">
            <a:extLst>
              <a:ext uri="{FF2B5EF4-FFF2-40B4-BE49-F238E27FC236}">
                <a16:creationId xmlns:a16="http://schemas.microsoft.com/office/drawing/2014/main" id="{EEBF736B-C980-0ABA-409C-C9413910783C}"/>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Aft>
                <a:spcPts val="600"/>
              </a:spcAft>
              <a:buNone/>
            </a:pPr>
            <a:r>
              <a:rPr lang="en-US" sz="1100" b="1" i="0" u="none" strike="noStrike" dirty="0">
                <a:solidFill>
                  <a:srgbClr val="000000"/>
                </a:solidFill>
                <a:effectLst/>
                <a:latin typeface="Arial" panose="020B0604020202020204" pitchFamily="34" charset="0"/>
              </a:rPr>
              <a:t>Dear Hiring Manager,</a:t>
            </a:r>
            <a:endParaRPr lang="en-US" sz="1100" b="0" dirty="0">
              <a:effectLst/>
            </a:endParaRPr>
          </a:p>
          <a:p>
            <a:pPr rtl="0">
              <a:spcAft>
                <a:spcPts val="600"/>
              </a:spcAft>
              <a:buNone/>
            </a:pPr>
            <a:r>
              <a:rPr lang="en-US" sz="1100" b="0" i="0" u="none" strike="noStrike" dirty="0">
                <a:solidFill>
                  <a:srgbClr val="000000"/>
                </a:solidFill>
                <a:effectLst/>
                <a:latin typeface="Arial" panose="020B0604020202020204" pitchFamily="34" charset="0"/>
              </a:rPr>
              <a:t>I am excited to apply for a [Position Name] at [Retail Company Name]. I admire [Retail Company Name]’s commitment to providing excellent customer service and creating a welcoming shopping experience. After researching your company, I was especially impressed by [mention a specific value, initiative, or program—for example, “your dedication to community involvement and sustainability efforts”]. As a recent high school graduate with a strong work ethic and customer service experience, I believe I would be a great addition to your team.</a:t>
            </a:r>
            <a:endParaRPr lang="en-US" sz="1100" b="0" dirty="0">
              <a:effectLst/>
            </a:endParaRPr>
          </a:p>
          <a:p>
            <a:pPr rtl="0">
              <a:spcAft>
                <a:spcPts val="600"/>
              </a:spcAft>
              <a:buNone/>
            </a:pPr>
            <a:r>
              <a:rPr lang="en-US" sz="1100" b="0" i="0" u="none" strike="noStrike" dirty="0">
                <a:solidFill>
                  <a:srgbClr val="000000"/>
                </a:solidFill>
                <a:effectLst/>
                <a:latin typeface="Arial" panose="020B0604020202020204" pitchFamily="34" charset="0"/>
              </a:rPr>
              <a:t>Over the past few years, I have worked in various roles that have helped me develop strong communication, teamwork, and problem-solving skills. As a grocery store associate, I assisted customers, handled transactions, and maintained a clean and organized workspace. Babysitting for local families taught me patience, adaptability, and the ability to multitask in fast-paced situations. Additionally, running my own lawn care service during the summer required time management, reliability, and attention to detail to ensure customer satisfaction. These experiences have given me the ability to work well with others, stay organized, and provide excellent service—qualities that align well with [Retail Company Name]’s commitment to [customer satisfaction, teamwork, efficiency, etc.].</a:t>
            </a:r>
            <a:endParaRPr lang="en-US" sz="1100" b="0" dirty="0">
              <a:effectLst/>
            </a:endParaRPr>
          </a:p>
          <a:p>
            <a:pPr rtl="0">
              <a:spcAft>
                <a:spcPts val="600"/>
              </a:spcAft>
              <a:buNone/>
            </a:pPr>
            <a:r>
              <a:rPr lang="en-US" sz="1100" b="0" i="0" u="none" strike="noStrike" dirty="0">
                <a:solidFill>
                  <a:srgbClr val="000000"/>
                </a:solidFill>
                <a:effectLst/>
                <a:latin typeface="Arial" panose="020B0604020202020204" pitchFamily="34" charset="0"/>
              </a:rPr>
              <a:t>I am eager for the opportunity to bring my skills and enthusiasm to [Retail Company Name] and contribute to your team’s success. I would welcome the chance to further discuss how I can be an asset to your company. Thank you for your time and consideration—I look forward to the possibility of an interview.</a:t>
            </a:r>
            <a:endParaRPr lang="en-US" sz="1100" b="0" dirty="0">
              <a:effectLst/>
            </a:endParaRPr>
          </a:p>
          <a:p>
            <a:pPr rtl="0">
              <a:buNone/>
            </a:pPr>
            <a:r>
              <a:rPr lang="en-US" sz="1100" b="1" i="0" u="none" strike="noStrike" dirty="0">
                <a:solidFill>
                  <a:srgbClr val="000000"/>
                </a:solidFill>
                <a:effectLst/>
                <a:latin typeface="Arial" panose="020B0604020202020204" pitchFamily="34" charset="0"/>
              </a:rPr>
              <a:t>Sincerely,</a:t>
            </a:r>
            <a:br>
              <a:rPr lang="en-US" sz="1100" b="1" i="0" u="none" strike="noStrike" dirty="0">
                <a:solidFill>
                  <a:srgbClr val="000000"/>
                </a:solidFill>
                <a:effectLst/>
                <a:latin typeface="Arial" panose="020B0604020202020204" pitchFamily="34" charset="0"/>
              </a:rPr>
            </a:br>
            <a:r>
              <a:rPr lang="en-US" sz="1100" b="0" i="0" u="none" strike="noStrike" dirty="0">
                <a:solidFill>
                  <a:srgbClr val="000000"/>
                </a:solidFill>
                <a:effectLst/>
                <a:latin typeface="Arial" panose="020B0604020202020204" pitchFamily="34" charset="0"/>
              </a:rPr>
              <a:t>[Your Name]</a:t>
            </a:r>
            <a:endParaRPr lang="en-US" sz="1100" b="0" dirty="0">
              <a:effectLst/>
            </a:endParaRPr>
          </a:p>
        </p:txBody>
      </p:sp>
      <p:sp>
        <p:nvSpPr>
          <p:cNvPr id="3" name="Google Shape;90;p3">
            <a:hlinkClick r:id="rId2" action="ppaction://hlinksldjump"/>
            <a:extLst>
              <a:ext uri="{FF2B5EF4-FFF2-40B4-BE49-F238E27FC236}">
                <a16:creationId xmlns:a16="http://schemas.microsoft.com/office/drawing/2014/main" id="{74D565F3-880B-447E-4827-2DD1F998525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713587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0E454493-D62D-45B8-861C-4D48CC2927EC}"/>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209DBCE3-5176-1998-103E-95176303D709}"/>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Complaint Email</a:t>
            </a:r>
          </a:p>
        </p:txBody>
      </p:sp>
      <p:sp>
        <p:nvSpPr>
          <p:cNvPr id="3" name="Text Placeholder 1">
            <a:extLst>
              <a:ext uri="{FF2B5EF4-FFF2-40B4-BE49-F238E27FC236}">
                <a16:creationId xmlns:a16="http://schemas.microsoft.com/office/drawing/2014/main" id="{7F8B28D2-7CC9-52ED-875E-1804C456D7BD}"/>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spcBef>
                <a:spcPts val="1200"/>
              </a:spcBef>
              <a:spcAft>
                <a:spcPts val="1200"/>
              </a:spcAft>
              <a:buNone/>
            </a:pPr>
            <a:r>
              <a:rPr lang="en-US" sz="1800" b="0" i="0" u="none" strike="noStrike" dirty="0">
                <a:solidFill>
                  <a:schemeClr val="bg1"/>
                </a:solidFill>
                <a:effectLst/>
                <a:latin typeface="Arial" panose="020B0604020202020204" pitchFamily="34" charset="0"/>
              </a:rPr>
              <a:t>When writing a complaint, keep it </a:t>
            </a:r>
            <a:r>
              <a:rPr lang="en-US" sz="1800" b="1" i="0" u="none" strike="noStrike" dirty="0">
                <a:solidFill>
                  <a:schemeClr val="bg1"/>
                </a:solidFill>
                <a:effectLst/>
                <a:latin typeface="Arial" panose="020B0604020202020204" pitchFamily="34" charset="0"/>
              </a:rPr>
              <a:t>clear, polite, and professional</a:t>
            </a:r>
            <a:r>
              <a:rPr lang="en-US" sz="1800" b="0" i="0" u="none" strike="noStrike" dirty="0">
                <a:solidFill>
                  <a:schemeClr val="bg1"/>
                </a:solidFill>
                <a:effectLst/>
                <a:latin typeface="Arial" panose="020B0604020202020204" pitchFamily="34" charset="0"/>
              </a:rPr>
              <a:t>.</a:t>
            </a:r>
            <a:endParaRPr lang="en-US" sz="1600" b="0" dirty="0">
              <a:solidFill>
                <a:schemeClr val="bg1"/>
              </a:solidFill>
              <a:effectLst/>
            </a:endParaRPr>
          </a:p>
          <a:p>
            <a:pPr marL="285750" indent="-285750" rtl="0" fontAlgn="base">
              <a:buClr>
                <a:schemeClr val="bg1"/>
              </a:buClr>
              <a:buFont typeface="Arial" panose="020B0604020202020204" pitchFamily="34" charset="0"/>
              <a:buChar char="•"/>
            </a:pPr>
            <a:r>
              <a:rPr lang="en-US" sz="1800" b="1" i="0" u="none" strike="noStrike" dirty="0">
                <a:solidFill>
                  <a:schemeClr val="bg1"/>
                </a:solidFill>
                <a:effectLst/>
                <a:latin typeface="Arial" panose="020B0604020202020204" pitchFamily="34" charset="0"/>
              </a:rPr>
              <a:t>Explain the situation</a:t>
            </a:r>
            <a:r>
              <a:rPr lang="en-US" sz="1800" b="0" i="0" u="none" strike="noStrike" dirty="0">
                <a:solidFill>
                  <a:schemeClr val="bg1"/>
                </a:solidFill>
                <a:effectLst/>
                <a:latin typeface="Arial" panose="020B0604020202020204" pitchFamily="34" charset="0"/>
              </a:rPr>
              <a:t> – What happened? Be specific but brief. </a:t>
            </a:r>
          </a:p>
          <a:p>
            <a:pPr marL="285750" indent="-285750" rtl="0" fontAlgn="base">
              <a:buClr>
                <a:schemeClr val="bg1"/>
              </a:buClr>
              <a:buFont typeface="Arial" panose="020B0604020202020204" pitchFamily="34" charset="0"/>
              <a:buChar char="•"/>
            </a:pPr>
            <a:r>
              <a:rPr lang="en-US" sz="1800" b="1" i="0" u="none" strike="noStrike" dirty="0">
                <a:solidFill>
                  <a:schemeClr val="bg1"/>
                </a:solidFill>
                <a:effectLst/>
                <a:latin typeface="Arial" panose="020B0604020202020204" pitchFamily="34" charset="0"/>
              </a:rPr>
              <a:t>Include important details</a:t>
            </a:r>
            <a:r>
              <a:rPr lang="en-US" sz="1800" b="0" i="0" u="none" strike="noStrike" dirty="0">
                <a:solidFill>
                  <a:schemeClr val="bg1"/>
                </a:solidFill>
                <a:effectLst/>
                <a:latin typeface="Arial" panose="020B0604020202020204" pitchFamily="34" charset="0"/>
              </a:rPr>
              <a:t> – Mention what you expected, the cost, and what went wrong.</a:t>
            </a:r>
          </a:p>
          <a:p>
            <a:pPr marL="285750" indent="-285750" rtl="0" fontAlgn="base">
              <a:buClr>
                <a:schemeClr val="bg1"/>
              </a:buClr>
              <a:buFont typeface="Arial" panose="020B0604020202020204" pitchFamily="34" charset="0"/>
              <a:buChar char="•"/>
            </a:pPr>
            <a:r>
              <a:rPr lang="en-US" sz="1800" b="1" i="0" u="none" strike="noStrike" dirty="0">
                <a:solidFill>
                  <a:schemeClr val="bg1"/>
                </a:solidFill>
                <a:effectLst/>
                <a:latin typeface="Arial" panose="020B0604020202020204" pitchFamily="34" charset="0"/>
              </a:rPr>
              <a:t>State what you want</a:t>
            </a:r>
            <a:r>
              <a:rPr lang="en-US" sz="1800" b="0" i="0" u="none" strike="noStrike" dirty="0">
                <a:solidFill>
                  <a:schemeClr val="bg1"/>
                </a:solidFill>
                <a:effectLst/>
                <a:latin typeface="Arial" panose="020B0604020202020204" pitchFamily="34" charset="0"/>
              </a:rPr>
              <a:t> – A refund? A replacement? An apology? Be clear about what would fix the issue.</a:t>
            </a:r>
          </a:p>
          <a:p>
            <a:pPr marL="285750" indent="-285750" rtl="0" fontAlgn="base">
              <a:buClr>
                <a:schemeClr val="bg1"/>
              </a:buClr>
              <a:buFont typeface="Arial" panose="020B0604020202020204" pitchFamily="34" charset="0"/>
              <a:buChar char="•"/>
            </a:pPr>
            <a:r>
              <a:rPr lang="en-US" sz="1800" b="1" i="0" u="none" strike="noStrike" dirty="0">
                <a:solidFill>
                  <a:schemeClr val="bg1"/>
                </a:solidFill>
                <a:effectLst/>
                <a:latin typeface="Arial" panose="020B0604020202020204" pitchFamily="34" charset="0"/>
              </a:rPr>
              <a:t>Make them care</a:t>
            </a:r>
            <a:r>
              <a:rPr lang="en-US" sz="1800" b="0" i="0" u="none" strike="noStrike" dirty="0">
                <a:solidFill>
                  <a:schemeClr val="bg1"/>
                </a:solidFill>
                <a:effectLst/>
                <a:latin typeface="Arial" panose="020B0604020202020204" pitchFamily="34" charset="0"/>
              </a:rPr>
              <a:t> – If it caused an inconvenience, mention it, but keep it professional.</a:t>
            </a:r>
          </a:p>
          <a:p>
            <a:pPr marL="285750" indent="-285750" rtl="0" fontAlgn="base">
              <a:buClr>
                <a:schemeClr val="bg1"/>
              </a:buClr>
              <a:buFont typeface="Arial" panose="020B0604020202020204" pitchFamily="34" charset="0"/>
              <a:buChar char="•"/>
            </a:pPr>
            <a:r>
              <a:rPr lang="en-US" sz="1800" b="1" i="0" u="none" strike="noStrike" dirty="0">
                <a:solidFill>
                  <a:schemeClr val="bg1"/>
                </a:solidFill>
                <a:effectLst/>
                <a:latin typeface="Arial" panose="020B0604020202020204" pitchFamily="34" charset="0"/>
              </a:rPr>
              <a:t>Stay Polite</a:t>
            </a:r>
            <a:r>
              <a:rPr lang="en-US" sz="1800" b="0" i="0" u="none" strike="noStrike" dirty="0">
                <a:solidFill>
                  <a:schemeClr val="bg1"/>
                </a:solidFill>
                <a:effectLst/>
                <a:latin typeface="Arial" panose="020B0604020202020204" pitchFamily="34" charset="0"/>
              </a:rPr>
              <a:t>– A rude or angry tone won’t help. Being respectful increases your chances of a helpful response. Being firm but respectful will help you get the best outcome!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br>
              <a:rPr kumimoji="0" lang="en-US" sz="1600" b="0" i="0" u="none" strike="noStrike" kern="0" cap="none" spc="0" normalizeH="0" baseline="0" noProof="0" dirty="0">
                <a:ln>
                  <a:noFill/>
                </a:ln>
                <a:solidFill>
                  <a:srgbClr val="000000"/>
                </a:solidFill>
                <a:effectLst/>
                <a:uLnTx/>
                <a:uFillTx/>
                <a:latin typeface="Arial"/>
                <a:cs typeface="Arial"/>
                <a:sym typeface="Arial"/>
              </a:rPr>
            </a:br>
            <a:endParaRPr kumimoji="0" lang="en-US" sz="1200" b="0" i="0" u="none" strike="noStrike" kern="0" cap="none" spc="0" normalizeH="0" baseline="0" noProof="0" dirty="0">
              <a:ln>
                <a:noFill/>
              </a:ln>
              <a:solidFill>
                <a:srgbClr val="FFFFFF"/>
              </a:solidFill>
              <a:effectLst/>
              <a:uLnTx/>
              <a:uFillTx/>
              <a:latin typeface="Arial"/>
              <a:cs typeface="Arial"/>
              <a:sym typeface="Arial"/>
            </a:endParaRPr>
          </a:p>
        </p:txBody>
      </p:sp>
      <p:sp>
        <p:nvSpPr>
          <p:cNvPr id="6" name="Rectangle: Rounded Corners 5">
            <a:hlinkClick r:id="rId3" action="ppaction://hlinksldjump"/>
            <a:extLst>
              <a:ext uri="{FF2B5EF4-FFF2-40B4-BE49-F238E27FC236}">
                <a16:creationId xmlns:a16="http://schemas.microsoft.com/office/drawing/2014/main" id="{B72D051B-EE57-0081-65A3-1232581317A4}"/>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596544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C04528-14F7-7525-D395-7CEE3961F765}"/>
            </a:ext>
          </a:extLst>
        </p:cNvPr>
        <p:cNvGrpSpPr/>
        <p:nvPr/>
      </p:nvGrpSpPr>
      <p:grpSpPr>
        <a:xfrm>
          <a:off x="0" y="0"/>
          <a:ext cx="0" cy="0"/>
          <a:chOff x="0" y="0"/>
          <a:chExt cx="0" cy="0"/>
        </a:xfrm>
      </p:grpSpPr>
      <p:sp>
        <p:nvSpPr>
          <p:cNvPr id="9" name="Title 2">
            <a:extLst>
              <a:ext uri="{FF2B5EF4-FFF2-40B4-BE49-F238E27FC236}">
                <a16:creationId xmlns:a16="http://schemas.microsoft.com/office/drawing/2014/main" id="{F6DF48F1-621C-285B-DE38-A509F92CF87F}"/>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991B1E"/>
                </a:solidFill>
                <a:effectLst/>
                <a:uLnTx/>
                <a:uFillTx/>
                <a:latin typeface="Arial"/>
                <a:cs typeface="Arial"/>
                <a:sym typeface="Arial"/>
              </a:rPr>
              <a:t>Complaint Email Example</a:t>
            </a:r>
          </a:p>
        </p:txBody>
      </p:sp>
      <p:sp>
        <p:nvSpPr>
          <p:cNvPr id="10" name="Text Placeholder 1">
            <a:extLst>
              <a:ext uri="{FF2B5EF4-FFF2-40B4-BE49-F238E27FC236}">
                <a16:creationId xmlns:a16="http://schemas.microsoft.com/office/drawing/2014/main" id="{8C3BA6C7-C207-6868-17D0-FD8A646FBD38}"/>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sz="1800" b="0" i="0" u="none" strike="noStrike" dirty="0">
                <a:solidFill>
                  <a:srgbClr val="000000"/>
                </a:solidFill>
                <a:effectLst/>
                <a:latin typeface="Arial" panose="020B0604020202020204" pitchFamily="34" charset="0"/>
              </a:rPr>
              <a:t>Instead of “This product is awful, and your company is a scam!” try:</a:t>
            </a:r>
            <a:endParaRPr lang="en-US" sz="1600" b="0" dirty="0">
              <a:effectLst/>
            </a:endParaRPr>
          </a:p>
          <a:p>
            <a:pPr marL="182880" lvl="2"/>
            <a:endParaRPr lang="en-US" sz="1800" b="0" i="0" u="none" strike="noStrike" dirty="0">
              <a:solidFill>
                <a:srgbClr val="000000"/>
              </a:solidFill>
              <a:effectLst/>
              <a:latin typeface="Arial" panose="020B0604020202020204" pitchFamily="34" charset="0"/>
            </a:endParaRPr>
          </a:p>
          <a:p>
            <a:pPr marL="182880" lvl="2">
              <a:spcAft>
                <a:spcPts val="600"/>
              </a:spcAft>
            </a:pPr>
            <a:r>
              <a:rPr lang="en-US" sz="1800" b="0" i="0" u="none" strike="noStrike" dirty="0">
                <a:solidFill>
                  <a:srgbClr val="000000"/>
                </a:solidFill>
                <a:effectLst/>
                <a:latin typeface="Arial" panose="020B0604020202020204" pitchFamily="34" charset="0"/>
              </a:rPr>
              <a:t>Dear Laundry Solutions, Inc.,</a:t>
            </a:r>
            <a:endParaRPr lang="en-US" sz="1600" b="0" dirty="0">
              <a:effectLst/>
            </a:endParaRPr>
          </a:p>
          <a:p>
            <a:pPr marL="182880" lvl="2">
              <a:spcAft>
                <a:spcPts val="600"/>
              </a:spcAft>
            </a:pPr>
            <a:r>
              <a:rPr lang="en-US" sz="1800" b="0" i="0" u="none" strike="noStrike" dirty="0">
                <a:solidFill>
                  <a:srgbClr val="000000"/>
                </a:solidFill>
                <a:effectLst/>
                <a:latin typeface="Arial" panose="020B0604020202020204" pitchFamily="34" charset="0"/>
              </a:rPr>
              <a:t>I recently purchased the Stain Remover 2000 for $10.98, but it didn’t work as expected. I was disappointed because I was hoping it would get the spaghetti stain out of my mom’s sweater. I’d appreciate a refund. Please let me know how we can resolve this.</a:t>
            </a:r>
          </a:p>
          <a:p>
            <a:pPr marL="182880" lvl="2"/>
            <a:r>
              <a:rPr kumimoji="0" lang="en-US" sz="1800" kern="0" cap="none" spc="0" normalizeH="0" baseline="0" noProof="0" dirty="0">
                <a:ln>
                  <a:noFill/>
                </a:ln>
                <a:uLnTx/>
                <a:uFillTx/>
                <a:latin typeface="Arial" panose="020B0604020202020204" pitchFamily="34" charset="0"/>
                <a:cs typeface="Arial"/>
                <a:sym typeface="Arial"/>
              </a:rPr>
              <a:t>Sincerely,</a:t>
            </a:r>
          </a:p>
          <a:p>
            <a:pPr marL="182880" lvl="2">
              <a:spcAft>
                <a:spcPts val="600"/>
              </a:spcAft>
            </a:pPr>
            <a:r>
              <a:rPr lang="en-US" sz="1800" b="0" i="0" u="none" strike="noStrike" dirty="0">
                <a:solidFill>
                  <a:srgbClr val="000000"/>
                </a:solidFill>
                <a:effectLst/>
                <a:latin typeface="Arial" panose="020B0604020202020204" pitchFamily="34" charset="0"/>
              </a:rPr>
              <a:t>[Customer Name]</a:t>
            </a:r>
            <a:endParaRPr kumimoji="0" lang="en-US" sz="1000" b="0" i="0" u="none" strike="noStrike" kern="0" cap="none" spc="0" normalizeH="0" baseline="0" noProof="0" dirty="0">
              <a:ln>
                <a:noFill/>
              </a:ln>
              <a:solidFill>
                <a:srgbClr val="000000"/>
              </a:solidFill>
              <a:effectLst/>
              <a:uLnTx/>
              <a:uFillTx/>
              <a:latin typeface="Arial"/>
              <a:cs typeface="Arial"/>
              <a:sym typeface="Arial"/>
            </a:endParaRPr>
          </a:p>
        </p:txBody>
      </p:sp>
      <p:sp>
        <p:nvSpPr>
          <p:cNvPr id="3" name="Google Shape;90;p3">
            <a:hlinkClick r:id="rId2" action="ppaction://hlinksldjump"/>
            <a:extLst>
              <a:ext uri="{FF2B5EF4-FFF2-40B4-BE49-F238E27FC236}">
                <a16:creationId xmlns:a16="http://schemas.microsoft.com/office/drawing/2014/main" id="{4EE7781B-4986-893E-2883-C12B6D57BC6B}"/>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32293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a:extLst>
            <a:ext uri="{FF2B5EF4-FFF2-40B4-BE49-F238E27FC236}">
              <a16:creationId xmlns:a16="http://schemas.microsoft.com/office/drawing/2014/main" id="{2BF842F6-9F05-BC3D-FD62-37936C3CEEF2}"/>
            </a:ext>
          </a:extLst>
        </p:cNvPr>
        <p:cNvGrpSpPr/>
        <p:nvPr/>
      </p:nvGrpSpPr>
      <p:grpSpPr>
        <a:xfrm>
          <a:off x="0" y="0"/>
          <a:ext cx="0" cy="0"/>
          <a:chOff x="0" y="0"/>
          <a:chExt cx="0" cy="0"/>
        </a:xfrm>
      </p:grpSpPr>
      <p:sp>
        <p:nvSpPr>
          <p:cNvPr id="2" name="Title 2">
            <a:extLst>
              <a:ext uri="{FF2B5EF4-FFF2-40B4-BE49-F238E27FC236}">
                <a16:creationId xmlns:a16="http://schemas.microsoft.com/office/drawing/2014/main" id="{0D421580-308C-75C8-91A0-EC34631B1DD5}"/>
              </a:ext>
            </a:extLst>
          </p:cNvPr>
          <p:cNvSpPr txBox="1">
            <a:spLocks/>
          </p:cNvSpPr>
          <p:nvPr/>
        </p:nvSpPr>
        <p:spPr>
          <a:xfrm>
            <a:off x="457200" y="307247"/>
            <a:ext cx="8229600" cy="857250"/>
          </a:xfrm>
          <a:prstGeom prst="rect">
            <a:avLst/>
          </a:prstGeom>
        </p:spPr>
        <p:txBody>
          <a:bodyPr anchor="ct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dirty="0">
                <a:ln>
                  <a:noFill/>
                </a:ln>
                <a:solidFill>
                  <a:srgbClr val="FFFFFF"/>
                </a:solidFill>
                <a:effectLst/>
                <a:uLnTx/>
                <a:uFillTx/>
                <a:latin typeface="Arial"/>
                <a:cs typeface="Arial"/>
                <a:sym typeface="Arial"/>
              </a:rPr>
              <a:t>Text to Coworker</a:t>
            </a:r>
          </a:p>
        </p:txBody>
      </p:sp>
      <p:sp>
        <p:nvSpPr>
          <p:cNvPr id="3" name="Text Placeholder 1">
            <a:extLst>
              <a:ext uri="{FF2B5EF4-FFF2-40B4-BE49-F238E27FC236}">
                <a16:creationId xmlns:a16="http://schemas.microsoft.com/office/drawing/2014/main" id="{A562B1A3-3671-F579-8595-29A24C000DDD}"/>
              </a:ext>
            </a:extLst>
          </p:cNvPr>
          <p:cNvSpPr txBox="1">
            <a:spLocks/>
          </p:cNvSpPr>
          <p:nvPr/>
        </p:nvSpPr>
        <p:spPr>
          <a:xfrm>
            <a:off x="457200" y="1164497"/>
            <a:ext cx="8229600" cy="3578953"/>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rtl="0">
              <a:buNone/>
            </a:pPr>
            <a:r>
              <a:rPr lang="en-US" sz="1270" b="0" i="0" u="none" strike="noStrike" dirty="0">
                <a:solidFill>
                  <a:schemeClr val="bg1"/>
                </a:solidFill>
                <a:effectLst/>
                <a:latin typeface="Arial" panose="020B0604020202020204" pitchFamily="34" charset="0"/>
              </a:rPr>
              <a:t>Texting a coworker is different from texting a friend. It should be </a:t>
            </a:r>
            <a:r>
              <a:rPr lang="en-US" sz="1270" b="1" i="0" u="none" strike="noStrike" dirty="0">
                <a:solidFill>
                  <a:schemeClr val="bg1"/>
                </a:solidFill>
                <a:effectLst/>
                <a:latin typeface="Arial" panose="020B0604020202020204" pitchFamily="34" charset="0"/>
              </a:rPr>
              <a:t>polite, professional, and to the point</a:t>
            </a:r>
            <a:r>
              <a:rPr lang="en-US" sz="1270" b="0" i="0" u="none" strike="noStrike" dirty="0">
                <a:solidFill>
                  <a:schemeClr val="bg1"/>
                </a:solidFill>
                <a:effectLst/>
                <a:latin typeface="Arial" panose="020B0604020202020204" pitchFamily="34" charset="0"/>
              </a:rPr>
              <a:t>. Even if you get along well, keep work texts </a:t>
            </a:r>
            <a:r>
              <a:rPr lang="en-US" sz="1270" b="1" i="0" u="none" strike="noStrike" dirty="0">
                <a:solidFill>
                  <a:schemeClr val="bg1"/>
                </a:solidFill>
                <a:effectLst/>
                <a:latin typeface="Arial" panose="020B0604020202020204" pitchFamily="34" charset="0"/>
              </a:rPr>
              <a:t>clear and respectful</a:t>
            </a:r>
            <a:r>
              <a:rPr lang="en-US" sz="1270" b="0" i="0" u="none" strike="noStrike" dirty="0">
                <a:solidFill>
                  <a:schemeClr val="bg1"/>
                </a:solidFill>
                <a:effectLst/>
                <a:latin typeface="Arial" panose="020B0604020202020204" pitchFamily="34" charset="0"/>
              </a:rPr>
              <a:t> to avoid misunderstandings.</a:t>
            </a:r>
            <a:endParaRPr lang="en-US" sz="1270" b="0" dirty="0">
              <a:solidFill>
                <a:schemeClr val="bg1"/>
              </a:solidFill>
              <a:effectLst/>
            </a:endParaRPr>
          </a:p>
          <a:p>
            <a:pPr rtl="0"/>
            <a:endParaRPr lang="en-US" sz="1270" b="1" i="0" u="none" strike="noStrike" dirty="0">
              <a:solidFill>
                <a:schemeClr val="bg1"/>
              </a:solidFill>
              <a:effectLst/>
              <a:latin typeface="Arial" panose="020B0604020202020204" pitchFamily="34" charset="0"/>
            </a:endParaRPr>
          </a:p>
          <a:p>
            <a:pPr rtl="0"/>
            <a:r>
              <a:rPr lang="en-US" sz="1270" b="1" i="0" u="none" strike="noStrike" dirty="0">
                <a:solidFill>
                  <a:schemeClr val="bg1"/>
                </a:solidFill>
                <a:effectLst/>
                <a:latin typeface="Arial" panose="020B0604020202020204" pitchFamily="34" charset="0"/>
              </a:rPr>
              <a:t>Do:</a:t>
            </a:r>
          </a:p>
          <a:p>
            <a:pPr marL="285750" indent="-285750" rtl="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Keep it short and clear</a:t>
            </a:r>
            <a:r>
              <a:rPr lang="en-US" sz="1270" b="0" i="0" u="none" strike="noStrike" dirty="0">
                <a:solidFill>
                  <a:schemeClr val="bg1"/>
                </a:solidFill>
                <a:effectLst/>
                <a:latin typeface="Arial" panose="020B0604020202020204" pitchFamily="34" charset="0"/>
              </a:rPr>
              <a:t> </a:t>
            </a:r>
          </a:p>
          <a:p>
            <a:pPr marL="285750" indent="-285750" rtl="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Use proper grammar and punctuation</a:t>
            </a:r>
            <a:r>
              <a:rPr lang="en-US" sz="1270" b="0" i="0" u="none" strike="noStrike" dirty="0">
                <a:solidFill>
                  <a:schemeClr val="bg1"/>
                </a:solidFill>
                <a:effectLst/>
                <a:latin typeface="Arial" panose="020B0604020202020204" pitchFamily="34" charset="0"/>
              </a:rPr>
              <a:t> – Avoid slang, emojis, or abbreviations (e.g., "u" instead of "you").</a:t>
            </a:r>
          </a:p>
          <a:p>
            <a:pPr marL="285750" indent="-285750" rtl="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Be polite and respectful</a:t>
            </a:r>
            <a:r>
              <a:rPr lang="en-US" sz="1270" b="0" i="0" u="none" strike="noStrike" dirty="0">
                <a:solidFill>
                  <a:schemeClr val="bg1"/>
                </a:solidFill>
                <a:effectLst/>
                <a:latin typeface="Arial" panose="020B0604020202020204" pitchFamily="34" charset="0"/>
              </a:rPr>
              <a:t> – Start with a greeting and use a friendly but professional tone.</a:t>
            </a:r>
          </a:p>
          <a:p>
            <a:pPr marL="285750" indent="-285750" rtl="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Consider the timing</a:t>
            </a:r>
            <a:r>
              <a:rPr lang="en-US" sz="1270" b="0" i="0" u="none" strike="noStrike" dirty="0">
                <a:solidFill>
                  <a:schemeClr val="bg1"/>
                </a:solidFill>
                <a:effectLst/>
                <a:latin typeface="Arial" panose="020B0604020202020204" pitchFamily="34" charset="0"/>
              </a:rPr>
              <a:t> – Avoid texting outside work hours unless it’s urgent.</a:t>
            </a:r>
          </a:p>
          <a:p>
            <a:pPr marL="285750" indent="-285750" rtl="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Double-check your tone</a:t>
            </a:r>
            <a:r>
              <a:rPr lang="en-US" sz="1270" b="0" i="0" u="none" strike="noStrike" dirty="0">
                <a:solidFill>
                  <a:schemeClr val="bg1"/>
                </a:solidFill>
                <a:effectLst/>
                <a:latin typeface="Arial" panose="020B0604020202020204" pitchFamily="34" charset="0"/>
              </a:rPr>
              <a:t> – Since texts lack voice tone, read it over to make sure it doesn’t sound rude or demanding.</a:t>
            </a:r>
            <a:endParaRPr lang="en-US" sz="1270" b="0" dirty="0">
              <a:solidFill>
                <a:schemeClr val="bg1"/>
              </a:solidFill>
              <a:effectLst/>
            </a:endParaRPr>
          </a:p>
          <a:p>
            <a:pPr>
              <a:buNone/>
            </a:pPr>
            <a:endParaRPr lang="en-US" sz="1270" b="1" i="0" u="none" strike="noStrike" dirty="0">
              <a:solidFill>
                <a:schemeClr val="bg1"/>
              </a:solidFill>
              <a:effectLst/>
              <a:latin typeface="Arial" panose="020B0604020202020204" pitchFamily="34" charset="0"/>
            </a:endParaRPr>
          </a:p>
          <a:p>
            <a:pPr>
              <a:buNone/>
            </a:pPr>
            <a:r>
              <a:rPr lang="en-US" sz="1270" b="1" i="0" u="none" strike="noStrike" dirty="0">
                <a:solidFill>
                  <a:schemeClr val="bg1"/>
                </a:solidFill>
                <a:effectLst/>
                <a:latin typeface="Arial" panose="020B0604020202020204" pitchFamily="34" charset="0"/>
              </a:rPr>
              <a:t>Don’t:</a:t>
            </a:r>
            <a:endParaRPr lang="en-US" sz="1270" b="1" dirty="0">
              <a:solidFill>
                <a:schemeClr val="bg1"/>
              </a:solidFill>
              <a:latin typeface="Arial" panose="020B0604020202020204" pitchFamily="34" charset="0"/>
            </a:endParaRPr>
          </a:p>
          <a:p>
            <a:pPr marL="285750" indent="-28575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Be too casual</a:t>
            </a:r>
            <a:r>
              <a:rPr lang="en-US" sz="1270" b="0" i="0" u="none" strike="noStrike" dirty="0">
                <a:solidFill>
                  <a:schemeClr val="bg1"/>
                </a:solidFill>
                <a:effectLst/>
                <a:latin typeface="Arial" panose="020B0604020202020204" pitchFamily="34" charset="0"/>
              </a:rPr>
              <a:t> – Avoid jokes, personal gossip, or unprofessional language.</a:t>
            </a:r>
            <a:endParaRPr lang="en-US" sz="1270" dirty="0">
              <a:solidFill>
                <a:schemeClr val="bg1"/>
              </a:solidFill>
              <a:latin typeface="Arial" panose="020B0604020202020204" pitchFamily="34" charset="0"/>
            </a:endParaRPr>
          </a:p>
          <a:p>
            <a:pPr marL="285750" indent="-28575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Send long paragraphs</a:t>
            </a:r>
            <a:r>
              <a:rPr lang="en-US" sz="1270" b="0" i="0" u="none" strike="noStrike" dirty="0">
                <a:solidFill>
                  <a:schemeClr val="bg1"/>
                </a:solidFill>
                <a:effectLst/>
                <a:latin typeface="Arial" panose="020B0604020202020204" pitchFamily="34" charset="0"/>
              </a:rPr>
              <a:t> – Keep it short and direct; save detailed discussions for email or in-person conversations.</a:t>
            </a:r>
            <a:endParaRPr lang="en-US" sz="1270" dirty="0">
              <a:solidFill>
                <a:schemeClr val="bg1"/>
              </a:solidFill>
              <a:latin typeface="Arial" panose="020B0604020202020204" pitchFamily="34" charset="0"/>
            </a:endParaRPr>
          </a:p>
          <a:p>
            <a:pPr marL="285750" indent="-28575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Text when upset</a:t>
            </a:r>
            <a:r>
              <a:rPr lang="en-US" sz="1270" b="0" i="0" u="none" strike="noStrike" dirty="0">
                <a:solidFill>
                  <a:schemeClr val="bg1"/>
                </a:solidFill>
                <a:effectLst/>
                <a:latin typeface="Arial" panose="020B0604020202020204" pitchFamily="34" charset="0"/>
              </a:rPr>
              <a:t> – If you’re frustrated, wait before responding so you don’t say something unprofessional.</a:t>
            </a:r>
            <a:endParaRPr lang="en-US" sz="1270" dirty="0">
              <a:solidFill>
                <a:schemeClr val="bg1"/>
              </a:solidFill>
              <a:latin typeface="Arial" panose="020B0604020202020204" pitchFamily="34" charset="0"/>
            </a:endParaRPr>
          </a:p>
          <a:p>
            <a:pPr marL="285750" indent="-285750">
              <a:buClr>
                <a:schemeClr val="bg1"/>
              </a:buClr>
              <a:buFont typeface="Arial" panose="020B0604020202020204" pitchFamily="34" charset="0"/>
              <a:buChar char="•"/>
            </a:pPr>
            <a:r>
              <a:rPr lang="en-US" sz="1270" b="1" i="0" u="none" strike="noStrike" dirty="0">
                <a:solidFill>
                  <a:schemeClr val="bg1"/>
                </a:solidFill>
                <a:effectLst/>
                <a:latin typeface="Arial" panose="020B0604020202020204" pitchFamily="34" charset="0"/>
              </a:rPr>
              <a:t>Discuss sensitive topics</a:t>
            </a:r>
            <a:r>
              <a:rPr lang="en-US" sz="1270" b="0" i="0" u="none" strike="noStrike" dirty="0">
                <a:solidFill>
                  <a:schemeClr val="bg1"/>
                </a:solidFill>
                <a:effectLst/>
                <a:latin typeface="Arial" panose="020B0604020202020204" pitchFamily="34" charset="0"/>
              </a:rPr>
              <a:t> – Work issues, conflicts, or personal matters should not be handled over text.</a:t>
            </a:r>
            <a:endParaRPr kumimoji="0" lang="en-US" sz="1270" b="0" i="0" u="none" strike="noStrike" kern="0" cap="none" spc="0" normalizeH="0" baseline="0" noProof="0" dirty="0">
              <a:ln>
                <a:noFill/>
              </a:ln>
              <a:solidFill>
                <a:srgbClr val="FFFFFF"/>
              </a:solidFill>
              <a:effectLst/>
              <a:uLnTx/>
              <a:uFillTx/>
              <a:latin typeface="Arial"/>
              <a:cs typeface="Arial"/>
              <a:sym typeface="Arial"/>
            </a:endParaRPr>
          </a:p>
        </p:txBody>
      </p:sp>
      <p:sp>
        <p:nvSpPr>
          <p:cNvPr id="6" name="Rectangle: Rounded Corners 5">
            <a:hlinkClick r:id="rId3" action="ppaction://hlinksldjump"/>
            <a:extLst>
              <a:ext uri="{FF2B5EF4-FFF2-40B4-BE49-F238E27FC236}">
                <a16:creationId xmlns:a16="http://schemas.microsoft.com/office/drawing/2014/main" id="{A49C6F0A-48A9-05B7-6BF4-6F8E46859173}"/>
              </a:ext>
            </a:extLst>
          </p:cNvPr>
          <p:cNvSpPr/>
          <p:nvPr/>
        </p:nvSpPr>
        <p:spPr>
          <a:xfrm>
            <a:off x="3847309" y="4527181"/>
            <a:ext cx="1449381" cy="432538"/>
          </a:xfrm>
          <a:prstGeom prst="roundRect">
            <a:avLst/>
          </a:prstGeom>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Arial"/>
                <a:ea typeface="+mn-ea"/>
                <a:cs typeface="+mn-cs"/>
                <a:sym typeface="Arial"/>
              </a:rPr>
              <a:t>See Example</a:t>
            </a:r>
          </a:p>
        </p:txBody>
      </p:sp>
    </p:spTree>
    <p:extLst>
      <p:ext uri="{BB962C8B-B14F-4D97-AF65-F5344CB8AC3E}">
        <p14:creationId xmlns:p14="http://schemas.microsoft.com/office/powerpoint/2010/main" val="2481530391"/>
      </p:ext>
    </p:extLst>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Choice Board—Adults Don't Write Essays</Template>
  <TotalTime>1383</TotalTime>
  <Words>6377</Words>
  <Application>Microsoft Office PowerPoint</Application>
  <PresentationFormat>On-screen Show (16:9)</PresentationFormat>
  <Paragraphs>449</Paragraphs>
  <Slides>44</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Courier New</vt:lpstr>
      <vt:lpstr>Noto Sans Symbols</vt:lpstr>
      <vt:lpstr>LEARN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Corrigan, MacKenzie D.</dc:creator>
  <cp:lastModifiedBy>Corrigan, MacKenzie D.</cp:lastModifiedBy>
  <cp:revision>4</cp:revision>
  <dcterms:created xsi:type="dcterms:W3CDTF">2025-03-31T20:37:08Z</dcterms:created>
  <dcterms:modified xsi:type="dcterms:W3CDTF">2025-04-03T19:32:15Z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0x0101005D948B8C59B5B54881A902ED9A75DDB4</vt:lpwstr>
  </property>
</Properties>
</file>