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2FBF132-8BAB-42D0-951B-89C007C34439}">
  <a:tblStyle styleId="{62FBF132-8BAB-42D0-951B-89C007C3443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93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" name="Google Shape;7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1" name="Google Shape;13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" name="Google Shape;138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6" name="Google Shape;166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0" name="Google Shape;18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4" name="Google Shape;194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" name="Google Shape;7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2" name="Google Shape;21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1" name="Google Shape;241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6" name="Google Shape;256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1" name="Google Shape;271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6" name="Google Shape;286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1" name="Google Shape;301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6" name="Google Shape;316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1" name="Google Shape;331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6" name="Google Shape;346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4" name="Google Shape;35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71" name="Google Shape;371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8" name="Google Shape;378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5" name="Google Shape;385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51" name="Google Shape;51;p12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56" name="Google Shape;56;p13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63" name="Google Shape;63;p14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4" name="Google Shape;14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6" name="Google Shape;26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7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3" name="Google Shape;33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8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8" name="Google Shape;3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10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3.xml"/><Relationship Id="rId18" Type="http://schemas.openxmlformats.org/officeDocument/2006/relationships/slide" Target="slide33.xml"/><Relationship Id="rId3" Type="http://schemas.openxmlformats.org/officeDocument/2006/relationships/slide" Target="slide3.xml"/><Relationship Id="rId7" Type="http://schemas.openxmlformats.org/officeDocument/2006/relationships/slide" Target="slide11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notesSlide" Target="../notesSlides/notesSlide2.xml"/><Relationship Id="rId16" Type="http://schemas.openxmlformats.org/officeDocument/2006/relationships/slide" Target="slide2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19.xml"/><Relationship Id="rId5" Type="http://schemas.openxmlformats.org/officeDocument/2006/relationships/slide" Target="slide7.xml"/><Relationship Id="rId15" Type="http://schemas.openxmlformats.org/officeDocument/2006/relationships/slide" Target="slide27.xml"/><Relationship Id="rId10" Type="http://schemas.openxmlformats.org/officeDocument/2006/relationships/slide" Target="slide17.xml"/><Relationship Id="rId4" Type="http://schemas.openxmlformats.org/officeDocument/2006/relationships/slide" Target="slide5.xml"/><Relationship Id="rId9" Type="http://schemas.openxmlformats.org/officeDocument/2006/relationships/slide" Target="slide15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hyperlink" Target="https://www.indeed.com/" TargetMode="External"/><Relationship Id="rId4" Type="http://schemas.openxmlformats.org/officeDocument/2006/relationships/hyperlink" Target="https://zety.com/" TargetMode="Externa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para un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compañero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endParaRPr sz="2600" dirty="0"/>
          </a:p>
        </p:txBody>
      </p:sp>
      <p:sp>
        <p:nvSpPr>
          <p:cNvPr id="134" name="Google Shape;134;p27"/>
          <p:cNvSpPr txBox="1"/>
          <p:nvPr/>
        </p:nvSpPr>
        <p:spPr>
          <a:xfrm>
            <a:off x="457200" y="1164497"/>
            <a:ext cx="8229600" cy="3052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❌ 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Poco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dirty="0"/>
              <a:t>"Oye, </a:t>
            </a:r>
            <a:r>
              <a:rPr lang="en-US" sz="1800" dirty="0" err="1"/>
              <a:t>necesito</a:t>
            </a:r>
            <a:r>
              <a:rPr lang="en-US" sz="1800" dirty="0"/>
              <a:t> que </a:t>
            </a:r>
            <a:r>
              <a:rPr lang="en-US" sz="1800" dirty="0" err="1"/>
              <a:t>cubras</a:t>
            </a:r>
            <a:r>
              <a:rPr lang="en-US" sz="1800" dirty="0"/>
              <a:t> mi </a:t>
            </a:r>
            <a:r>
              <a:rPr lang="en-US" sz="1800" dirty="0" err="1"/>
              <a:t>turno</a:t>
            </a:r>
            <a:r>
              <a:rPr lang="en-US" sz="1800" dirty="0"/>
              <a:t>. </a:t>
            </a:r>
            <a:r>
              <a:rPr lang="en-US" sz="1800" dirty="0" err="1"/>
              <a:t>Avísame</a:t>
            </a:r>
            <a:r>
              <a:rPr lang="en-US" sz="1800" dirty="0"/>
              <a:t> </a:t>
            </a:r>
            <a:r>
              <a:rPr lang="en-US" sz="1800" dirty="0" err="1"/>
              <a:t>rápido</a:t>
            </a:r>
            <a:r>
              <a:rPr lang="en-US" sz="1800" dirty="0"/>
              <a:t>. Mi </a:t>
            </a:r>
            <a:r>
              <a:rPr lang="en-US" sz="1800" dirty="0" err="1"/>
              <a:t>hijo</a:t>
            </a:r>
            <a:r>
              <a:rPr lang="en-US" sz="1800" dirty="0"/>
              <a:t> </a:t>
            </a:r>
            <a:r>
              <a:rPr lang="en-US" sz="1800" dirty="0" err="1"/>
              <a:t>estuvo</a:t>
            </a:r>
            <a:r>
              <a:rPr lang="en-US" sz="1800" dirty="0"/>
              <a:t> </a:t>
            </a:r>
            <a:r>
              <a:rPr lang="en-US" sz="1800" dirty="0" err="1"/>
              <a:t>despierto</a:t>
            </a:r>
            <a:r>
              <a:rPr lang="en-US" sz="1800" dirty="0"/>
              <a:t> </a:t>
            </a:r>
            <a:r>
              <a:rPr lang="en-US" sz="1800" dirty="0" err="1"/>
              <a:t>toda</a:t>
            </a:r>
            <a:r>
              <a:rPr lang="en-US" sz="1800" dirty="0"/>
              <a:t> la </a:t>
            </a:r>
            <a:r>
              <a:rPr lang="en-US" sz="1800" dirty="0" err="1"/>
              <a:t>noche</a:t>
            </a:r>
            <a:r>
              <a:rPr lang="en-US" sz="1800" dirty="0"/>
              <a:t> </a:t>
            </a:r>
            <a:r>
              <a:rPr lang="en-US" sz="1800" dirty="0" err="1"/>
              <a:t>vomitando</a:t>
            </a:r>
            <a:r>
              <a:rPr lang="en-US" sz="1800" dirty="0"/>
              <a:t>."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"Hola, Jason. ¿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Podrías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cubrir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turno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 Mi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hijo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estuvo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enfermo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toda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noche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no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podré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presentarme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hoy.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agradecería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mucho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favor,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avísame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tan pronto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puedas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Con gusto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cambiarte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turno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prefieres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trabajar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turno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adicional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.” </a:t>
            </a:r>
            <a:endParaRPr lang="en-US"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¡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Muchas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gracias!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dirty="0"/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240B286B-3B44-D3DE-8110-146F43AEA16A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8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Llamar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reportarse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enfermo</a:t>
            </a:r>
            <a:endParaRPr dirty="0"/>
          </a:p>
        </p:txBody>
      </p:sp>
      <p:sp>
        <p:nvSpPr>
          <p:cNvPr id="141" name="Google Shape;141;p28"/>
          <p:cNvSpPr txBox="1"/>
          <p:nvPr/>
        </p:nvSpPr>
        <p:spPr>
          <a:xfrm>
            <a:off x="457200" y="1164498"/>
            <a:ext cx="8229600" cy="3362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llames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reportarte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enfermo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claro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puntual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para que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empleador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planificar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ausencia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¡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Manejar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llamadas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enfermedad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profesionalismo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demuestra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responsabilidad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buena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reputación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Llama lo antes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posible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Da aviso con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suficiente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supervisor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ajustar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horario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Llama al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horas antes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hora de entrada. Esta es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obtener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contratan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  ¿A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quién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llamar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 ¿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Cuál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método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comunicación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preferido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 ¿A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hora es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ponerse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la persona? (Por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turno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empieza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las 8:00 a.m.,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llamar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las 4:00 a.m.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sería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probablemente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demasiado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temprano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razonable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avisar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entre las 6:00 y las 7:00 a.m.)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Habla de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manera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Usa un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mantén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conversación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breve.  No es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necesario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compartir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muchos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detalles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situación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Ofrece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plan para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día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siguiente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Si no sabes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sentirás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cuándo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volverás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comunicarte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actualizar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Discúlpate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molestias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Demuestra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entiendes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ausencia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afectar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equipo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8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Llamar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reportarse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enfermo</a:t>
            </a:r>
            <a:endParaRPr lang="en-US" sz="3200" b="1" i="0" u="none" strike="noStrike" cap="none" dirty="0">
              <a:solidFill>
                <a:srgbClr val="991B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9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📞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llamada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supervisor:</a:t>
            </a:r>
            <a:b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"Hola, Sra. Jones,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habla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Josh Harris. No me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siento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bien hoy y no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podré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presentarme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Me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comunicaré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tarde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hoy o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mañana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mañana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informarle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podré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regresar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Le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pido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disculpas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aviso tan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repentino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agradezco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comprensión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 Por favor no dude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decirme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necesita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algo de mi </a:t>
            </a:r>
            <a:r>
              <a:rPr lang="en-US" sz="18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parte</a:t>
            </a:r>
            <a: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”.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84D8960A-EF83-C820-0243-D0B0FD7849D6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0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al director</a:t>
            </a:r>
          </a:p>
        </p:txBody>
      </p:sp>
      <p:sp>
        <p:nvSpPr>
          <p:cNvPr id="155" name="Google Shape;155;p30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envíes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un director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escuela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preocupación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es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calma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ser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centrarse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encontrar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solución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Aunque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sientas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frustrado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ayudará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obtener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respuesta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92024" marR="0" lvl="0" algn="l" rtl="0">
              <a:spcBef>
                <a:spcPts val="0"/>
              </a:spcBef>
              <a:spcAft>
                <a:spcPts val="20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línea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Preocupación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niño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] 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Solicitud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reunión</a:t>
            </a:r>
            <a:endParaRPr lang="en-US" sz="140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92024" marR="0" lvl="0" algn="l" rtl="0">
              <a:spcBef>
                <a:spcPts val="0"/>
              </a:spcBef>
              <a:spcAft>
                <a:spcPts val="20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Comienza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saludo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Dirígete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director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manera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formal;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Director [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apellido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]:</a:t>
            </a:r>
          </a:p>
          <a:p>
            <a:pPr marL="192024" marR="0" lvl="0" algn="l" rtl="0">
              <a:spcBef>
                <a:spcPts val="0"/>
              </a:spcBef>
              <a:spcAft>
                <a:spcPts val="20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brevemente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situación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Limítate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hechos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usar un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lenguaje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emocional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192024" marR="0" lvl="0" algn="l" rtl="0">
              <a:spcBef>
                <a:spcPts val="0"/>
              </a:spcBef>
              <a:spcAft>
                <a:spcPts val="20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Indica lo que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esperas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lograr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claro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buscas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Si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deseas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solicitar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reunión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llamada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telefónica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menciona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algunas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opciones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horarios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estés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disponible. </a:t>
            </a:r>
          </a:p>
          <a:p>
            <a:pPr marL="192024" marR="0" lvl="0" algn="l" rtl="0">
              <a:spcBef>
                <a:spcPts val="0"/>
              </a:spcBef>
              <a:spcAft>
                <a:spcPts val="20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Termina con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despedida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incluye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30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/>
          <p:nvPr/>
        </p:nvSpPr>
        <p:spPr>
          <a:xfrm>
            <a:off x="457200" y="156751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al director</a:t>
            </a:r>
          </a:p>
        </p:txBody>
      </p:sp>
      <p:sp>
        <p:nvSpPr>
          <p:cNvPr id="162" name="Google Shape;162;p31"/>
          <p:cNvSpPr txBox="1"/>
          <p:nvPr/>
        </p:nvSpPr>
        <p:spPr>
          <a:xfrm>
            <a:off x="457200" y="921196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Preocupación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relacionada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Kari Simon –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Solicitud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reunion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Director Nash,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Espero que se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encuentre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bien. Me pongo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usted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relación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preocupación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relacionada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[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menciona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brevemente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situación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política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un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incidente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Agradecería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oportunidad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reunirme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usted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tratar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explorar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posibles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soluciones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asegurar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[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deseado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mi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hijo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reciba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apoyo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adicional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aclaremos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políticas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escolares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etc.]. Por favor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hágame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saber un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momento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conveniente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reunirnos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Estoy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disponible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fácilmente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martes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jueves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Gracias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atención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cordiales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b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b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2D5746C0-C368-6B9B-3414-1532E26C5564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al maestro de 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hijo</a:t>
            </a:r>
            <a:endParaRPr sz="2600" dirty="0"/>
          </a:p>
        </p:txBody>
      </p:sp>
      <p:sp>
        <p:nvSpPr>
          <p:cNvPr id="169" name="Google Shape;169;p32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envíes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maestro de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hijo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la clave es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comunicación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un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veces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padres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escriben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emoción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maestros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tomar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preocupaciones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forma personal,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lo que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mantener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específico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enfocado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buscar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soluciones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ayudará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obtener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respuesta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indent="182880" algn="l" rtl="0">
              <a:spcBef>
                <a:spcPts val="600"/>
              </a:spcBef>
              <a:spcAft>
                <a:spcPts val="150"/>
              </a:spcAft>
              <a:buClr>
                <a:schemeClr val="bg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Usa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línea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R="0" lvl="0" indent="182880" algn="l" rtl="0">
              <a:spcBef>
                <a:spcPts val="600"/>
              </a:spcBef>
              <a:spcAft>
                <a:spcPts val="150"/>
              </a:spcAft>
              <a:buClr>
                <a:schemeClr val="bg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Comienza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saludo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Dirígete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maestro de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manera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formal </a:t>
            </a:r>
          </a:p>
          <a:p>
            <a:pPr marR="0" lvl="0" indent="182880" algn="l" rtl="0">
              <a:spcBef>
                <a:spcPts val="600"/>
              </a:spcBef>
              <a:spcAft>
                <a:spcPts val="150"/>
              </a:spcAft>
              <a:buClr>
                <a:schemeClr val="bg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Explica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claramente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motivo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específico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problema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la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pregunta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Si se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trata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preocupación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enfócate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hechos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no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emociones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Incluye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hijo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la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cualquier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fecha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tarea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relevante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Evita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afirmaciones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vagas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"Mi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hijo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tiene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dificultades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" sin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explicar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ocurre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exactamente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R="0" lvl="0" indent="182880" algn="l" rtl="0">
              <a:spcBef>
                <a:spcPts val="600"/>
              </a:spcBef>
              <a:spcAft>
                <a:spcPts val="150"/>
              </a:spcAft>
              <a:buClr>
                <a:schemeClr val="bg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Pide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aclaración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propón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solución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En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asumir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culpa,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pide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punto de vista del maestro o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sugiere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formas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trabajar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juntos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R="0" lvl="0" indent="182880" algn="l" rtl="0">
              <a:spcBef>
                <a:spcPts val="600"/>
              </a:spcBef>
              <a:spcAft>
                <a:spcPts val="150"/>
              </a:spcAft>
              <a:buClr>
                <a:schemeClr val="bg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Usa un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Evita las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acusaciones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la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frustración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Mantén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neutral y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fomentar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respuesta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productiva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R="0" lvl="0" indent="182880" algn="l" rtl="0">
              <a:spcBef>
                <a:spcPts val="600"/>
              </a:spcBef>
              <a:spcAft>
                <a:spcPts val="150"/>
              </a:spcAft>
              <a:buClr>
                <a:schemeClr val="bg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Cierra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cortesía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disposición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dar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maestro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pregunta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cómo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puedes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mantenerte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informado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progreso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hijo</a:t>
            </a:r>
            <a:r>
              <a:rPr lang="en-US" sz="11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sz="11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b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32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3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al maestro de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hijo</a:t>
            </a:r>
            <a:endParaRPr lang="en-US" sz="2600" b="1" i="0" u="none" strike="noStrike" cap="none" dirty="0">
              <a:solidFill>
                <a:srgbClr val="991B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33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Pregunta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tarea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Carl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Sr. Thomas,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Espero que se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encuentre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bien. Me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comunico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usted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respecto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las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tareas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recientes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Carl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inglés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Ha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tenido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dificultades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ensayo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me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gustaría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saber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cómo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apoyarlo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casa.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¿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Podría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aclarar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instrucciones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algún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recurso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 Le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agradezco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cualquier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proporcionarme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Por favor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hágame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saber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llamada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telefónica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reunión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serían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Gracias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apoyo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atento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respuesta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cordiales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b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D718AFD6-25AA-8C5A-B544-70DE83785E9E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4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vendas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artículo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ofrezcas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servicio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línea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publicación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detallada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atraer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compradores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evitar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confusiones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Qué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incluir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tu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publicación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: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Título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–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Mantenlo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corto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específico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.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Descripción</a:t>
            </a:r>
            <a:r>
              <a:rPr lang="en-US" sz="1200" b="1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b="1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clara</a:t>
            </a:r>
            <a:r>
              <a:rPr lang="en-US" sz="1200" b="1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–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Incluye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:</a:t>
            </a:r>
            <a:endParaRPr lang="en-US" sz="1200" kern="100" dirty="0">
              <a:solidFill>
                <a:schemeClr val="bg1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Qué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estás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vendiendo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(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marca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modelo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tamaño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estado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, color)</a:t>
            </a:r>
            <a:endParaRPr lang="en-US" sz="1200" kern="100" dirty="0">
              <a:solidFill>
                <a:schemeClr val="bg1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Cualquier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detalle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importante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(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daños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accesorios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incluidos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fechas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de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caducidad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si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procede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)</a:t>
            </a:r>
            <a:endParaRPr lang="en-US" sz="1200" kern="100" dirty="0">
              <a:solidFill>
                <a:schemeClr val="bg1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Para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servicios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: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Qué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ofreces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precios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y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disponibilidad</a:t>
            </a:r>
            <a:endParaRPr lang="en-US" sz="1200" kern="100" dirty="0">
              <a:solidFill>
                <a:schemeClr val="bg1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3736" marR="0" lvl="0" indent="-173736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b="1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Precio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–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Sé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claro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sobre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el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costo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. Indica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si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el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precio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es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fijo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negociable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(OBO = “or best offer”, es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decir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, “o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mejor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oferta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+mj-lt"/>
                <a:ea typeface="Aptos" panose="020B0004020202020204" pitchFamily="34" charset="0"/>
                <a:cs typeface="Calibri" panose="020F0502020204030204" pitchFamily="34" charset="0"/>
              </a:rPr>
              <a:t>”)</a:t>
            </a:r>
            <a:endParaRPr lang="en-US" sz="1200" kern="100" dirty="0">
              <a:solidFill>
                <a:schemeClr val="bg1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3736" marR="0" lvl="0" indent="-1737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Fotos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– Usa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imágenes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claras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y bien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iluminadas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muestren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artículo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desde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diferentes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ángulos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.  Si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estás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ofreciendo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un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servicio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puedes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incluir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ejemplos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trabajo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.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Información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de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contacto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y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lugar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de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encuentro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–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Especifica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cómo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deben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comunicarse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contigo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(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mensaje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correo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electrónico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o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teléfono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)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si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prefieres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reunirte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un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lugar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público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seguro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o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si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ofreces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recolección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/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entrega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local.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Pago y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condiciones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–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Menciona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los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métodos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pago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aceptados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(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efectivo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, Venmo, PayPal)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cualquier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regla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apliques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(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por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ejemplo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: “Se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vende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 al primero 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llegue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+mj-lt"/>
                <a:ea typeface="Arial"/>
                <a:cs typeface="Arial"/>
                <a:sym typeface="Arial"/>
              </a:rPr>
              <a:t>”).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US" sz="1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4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Mercado de Facebook</a:t>
            </a:r>
          </a:p>
        </p:txBody>
      </p:sp>
      <p:sp>
        <p:nvSpPr>
          <p:cNvPr id="184" name="Google Shape;184;p34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📌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Apple MacBook Air (2021) – En </a:t>
            </a:r>
            <a:r>
              <a:rPr lang="en-US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excelente</a:t>
            </a:r>
            <a:r>
              <a:rPr lang="en-US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br>
              <a:rPr lang="en-US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💬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Descripción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Vendo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mi MacBook Air 2021 (13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pulgadas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chip M1, SSD de 256 GB).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Funciona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perfectamente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sin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rayones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incluye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cargador. Solo la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vendo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porque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actualicé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otro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modelo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Precio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$700 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(o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oferta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Recogida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local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[ciudad]. ¡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Envíeme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interesado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b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📸 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Incluye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3-5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fotos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claras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b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Consejos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clave para la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venta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honesto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No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ocultes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defectos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compradores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valoran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transparencia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Evita usar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jerga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mayúsculas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exceso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demasiados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emojis.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atento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Responde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mensajes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rapidez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asegurar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venta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precavido</a:t>
            </a:r>
            <a:r>
              <a:rPr lang="en-US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Reúnete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lugares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públicos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no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compartas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personal.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35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Marketplace Example</a:t>
            </a:r>
            <a:endParaRPr dirty="0"/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C6DE69A7-B4F9-8A55-C2D2-BE4003F72029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 txBox="1"/>
          <p:nvPr/>
        </p:nvSpPr>
        <p:spPr>
          <a:xfrm>
            <a:off x="457200" y="183781"/>
            <a:ext cx="8229600" cy="64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Dirigir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endParaRPr dirty="0"/>
          </a:p>
        </p:txBody>
      </p:sp>
      <p:sp>
        <p:nvSpPr>
          <p:cNvPr id="197" name="Google Shape;197;p36"/>
          <p:cNvSpPr txBox="1"/>
          <p:nvPr/>
        </p:nvSpPr>
        <p:spPr>
          <a:xfrm>
            <a:off x="457200" y="782273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enviar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carta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es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escribir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direcciones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claridad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formato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que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llegue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persona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indicada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Sigue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estos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pasos para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dirigir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correctamente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Escribe la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destinatario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(a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quién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 lo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envías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–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destinatario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centro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" marR="0" lvl="3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Formato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destinatario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365760" marR="0" lvl="3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365760" marR="0" lvl="3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[Ciudad,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código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postal]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Escribe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remitente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–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esquina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superior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izquierda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carta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necesita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devuelta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Formato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[Tu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36576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[Tu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36576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[Tu ciudad,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código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postal]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 startAt="3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Coloca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estampilla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Pega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estampilla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postal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esquina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superior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derecha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Asegúrate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que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tenga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valor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cubrir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costo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envío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..</a:t>
            </a:r>
            <a:endParaRPr sz="12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36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Google Shape;79;p19"/>
          <p:cNvGraphicFramePr/>
          <p:nvPr>
            <p:extLst>
              <p:ext uri="{D42A27DB-BD31-4B8C-83A1-F6EECF244321}">
                <p14:modId xmlns:p14="http://schemas.microsoft.com/office/powerpoint/2010/main" val="4037337910"/>
              </p:ext>
            </p:extLst>
          </p:nvPr>
        </p:nvGraphicFramePr>
        <p:xfrm>
          <a:off x="55661" y="11752"/>
          <a:ext cx="9016780" cy="4843410"/>
        </p:xfrm>
        <a:graphic>
          <a:graphicData uri="http://schemas.openxmlformats.org/drawingml/2006/table">
            <a:tbl>
              <a:tblPr>
                <a:noFill/>
                <a:tableStyleId>{62FBF132-8BAB-42D0-951B-89C007C34439}</a:tableStyleId>
              </a:tblPr>
              <a:tblGrid>
                <a:gridCol w="1803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3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3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3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33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78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Curriculum Vitae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Carta de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presentación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Correo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electrónico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de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queja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Mensaje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de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texto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a un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compañero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de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trabajo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Llamar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para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reportarse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enfermo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8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8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Correo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8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8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electrónico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8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al director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Correo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electrónico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al maestro de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tu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hijo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0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Mercado de Facebook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1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Dirigir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1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un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1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sobre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2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Nota de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2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agradecimiento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8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Evaluación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del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desempeño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del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empleado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Seguimiento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de la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entrevista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(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correo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electrónico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)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Programar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una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cita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Mensaje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a un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político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Disculpa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a un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colega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8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18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Invitación</a:t>
                      </a:r>
                      <a:endParaRPr lang="en-US" sz="1800" b="1" u="none" strike="noStrike" cap="none" dirty="0">
                        <a:solidFill>
                          <a:schemeClr val="accent4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Invitación</a:t>
                      </a:r>
                      <a:endParaRPr sz="1800" b="1" u="none" strike="noStrike" cap="none" dirty="0">
                        <a:solidFill>
                          <a:schemeClr val="accent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Informe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sobre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lugar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trabajo</a:t>
                      </a:r>
                      <a:endParaRPr sz="1800" b="1" u="none" strike="noStrike" cap="none" dirty="0">
                        <a:solidFill>
                          <a:schemeClr val="accent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Disculpas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 un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colega</a:t>
                      </a:r>
                      <a:endParaRPr sz="1800" b="1" u="none" strike="noStrike" cap="none" dirty="0">
                        <a:solidFill>
                          <a:schemeClr val="accent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Evaluación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del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desempeño</a:t>
                      </a:r>
                      <a:r>
                        <a:rPr lang="en-US" sz="1800" b="1" u="none" strike="noStrike" cap="none" dirty="0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del </a:t>
                      </a:r>
                      <a:r>
                        <a:rPr lang="en-US" sz="1800" b="1" u="none" strike="noStrike" cap="none" dirty="0" err="1">
                          <a:solidFill>
                            <a:schemeClr val="accent4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empleado</a:t>
                      </a:r>
                      <a:endParaRPr sz="1400" u="none" strike="noStrike" cap="none" dirty="0">
                        <a:solidFill>
                          <a:schemeClr val="accent4"/>
                        </a:solidFill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7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Dirigir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endParaRPr dirty="0"/>
          </a:p>
        </p:txBody>
      </p:sp>
      <p:sp>
        <p:nvSpPr>
          <p:cNvPr id="204" name="Google Shape;204;p37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7"/>
          <p:cNvSpPr/>
          <p:nvPr/>
        </p:nvSpPr>
        <p:spPr>
          <a:xfrm>
            <a:off x="457199" y="1657350"/>
            <a:ext cx="8182173" cy="2561790"/>
          </a:xfrm>
          <a:prstGeom prst="rect">
            <a:avLst/>
          </a:prstGeom>
          <a:solidFill>
            <a:srgbClr val="EEEEEE"/>
          </a:solidFill>
          <a:ln w="25400" cap="flat" cmpd="sng">
            <a:solidFill>
              <a:srgbClr val="5C4E0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6" name="Google Shape;206;p37" descr="Flag Postage Stamp Free Stock Photo - Public Domain Picture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2656" y="1778447"/>
            <a:ext cx="470413" cy="615564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37"/>
          <p:cNvSpPr txBox="1"/>
          <p:nvPr/>
        </p:nvSpPr>
        <p:spPr>
          <a:xfrm>
            <a:off x="2257523" y="2809452"/>
            <a:ext cx="4581524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Ms. Sarah Johnson 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123 Main Street 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Oklahoma City, OK 73101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37"/>
          <p:cNvSpPr txBox="1"/>
          <p:nvPr/>
        </p:nvSpPr>
        <p:spPr>
          <a:xfrm>
            <a:off x="504628" y="1702649"/>
            <a:ext cx="4581524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James Smith 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456 Oak Lane 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Tulsa, OK 74104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4" action="ppaction://hlinksldjump"/>
            <a:extLst>
              <a:ext uri="{FF2B5EF4-FFF2-40B4-BE49-F238E27FC236}">
                <a16:creationId xmlns:a16="http://schemas.microsoft.com/office/drawing/2014/main" id="{6086356E-6F18-764D-3E39-92EE6408C7E1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8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Nota de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agradecimiento</a:t>
            </a:r>
            <a:endParaRPr dirty="0"/>
          </a:p>
        </p:txBody>
      </p:sp>
      <p:sp>
        <p:nvSpPr>
          <p:cNvPr id="215" name="Google Shape;215;p38"/>
          <p:cNvSpPr txBox="1"/>
          <p:nvPr/>
        </p:nvSpPr>
        <p:spPr>
          <a:xfrm>
            <a:off x="457200" y="1164498"/>
            <a:ext cx="8229600" cy="2981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Escribir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nota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agradecimiento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manera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sencilla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mostrar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aprecio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Una nota bien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escrita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específica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personal. Sigue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estos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pasos para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escribir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nota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agradecimiento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significativa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721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Saludo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Comienza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saludo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dirige la nota a la persona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53721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Expresa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gratitud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 las gracias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menciona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motivo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agradecimiento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53721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Agrega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toque personal: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brevemente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valoras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regalo,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amabilidad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53721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Mira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hacia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futuro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Menciona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algo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lo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viene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relevante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</a:p>
          <a:p>
            <a:pPr marL="53721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Despedida: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Termina con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despedida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amable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53721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endParaRPr lang="en-US"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38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9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Nota de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agradecimiento</a:t>
            </a:r>
            <a:endParaRPr lang="en-US" sz="3200" b="1" i="0" u="none" strike="noStrike" cap="none" dirty="0">
              <a:solidFill>
                <a:srgbClr val="991B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39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Querida </a:t>
            </a:r>
            <a:r>
              <a:rPr lang="en-US" sz="1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tía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Lisa,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¡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Muchas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gracias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tarjeta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regalo! Ya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quiero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usarla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comprar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algunos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libros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nuevos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Realmente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aprecio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amabilidad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significa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mucho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mí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¡Espero verte pronto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reunión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familiar!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 </a:t>
            </a:r>
            <a:r>
              <a:rPr lang="en-US" sz="1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cariño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b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Emma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Despedidas </a:t>
            </a:r>
            <a:r>
              <a:rPr lang="en-US" sz="16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alternativas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Atentamente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 amor,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Saludos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cordiales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2A3419D9-02AE-5C7A-3293-D9C9879A3E6E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0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Evaluación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desempeño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empleado</a:t>
            </a:r>
            <a:endParaRPr dirty="0"/>
          </a:p>
        </p:txBody>
      </p:sp>
      <p:sp>
        <p:nvSpPr>
          <p:cNvPr id="229" name="Google Shape;229;p40"/>
          <p:cNvSpPr txBox="1"/>
          <p:nvPr/>
        </p:nvSpPr>
        <p:spPr>
          <a:xfrm>
            <a:off x="457200" y="1164498"/>
            <a:ext cx="8229600" cy="3362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Como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líder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empresarial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proporcionar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retroalimentación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constructiva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equilibrada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evaluación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desempeño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esencial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crecimiento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continua. Una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evaluación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sólida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destacar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fortalezas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abordar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áreas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oportunidad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ofrecer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sugerencias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aplicables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>
              <a:solidFill>
                <a:schemeClr val="lt1"/>
              </a:solidFill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Comienza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reconocimiento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Empieza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reconociendo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fortalezas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logros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establecer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Aborda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áreas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retroalimentación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constructiva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Identifica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áreas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específicas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exprésalo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forma que motive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crecimiento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no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desanime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Evita las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afirmaciones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vagas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demasiado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críticas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En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"Juan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necesita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", di: "Juan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podría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productividad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priorizando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tareas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manera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efectiva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".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Proporciona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ejemplos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soluciones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Usa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ejemplos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reales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desempeño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ofrece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sugerencias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prácticas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aplicar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Termina con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ánimo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próximos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pasos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Refuerza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potencial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éxito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define las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expectativas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futuras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40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1"/>
          <p:cNvSpPr txBox="1"/>
          <p:nvPr/>
        </p:nvSpPr>
        <p:spPr>
          <a:xfrm>
            <a:off x="457200" y="156751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evaluación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desempeño</a:t>
            </a:r>
            <a:r>
              <a:rPr lang="en-US" sz="26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26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empleado</a:t>
            </a:r>
            <a:endParaRPr sz="2600" dirty="0"/>
          </a:p>
        </p:txBody>
      </p:sp>
      <p:sp>
        <p:nvSpPr>
          <p:cNvPr id="236" name="Google Shape;236;p41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41"/>
          <p:cNvSpPr txBox="1"/>
          <p:nvPr/>
        </p:nvSpPr>
        <p:spPr>
          <a:xfrm>
            <a:off x="457200" y="908900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Fortalezas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"John es un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miembro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equipo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dedicado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cumple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constantemente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plazos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entrega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alta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calidad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 Su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liderazgo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proyectos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recientes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sido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digno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reconocimiento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y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motiva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manera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efectiva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equipo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Áreas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mejora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"John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podría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mejorar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gestión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organizando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tareas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mayor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anticipación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ciclo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proyecto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Implementar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sistema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planificación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estructurado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podría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ayudar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reducir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desafíos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última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hora.”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Próximos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pasos:</a:t>
            </a:r>
            <a:b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"Animo a John a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enfocarse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planificación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desde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primeras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etapas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mantener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comunicación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abierta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miembros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equipo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Con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mejoras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seguirá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siendo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recurso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valioso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la </a:t>
            </a:r>
            <a:r>
              <a:rPr lang="en-US" sz="12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."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Puntos clave para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escribir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evaluación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efectiva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empleado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Equilibra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reconocimiento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la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retroalimentación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constructiva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mantener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motivación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específico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Usa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ejemplos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reales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evita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críticas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vagas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Proporciona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soluciones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prácticas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orienten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mejora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Fomenta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crecimiento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estableciendo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expectativas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claras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próximos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pasos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evaluación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efectiva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empleados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desarrollarse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profesionalmente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mientras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sienten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valorados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apoyados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b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17A6A630-FCB9-7E50-5487-D366D7E40345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2"/>
          <p:cNvSpPr txBox="1"/>
          <p:nvPr/>
        </p:nvSpPr>
        <p:spPr>
          <a:xfrm>
            <a:off x="457200" y="307247"/>
            <a:ext cx="8229600" cy="64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2600" dirty="0"/>
          </a:p>
        </p:txBody>
      </p:sp>
      <p:sp>
        <p:nvSpPr>
          <p:cNvPr id="244" name="Google Shape;244;p42"/>
          <p:cNvSpPr txBox="1"/>
          <p:nvPr/>
        </p:nvSpPr>
        <p:spPr>
          <a:xfrm>
            <a:off x="457200" y="948228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Enviar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después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demuestra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profesionalismo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refuerza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interés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Línea de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Mantenla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Saludo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Dirígete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destinatario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manera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formal.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Expresa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gratitud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entrevistador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oportunidad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Reitera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interés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Menciona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entusiasmo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destaca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punto clave de la</a:t>
            </a:r>
            <a:r>
              <a:rPr lang="en-US" dirty="0">
                <a:solidFill>
                  <a:schemeClr val="lt1"/>
                </a:solidFill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conversación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Atiende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cualquier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acordaron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adicional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inclúyela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brevemente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aquí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Pregunta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próximos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pasos: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Pregunta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educadamente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cronograma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contratación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 se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trató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Despedida y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firma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Finaliza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despedida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endParaRPr lang="en-US"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42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43"/>
          <p:cNvSpPr txBox="1"/>
          <p:nvPr/>
        </p:nvSpPr>
        <p:spPr>
          <a:xfrm>
            <a:off x="457200" y="307247"/>
            <a:ext cx="8229600" cy="613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2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2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2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2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2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2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sp>
        <p:nvSpPr>
          <p:cNvPr id="251" name="Google Shape;251;p43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43"/>
          <p:cNvSpPr txBox="1"/>
          <p:nvPr/>
        </p:nvSpPr>
        <p:spPr>
          <a:xfrm>
            <a:off x="457200" y="924803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Línea de </a:t>
            </a:r>
            <a:r>
              <a:rPr lang="en-US" sz="1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Gracias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[Tu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entrevistador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Gracias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tomarse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conversar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conmigo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fecha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posición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[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posición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Aprecio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mucho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oportunidad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conocer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posición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equipo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Después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nuestra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conversación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estoy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aún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entusiasmado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posibilidad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unirme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[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y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contribuir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[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proyecto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valor u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específico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mencionado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 ¿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Podría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compartir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actualización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contratación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próximos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pasos?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Saludos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cordiales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[Tu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[Tu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[Tu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número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teléfono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b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44AEB19D-444F-8D7A-39F1-56A1FA52BA46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4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Programar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endParaRPr dirty="0"/>
          </a:p>
        </p:txBody>
      </p:sp>
      <p:sp>
        <p:nvSpPr>
          <p:cNvPr id="259" name="Google Shape;259;p44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Prepárate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antes de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llamar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Ten a la mano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detalles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necesarios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disponibilidad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motivo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cualquier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puedan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pedir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papel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lápiz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aplicación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lista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anotar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detalles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Marca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número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saluda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recepcionista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(o al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sistema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automatizado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):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contesta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persona,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salúdala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cortesía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Si es un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sistema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automatizado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escucha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atención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sigue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instrucciones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comunicarte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departamento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claramente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motivo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llamada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Indica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motivo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relevante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menciona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preferencias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fechas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horarios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Confirma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detalles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endParaRPr lang="en-US"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Pregunta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hay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algún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requisito</a:t>
            </a:r>
            <a:endParaRPr lang="en-US"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persona y termina la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llamada</a:t>
            </a:r>
            <a:endParaRPr lang="en-US"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Anota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detalles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Inmediatamente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escribe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fecha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hora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no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olvidarlos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Si es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necesario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configura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recordatorio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teléfono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calendario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</a:pPr>
            <a:endParaRPr lang="en-US" sz="140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</a:pP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pasos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ayudará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citas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forma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organizada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eficiente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endParaRPr lang="en-US"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44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5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programar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endParaRPr lang="en-US" sz="3200" b="1" i="0" u="none" strike="noStrike" cap="none" dirty="0">
              <a:solidFill>
                <a:srgbClr val="991B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45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45"/>
          <p:cNvSpPr txBox="1"/>
          <p:nvPr/>
        </p:nvSpPr>
        <p:spPr>
          <a:xfrm>
            <a:off x="457200" y="1164496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“Hola, mi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[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Me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gustaría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programar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[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consultorio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médico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proveedor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servicios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etc.]."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Estoy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disponible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mañanas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lunes o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miércoles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¿Tienen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disponible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alguno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esos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días?”</a:t>
            </a:r>
            <a:endParaRPr sz="14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“Solo para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confirmar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mi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fecha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a la(s) [hora], ¿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correcto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Ejemplos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preguntas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podrías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necesitar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hacer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“¿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Necesito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llevar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algo?"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“¿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Habrá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papeleo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deba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completar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cual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debería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llegar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poco antes?”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"¿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Cuál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política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cancelación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?" (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necesario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"¡Gracias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! Nos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vemos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fecha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cita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Que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tenga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excelente</a:t>
            </a: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día.</a:t>
            </a:r>
            <a:b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7D58B48D-2D66-5C29-44B2-8E27D9028C38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6"/>
          <p:cNvSpPr txBox="1"/>
          <p:nvPr/>
        </p:nvSpPr>
        <p:spPr>
          <a:xfrm>
            <a:off x="457200" y="183781"/>
            <a:ext cx="8229600" cy="64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 un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político</a:t>
            </a:r>
            <a:endParaRPr dirty="0"/>
          </a:p>
        </p:txBody>
      </p:sp>
      <p:sp>
        <p:nvSpPr>
          <p:cNvPr id="274" name="Google Shape;274;p46"/>
          <p:cNvSpPr txBox="1"/>
          <p:nvPr/>
        </p:nvSpPr>
        <p:spPr>
          <a:xfrm>
            <a:off x="457200" y="824762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Ya sea que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estés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expresando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preocupación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solicitando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defendiendo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causa,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ser claro,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bien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estructurado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 </a:t>
            </a:r>
            <a:endParaRPr sz="12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Usa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endParaRPr lang="en-US" sz="1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Escribe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línea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ser breve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específico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Comienza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saludo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adecuado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apropiado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apellido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político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(Si no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estás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seguro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verifica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sitio web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oficial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Preséntate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forma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En la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primera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oración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indica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dónde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(ciudad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necesario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estás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escribiendo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conciso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Evita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jerga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sarcasmo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lenguaje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exigente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Expón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propósito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claridad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tema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la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preocupación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Proporciona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hechos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experiencias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personales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respalden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punto.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Haz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solicitud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específica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políticos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reciben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muchos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así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claro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esperas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tome.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Termina con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despedida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consideración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Finaliza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corresponde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rabicPeriod"/>
            </a:pPr>
            <a:endParaRPr lang="en-US" sz="1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46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/>
        </p:nvSpPr>
        <p:spPr>
          <a:xfrm>
            <a:off x="457200" y="187980"/>
            <a:ext cx="8229600" cy="59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Curriculum Vitae</a:t>
            </a:r>
            <a:endParaRPr dirty="0"/>
          </a:p>
        </p:txBody>
      </p:sp>
      <p:sp>
        <p:nvSpPr>
          <p:cNvPr id="85" name="Google Shape;85;p20"/>
          <p:cNvSpPr txBox="1"/>
          <p:nvPr/>
        </p:nvSpPr>
        <p:spPr>
          <a:xfrm>
            <a:off x="457200" y="787180"/>
            <a:ext cx="8229600" cy="3693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 curriculum vitae es un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documento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página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resume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educación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experiencia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laboral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habilidades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logros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Su principal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propósito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mostrar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posibles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empleadores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universidades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organizaciones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candidato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sólido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un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práctica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beca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 curriculum vitae bien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elaborado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resalta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fortalezas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destacar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entre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otros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aspirantes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aumenta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posibilidades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obtener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Cosas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clave 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tener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cuenta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escribir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curriculum vitae: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System Font Regular"/>
              <a:buChar char="☑️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Mantenlo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claro y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conciso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El curriculum vitae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ocupar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sola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página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ser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fácil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leer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tener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formato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ordenado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Usa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viñetas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párrafos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largos.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System Font Regular"/>
              <a:buChar char="☑️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uniforme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Usa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mismo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tipo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letra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espaciado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formato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documento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títulos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puestos</a:t>
            </a:r>
            <a:r>
              <a:rPr lang="en-US" sz="1200" dirty="0">
                <a:solidFill>
                  <a:schemeClr val="lt1"/>
                </a:solidFill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negrita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fechas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cursiva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viñetas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las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descripciones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). La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uniformidad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hace</a:t>
            </a:r>
            <a:r>
              <a:rPr lang="en-US" sz="1200" dirty="0">
                <a:solidFill>
                  <a:schemeClr val="lt1"/>
                </a:solidFill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curriculum vitae se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pulido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System Font Regular"/>
              <a:buChar char="☑️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Destaca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relevante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Enfócate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experiencia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laboral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actividades</a:t>
            </a:r>
            <a:r>
              <a:rPr lang="en-US" sz="1200" dirty="0">
                <a:solidFill>
                  <a:schemeClr val="lt1"/>
                </a:solidFill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extracurriculares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roles de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liderazgo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habilidades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ajusten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la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oportunidad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la 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estás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presentando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aplicación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System Font Regular"/>
              <a:buChar char="☑️"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Usa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verbos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acción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Comienza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cada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viñeta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verbo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fuerte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“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organicé</a:t>
            </a:r>
            <a:r>
              <a:rPr lang="en-US" sz="1200" dirty="0">
                <a:solidFill>
                  <a:schemeClr val="lt1"/>
                </a:solidFill>
              </a:rPr>
              <a:t>”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”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lideré</a:t>
            </a:r>
            <a:r>
              <a:rPr lang="en-US" sz="1200" dirty="0">
                <a:solidFill>
                  <a:schemeClr val="lt1"/>
                </a:solidFill>
              </a:rPr>
              <a:t>”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“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asistí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”, “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gestioné</a:t>
            </a:r>
            <a:r>
              <a:rPr lang="en-US" sz="1200" dirty="0">
                <a:solidFill>
                  <a:schemeClr val="lt1"/>
                </a:solidFill>
              </a:rPr>
              <a:t>”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para que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experiencia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suene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impactante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System Font Regular"/>
              <a:buChar char="☑️"/>
            </a:pP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Revisa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cuidadosamente</a:t>
            </a: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Los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errores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ortográficos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gramaticales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causan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mala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impresión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Lee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dirty="0">
                <a:solidFill>
                  <a:schemeClr val="lt1"/>
                </a:solidFill>
              </a:rPr>
              <a:t> 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curriculum vitae dos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veces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pídele</a:t>
            </a:r>
            <a:r>
              <a:rPr lang="en-US" sz="12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un maestro, familiar o amigo que lo lea también.</a:t>
            </a:r>
            <a:endParaRPr sz="120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0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600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600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7"/>
          <p:cNvSpPr txBox="1"/>
          <p:nvPr/>
        </p:nvSpPr>
        <p:spPr>
          <a:xfrm>
            <a:off x="457200" y="198992"/>
            <a:ext cx="8229600" cy="651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a un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político</a:t>
            </a:r>
            <a:endParaRPr dirty="0"/>
          </a:p>
        </p:txBody>
      </p:sp>
      <p:sp>
        <p:nvSpPr>
          <p:cNvPr id="281" name="Google Shape;281;p47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47"/>
          <p:cNvSpPr txBox="1"/>
          <p:nvPr/>
        </p:nvSpPr>
        <p:spPr>
          <a:xfrm>
            <a:off x="457200" y="873696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Preocupación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financiación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educación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12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US" sz="12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Representante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Smith,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Sarah Lee y soy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estudiante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secundaria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escuela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[ciudad,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Le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escribo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expresar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preocupación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recientes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recortes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presupuesto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educativo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impacto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estudiantes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maestros de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nuestro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distrito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recursos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muchas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escuelas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teniendo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dificultades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ofrecer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materiales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apoyo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adecuados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estudiantes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Como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alguien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valora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educación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es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invertir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nuestro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futuro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garantizando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las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escuelas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reciban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financiación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adecuada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Solicito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amablemente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apoyo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Proyecto de ley XYZ,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cuyo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asignar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fondos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adicionales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escuelas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públicas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Su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liderazgo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marcaría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diferencia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significativa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vida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estudiantes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Gracias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nuestra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comunidad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Aprecio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consideración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tan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Atentamente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b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Sarah Lee</a:t>
            </a:r>
            <a:b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ciudad,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E781496F-9913-F2A4-76F8-2F8B9DF3857D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8"/>
          <p:cNvSpPr txBox="1"/>
          <p:nvPr/>
        </p:nvSpPr>
        <p:spPr>
          <a:xfrm>
            <a:off x="457199" y="106881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Disculpa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 un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colega</a:t>
            </a:r>
            <a:endParaRPr dirty="0"/>
          </a:p>
        </p:txBody>
      </p:sp>
      <p:sp>
        <p:nvSpPr>
          <p:cNvPr id="289" name="Google Shape;289;p48"/>
          <p:cNvSpPr txBox="1"/>
          <p:nvPr/>
        </p:nvSpPr>
        <p:spPr>
          <a:xfrm>
            <a:off x="457199" y="782273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ocurren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malentendidos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errores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Saber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cómo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redactar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disculpa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sincera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relaciones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generar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confianza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Estos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son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pasos 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disculparse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compañero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escrito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..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un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envía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): 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sea simple y claro.</a:t>
            </a: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Comience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saludo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diríjase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compañero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con un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Reconozca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situación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exprese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claramente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disculpa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asuma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responsabilidad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Evite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poner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excusas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culpar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otros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Muestre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empatía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comprensión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exprese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comprende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cómo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sus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acciones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haberlos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afectado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Ofrezca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solución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corresponde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sugiera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cómo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prevenir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problema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futuro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conciso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vaya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grano sin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dar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demasiadas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explicaciones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disculparse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marR="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Termine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nota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reafirme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compromiso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buena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relación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laboral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Utilice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cierre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cortés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48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49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disculpa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a un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colega</a:t>
            </a:r>
            <a:endParaRPr dirty="0"/>
          </a:p>
        </p:txBody>
      </p:sp>
      <p:sp>
        <p:nvSpPr>
          <p:cNvPr id="296" name="Google Shape;296;p49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49"/>
          <p:cNvSpPr txBox="1"/>
          <p:nvPr/>
        </p:nvSpPr>
        <p:spPr>
          <a:xfrm>
            <a:off x="457200" y="1164496"/>
            <a:ext cx="8229600" cy="3335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Mis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disculpas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malentendido</a:t>
            </a:r>
            <a:endParaRPr lang="en-US" sz="140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compañero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0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Quiero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disculparme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sinceramente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malentendido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relación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[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específico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Soy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consciente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que mi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falta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claridad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haber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causado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frustración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nunca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intención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Entiendo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haber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hecho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difícil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lamento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cualquier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inconveniente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haya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ocasionado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ahora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adelante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me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aseguraré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brindar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actualizaciones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claras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evitar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algo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así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vuelva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ocurrir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Aprecio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mucho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paciencia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profesionalismo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Valoro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trabajar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usted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espero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continuar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nuestra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colaboración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Saludos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65D24838-72EE-12D1-8CEA-2BF5D38B279D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50"/>
          <p:cNvSpPr txBox="1"/>
          <p:nvPr/>
        </p:nvSpPr>
        <p:spPr>
          <a:xfrm>
            <a:off x="457199" y="295828"/>
            <a:ext cx="8229600" cy="64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Invitación</a:t>
            </a:r>
            <a:endParaRPr dirty="0"/>
          </a:p>
        </p:txBody>
      </p:sp>
      <p:sp>
        <p:nvSpPr>
          <p:cNvPr id="304" name="Google Shape;304;p50"/>
          <p:cNvSpPr txBox="1"/>
          <p:nvPr/>
        </p:nvSpPr>
        <p:spPr>
          <a:xfrm>
            <a:off x="457199" y="948229"/>
            <a:ext cx="8529146" cy="341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invitación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concisa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elegante,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ya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sea para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reunión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un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evento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un </a:t>
            </a:r>
            <a:r>
              <a:rPr lang="en-US" sz="125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encuentro</a:t>
            </a:r>
            <a:r>
              <a:rPr lang="en-US" sz="125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formal.</a:t>
            </a:r>
            <a:endParaRPr sz="125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Determine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propósito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los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detalles</a:t>
            </a:r>
            <a:endParaRPr lang="en-US" sz="11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Use un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asunto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profesional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envía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un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correo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electrónico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): 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sea claro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atractivo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Comience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con un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saludo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adecuado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diríjase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al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destinatario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forma formal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es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necesario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Indique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claramente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la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invitación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comience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con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invitación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cálida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profesional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Proporcione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detalles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clave del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evento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US" sz="11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914400" algn="l"/>
              </a:tabLst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Fecha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[Día, Mes,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Año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]</a:t>
            </a:r>
          </a:p>
          <a:p>
            <a:pPr marL="742950" marR="0" lvl="1" indent="-28575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914400" algn="l"/>
              </a:tabLst>
            </a:pP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Hora: 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[Hora de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inicio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– Hora de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finalización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incluyendo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la zona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horaria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es virtual]</a:t>
            </a:r>
          </a:p>
          <a:p>
            <a:pPr marL="742950" marR="0" lvl="1" indent="-28575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914400" algn="l"/>
              </a:tabLst>
            </a:pP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Lugar: 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Nombre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dirección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del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lugar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/ Enlace virtual]</a:t>
            </a:r>
          </a:p>
          <a:p>
            <a:pPr marL="342900" marR="0" lvl="0" indent="-3429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Propósito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[Breve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explicación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del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evento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]</a:t>
            </a:r>
          </a:p>
          <a:p>
            <a:pPr marL="342900" marR="0" lvl="0" indent="-3429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Incluya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para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confirmar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asistencia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asistentes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necesitan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confirmar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asistencia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especifique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cómo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cuándo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Termine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con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una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despedida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cortés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exprese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entusiasmo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agradecimiento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5" name="Google Shape;305;p50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51"/>
          <p:cNvSpPr txBox="1"/>
          <p:nvPr/>
        </p:nvSpPr>
        <p:spPr>
          <a:xfrm>
            <a:off x="457200" y="156751"/>
            <a:ext cx="8229600" cy="426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Invitación</a:t>
            </a:r>
            <a:endParaRPr dirty="0"/>
          </a:p>
        </p:txBody>
      </p:sp>
      <p:sp>
        <p:nvSpPr>
          <p:cNvPr id="311" name="Google Shape;311;p51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51"/>
          <p:cNvSpPr txBox="1"/>
          <p:nvPr/>
        </p:nvSpPr>
        <p:spPr>
          <a:xfrm>
            <a:off x="457200" y="612852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1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Invitación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Taller de 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liderazgo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Confirmar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asistencia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antes del 10 de 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abril</a:t>
            </a:r>
            <a:endParaRPr lang="en-US" sz="115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endParaRPr lang="en-US" sz="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1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1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1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destinatario</a:t>
            </a:r>
            <a:r>
              <a:rPr lang="en-US" sz="11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endParaRPr lang="en-US" sz="8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Nos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complace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invitarle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nuestro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próximo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Taller de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liderazgo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organizado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organización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Este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evento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proporcionará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valiosos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conocimientos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estrategias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liderazgo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ofrecerá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oportunidades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establecer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contactos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profesionales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sector.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endParaRPr lang="en-US" sz="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Fecha</a:t>
            </a:r>
            <a:r>
              <a:rPr lang="en-US" sz="11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Jueves 18 de 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abril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2025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Hora: 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10:00 a.m. – 2:00 p.m.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Lugar: 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(o enlace virtual: [</a:t>
            </a:r>
            <a:r>
              <a:rPr lang="en-US" sz="115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Insertar</a:t>
            </a:r>
            <a:r>
              <a:rPr lang="en-US" sz="115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enlace])</a:t>
            </a:r>
            <a:endParaRPr lang="en-US" sz="115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 taller se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centrará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[breve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propósito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evento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Nos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encantaría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contar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participación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que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experiencia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enriquecedora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 favor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confirme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asistencia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antes del 10 de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abril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respondiendo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inscribiéndose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insertar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enlace]. Si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alguna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pregunta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no dude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ponerse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¡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Esperamos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verle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allí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</a:p>
          <a:p>
            <a:pPr marL="0" marR="0" lvl="0" indent="0" algn="l" rtl="0">
              <a:lnSpc>
                <a:spcPct val="100000"/>
              </a:lnSpc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Saludos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cordiales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[Tu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[Tu cargo]</a:t>
            </a:r>
          </a:p>
          <a:p>
            <a:pPr marL="0" marR="0" lvl="0" indent="0" algn="l" rtl="0">
              <a:lnSpc>
                <a:spcPct val="100000"/>
              </a:lnSpc>
              <a:buClr>
                <a:srgbClr val="000000"/>
              </a:buClr>
              <a:buSzPts val="1150"/>
              <a:buFont typeface="Arial"/>
              <a:buNone/>
            </a:pP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[Tu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1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</a:pPr>
            <a:endParaRPr lang="en-US" sz="11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DC178420-1CC5-2C37-4E0F-C0F532284561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52"/>
          <p:cNvSpPr txBox="1"/>
          <p:nvPr/>
        </p:nvSpPr>
        <p:spPr>
          <a:xfrm>
            <a:off x="457200" y="307247"/>
            <a:ext cx="8229600" cy="511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Respuesta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endParaRPr dirty="0"/>
          </a:p>
        </p:txBody>
      </p:sp>
      <p:sp>
        <p:nvSpPr>
          <p:cNvPr id="319" name="Google Shape;319;p52"/>
          <p:cNvSpPr txBox="1"/>
          <p:nvPr/>
        </p:nvSpPr>
        <p:spPr>
          <a:xfrm>
            <a:off x="457200" y="818984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Responder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adecuadamente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comunicación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profesionalismo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relaciones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laborales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sólidas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+mj-lt"/>
              <a:buAutoNum type="arabicPeriod"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detenidamente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asegúrese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comprender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antes de responder 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identifique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cualquier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solicitud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plazo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detalle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+mj-lt"/>
              <a:buAutoNum type="arabicPeriod"/>
            </a:pP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Confirme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original: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haga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referencia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que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responde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que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remitente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lo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comprende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+mj-lt"/>
              <a:buAutoNum type="arabicPeriod"/>
            </a:pP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Brinde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respuesta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concisa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cualquier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pregunta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proporcione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solicitada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directamente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mantenga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respuesta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concisa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+mj-lt"/>
              <a:buAutoNum type="arabicPeriod"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un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cortés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mantenga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cortesía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incluso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requiere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desacuerdo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aclaración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y evite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jerga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las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abreviaturas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lenguaje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excesivamente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informal.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+mj-lt"/>
              <a:buAutoNum type="arabicPeriod"/>
            </a:pP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Termine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cierre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exprese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agradecimiento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ofrezca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adicional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necesario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+mj-lt"/>
              <a:buAutoNum type="arabicPeriod"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Revise antes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enviar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revise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ortografía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gramática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claridad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asegúrese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que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2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52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53"/>
          <p:cNvSpPr txBox="1"/>
          <p:nvPr/>
        </p:nvSpPr>
        <p:spPr>
          <a:xfrm>
            <a:off x="457200" y="220536"/>
            <a:ext cx="8229600" cy="700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8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28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8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respuesta</a:t>
            </a:r>
            <a:r>
              <a:rPr lang="en-US" sz="28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28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28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endParaRPr sz="2800" dirty="0"/>
          </a:p>
        </p:txBody>
      </p:sp>
      <p:sp>
        <p:nvSpPr>
          <p:cNvPr id="326" name="Google Shape;326;p53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53"/>
          <p:cNvSpPr txBox="1"/>
          <p:nvPr/>
        </p:nvSpPr>
        <p:spPr>
          <a:xfrm>
            <a:off x="457200" y="986762"/>
            <a:ext cx="8229600" cy="3391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Re: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Solicitud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reunion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US" sz="10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Sr. Johnson,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Gracias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ponerse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respecto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reunión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Estoy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disponible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martes a las 2:00 p.m. Por favor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hágame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saber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horario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funciona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prefiere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alternativa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Espero con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interés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nuestra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conversación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 Por favor no dude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informarme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necesita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adicional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antes de la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reunión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Saludos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cordiales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[Tu </a:t>
            </a:r>
            <a:r>
              <a:rPr lang="en-US" sz="18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US"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b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AC68D19C-0032-DE7C-7618-FFFB20A6AF46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54"/>
          <p:cNvSpPr txBox="1"/>
          <p:nvPr/>
        </p:nvSpPr>
        <p:spPr>
          <a:xfrm>
            <a:off x="457200" y="254771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Solicitud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endParaRPr sz="32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54"/>
          <p:cNvSpPr txBox="1"/>
          <p:nvPr/>
        </p:nvSpPr>
        <p:spPr>
          <a:xfrm>
            <a:off x="457200" y="1117199"/>
            <a:ext cx="8229600" cy="3257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 </a:t>
            </a:r>
            <a:r>
              <a:rPr lang="en-US" sz="13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solicitar</a:t>
            </a:r>
            <a:r>
              <a:rPr lang="en-US" sz="1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es </a:t>
            </a:r>
            <a:r>
              <a:rPr lang="en-US" sz="13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ser claro, </a:t>
            </a:r>
            <a:r>
              <a:rPr lang="en-US" sz="13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educado</a:t>
            </a:r>
            <a:r>
              <a:rPr lang="en-US" sz="1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3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lang="en-US" sz="13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s-CO" sz="12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Usa una línea de asunto profesional – </a:t>
            </a: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Escribe claramente el propósito de tu correo electrónico de forma concisa.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s-CO" sz="12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Comienza con un saludo adecuado – </a:t>
            </a: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Dirígete al destinatario con respeto, usando su nombre y título si los conoces. Si no conoces el nombre, puedes usar: </a:t>
            </a:r>
            <a:r>
              <a:rPr lang="es-CO" sz="1200" i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Estimado gerente de contrataciones: A quien corresponda:</a:t>
            </a: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(Usa esta última opción solo si no hay alternativa).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 startAt="3"/>
              <a:tabLst>
                <a:tab pos="457200" algn="l"/>
              </a:tabLst>
            </a:pPr>
            <a:r>
              <a:rPr lang="es-CO" sz="12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Preséntate e indica el propósito – </a:t>
            </a: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Explica brevemente quién eres y por qué estás escribiendo.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 startAt="3"/>
              <a:tabLst>
                <a:tab pos="457200" algn="l"/>
              </a:tabLst>
            </a:pPr>
            <a:r>
              <a:rPr lang="es-CO" sz="12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Sé claro y específico en tu solicitud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 startAt="3"/>
              <a:tabLst>
                <a:tab pos="457200" algn="l"/>
              </a:tabLst>
            </a:pPr>
            <a:r>
              <a:rPr lang="es-CO" sz="12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Usa un tono educado y profesional – </a:t>
            </a: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Sé siempre cortés y respetuoso. Usa frases como: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8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s-CO" sz="1200" i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"Le agradecería cualquier información que pueda proporcionarme".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7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s-CO" sz="1200" i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”Gracias por su tiempo y su ayuda".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 startAt="6"/>
              <a:tabLst>
                <a:tab pos="457200" algn="l"/>
              </a:tabLst>
            </a:pPr>
            <a:r>
              <a:rPr lang="es-CO" sz="12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Ofrece una forma de seguimiento – </a:t>
            </a: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Indica al destinatario cómo puede ponerse en contacto contigo si necesita más detalles.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 startAt="6"/>
              <a:tabLst>
                <a:tab pos="457200" algn="l"/>
              </a:tabLst>
            </a:pPr>
            <a:r>
              <a:rPr lang="es-CO" sz="12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Despídete con profesionalismo – </a:t>
            </a: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Incluye una despedida educada y firma con tu nombre completo.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5" name="Google Shape;335;p54">
            <a:hlinkClick r:id="rId3" action="ppaction://hlinksldjump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" action="ppaction://hlinkshowjump?jump=nextslide"/>
              </a:rPr>
              <a:t>Ver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55"/>
          <p:cNvSpPr txBox="1"/>
          <p:nvPr/>
        </p:nvSpPr>
        <p:spPr>
          <a:xfrm>
            <a:off x="457200" y="307247"/>
            <a:ext cx="8229600" cy="613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Solicitud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endParaRPr dirty="0"/>
          </a:p>
        </p:txBody>
      </p:sp>
      <p:sp>
        <p:nvSpPr>
          <p:cNvPr id="341" name="Google Shape;341;p55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55"/>
          <p:cNvSpPr txBox="1"/>
          <p:nvPr/>
        </p:nvSpPr>
        <p:spPr>
          <a:xfrm>
            <a:off x="457200" y="921197"/>
            <a:ext cx="8229600" cy="3171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Asunto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Solicitud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prácticas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Verano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Sr. Smith,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Emily Carter y soy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estudiante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secundaria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escuela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Estoy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interesada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obtener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prácticas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verano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esperaba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pudiera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proporcionarme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detalles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¿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Podría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compartir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solicitud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requisitos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elegibilidad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plazos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importantes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Además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próximas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sesiones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informativas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le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agradecería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me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diera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detalles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cómo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asistir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Gracias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Quedo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atenta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respuesta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Por favor no dude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responder a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ponerse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conmigo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[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número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teléfono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necesita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adicional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Saludos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cordiales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Emily Carter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EAD71ABC-55FE-25B7-726D-7881B60481CD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56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Informe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laboral</a:t>
            </a:r>
            <a:endParaRPr dirty="0"/>
          </a:p>
        </p:txBody>
      </p:sp>
      <p:sp>
        <p:nvSpPr>
          <p:cNvPr id="349" name="Google Shape;349;p56"/>
          <p:cNvSpPr txBox="1"/>
          <p:nvPr/>
        </p:nvSpPr>
        <p:spPr>
          <a:xfrm>
            <a:off x="457200" y="1164498"/>
            <a:ext cx="8229600" cy="3415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organizar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forma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Tanto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trata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resumir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datos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progreso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proporcionar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actualizaciones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pautas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garantizará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informe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eficaz</a:t>
            </a: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US" sz="12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/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Comprende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propósito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la audiencia</a:t>
            </a:r>
            <a:endParaRPr lang="en-US" sz="11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Symbol" pitchFamily="2" charset="2"/>
              <a:buChar char=""/>
            </a:pP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Identifica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qué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es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necesario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quién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lo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leerá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ejemplo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un supervisor, un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gerente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todo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equipo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).</a:t>
            </a: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Symbol" pitchFamily="2" charset="2"/>
              <a:buChar char=""/>
            </a:pP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Determina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detalles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clave que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supervisor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quiere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que se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incluyan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US" sz="1100" b="1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/>
            </a:pP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Usa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una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estructura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clara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profesional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mayoría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laborales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siguen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estructura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+mj-lt"/>
              <a:buAutoNum type="alphaLcPeriod"/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Título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fecha</a:t>
            </a:r>
            <a:endParaRPr lang="en-US" sz="1100" b="1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+mj-lt"/>
              <a:buAutoNum type="alphaLcPeriod"/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Introducción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(escribe con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oraciones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completas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 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–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Explica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brevemente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propósito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del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qué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contiene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+mj-lt"/>
              <a:buAutoNum type="alphaLcPeriod"/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Secciones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principales</a:t>
            </a:r>
            <a:r>
              <a:rPr lang="en-US" sz="11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puedes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usar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combinación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oraciones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completas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listas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).</a:t>
            </a:r>
          </a:p>
          <a:p>
            <a:pPr marL="742950" lvl="7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Organiza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secciones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con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encabezados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claros.</a:t>
            </a:r>
          </a:p>
          <a:p>
            <a:pPr marL="742950" lvl="7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Usa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oraciones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completas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para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explicaciones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detalles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importantes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7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Usa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viñetas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listas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numeradas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para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datos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hechos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resúmenes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rápidos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+mj-lt"/>
              <a:buAutoNum type="alphaLcPeriod"/>
            </a:pPr>
            <a:r>
              <a:rPr lang="en-US" sz="1100" b="1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Conclusión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(escribe con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oraciones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completas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 – Resume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puntos clave 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incluye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siguientes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pasos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es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necesario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50" name="Google Shape;350;p56">
            <a:hlinkClick r:id="rId3" action="ppaction://hlinksldjump"/>
          </p:cNvPr>
          <p:cNvSpPr/>
          <p:nvPr/>
        </p:nvSpPr>
        <p:spPr>
          <a:xfrm>
            <a:off x="3599440" y="4579884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/>
          <p:nvPr/>
        </p:nvSpPr>
        <p:spPr>
          <a:xfrm>
            <a:off x="457200" y="10846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 err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de curriculum vitae</a:t>
            </a:r>
            <a:endParaRPr dirty="0"/>
          </a:p>
        </p:txBody>
      </p:sp>
      <p:sp>
        <p:nvSpPr>
          <p:cNvPr id="92" name="Google Shape;92;p21"/>
          <p:cNvSpPr txBox="1"/>
          <p:nvPr/>
        </p:nvSpPr>
        <p:spPr>
          <a:xfrm>
            <a:off x="457200" y="965715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escribiendo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curriculum vitae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primera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vez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usar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plantilla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ser un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excelente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punto de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partida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Las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plantillas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proporcionan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formato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estructurado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así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no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diseñar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600" dirty="0"/>
              <a:t> 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curriculum vitae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desde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cero. Sin embargo, es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personalizar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plantilla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reflejar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tus</a:t>
            </a:r>
            <a:r>
              <a:rPr lang="en-US" sz="1600" dirty="0"/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propias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experiencias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evitar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redacción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genérica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Canva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600" i="0" u="none" strike="noStrike" cap="none" dirty="0" err="1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www.canva.com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–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Ofrece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plantillas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curriculum vitae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gratuitas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fáciles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editar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con un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aspecto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moderno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Microsoft Word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Google Docs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Ambos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tienen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plantillas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curriculum vitae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integradas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600" dirty="0"/>
              <a:t>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sección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“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Plantillas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” (“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Templates”cuando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nuevo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documento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Zety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600" i="0" u="none" strike="noStrike" cap="none" dirty="0" err="1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www.zety.com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–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Proporciona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plantillas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curriculum vitae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profesionales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Indeed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600" i="0" u="none" strike="noStrike" cap="none" dirty="0" err="1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www.indeed.com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– Dispone de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herramientas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crear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curriculum vitae,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especialmente</a:t>
            </a:r>
            <a:r>
              <a:rPr lang="en-US" sz="1600" dirty="0"/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útiles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quienes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buscan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empleo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1">
            <a:hlinkClick r:id="rId6" action="ppaction://hlinksldjump"/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57"/>
          <p:cNvSpPr txBox="1"/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Informe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laboral</a:t>
            </a:r>
            <a:endParaRPr dirty="0"/>
          </a:p>
        </p:txBody>
      </p:sp>
      <p:sp>
        <p:nvSpPr>
          <p:cNvPr id="357" name="Google Shape;357;p57"/>
          <p:cNvSpPr txBox="1"/>
          <p:nvPr/>
        </p:nvSpPr>
        <p:spPr>
          <a:xfrm>
            <a:off x="457200" y="1164498"/>
            <a:ext cx="8229600" cy="689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Oraciones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completas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listas</a:t>
            </a:r>
            <a:endParaRPr sz="16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57">
            <a:hlinkClick r:id="rId3" action="ppaction://hlinksldjump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  <p:sp>
        <p:nvSpPr>
          <p:cNvPr id="359" name="Google Shape;359;p57"/>
          <p:cNvSpPr txBox="1"/>
          <p:nvPr/>
        </p:nvSpPr>
        <p:spPr>
          <a:xfrm>
            <a:off x="457200" y="1811546"/>
            <a:ext cx="4114800" cy="689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Usa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oraciones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completas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/>
          </a:p>
          <a:p>
            <a:pPr marL="285750" marR="0" lvl="0" indent="-28575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Introduzcas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tema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expliques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propósito</a:t>
            </a:r>
            <a:endParaRPr lang="en-US"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Resumas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sección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hagas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recomendaciones</a:t>
            </a:r>
            <a:endParaRPr lang="en-US"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Proporciones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análisis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expliques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tendencias</a:t>
            </a:r>
            <a:endParaRPr lang="en-US"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endParaRPr lang="en-US"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57"/>
          <p:cNvSpPr txBox="1"/>
          <p:nvPr/>
        </p:nvSpPr>
        <p:spPr>
          <a:xfrm>
            <a:off x="4571999" y="1811546"/>
            <a:ext cx="4114800" cy="689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Usa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listas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Enumeres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datos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hechos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 puntos clave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Muestres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múltiples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pasos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proceso</a:t>
            </a:r>
            <a:endParaRPr lang="en-US"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Presentes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opciones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categorías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claridad</a:t>
            </a:r>
            <a:endParaRPr lang="en-US"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58"/>
          <p:cNvSpPr txBox="1"/>
          <p:nvPr/>
        </p:nvSpPr>
        <p:spPr>
          <a:xfrm>
            <a:off x="457200" y="307247"/>
            <a:ext cx="8229600" cy="551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Informe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laboral</a:t>
            </a:r>
            <a:endParaRPr dirty="0"/>
          </a:p>
        </p:txBody>
      </p:sp>
      <p:sp>
        <p:nvSpPr>
          <p:cNvPr id="366" name="Google Shape;366;p58"/>
          <p:cNvSpPr txBox="1"/>
          <p:nvPr/>
        </p:nvSpPr>
        <p:spPr>
          <a:xfrm>
            <a:off x="457200" y="116449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58"/>
          <p:cNvSpPr txBox="1"/>
          <p:nvPr/>
        </p:nvSpPr>
        <p:spPr>
          <a:xfrm>
            <a:off x="457200" y="954016"/>
            <a:ext cx="8229600" cy="3436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Actualización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capacitación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empleados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Marzo de 2025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US" sz="12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Introduction:</a:t>
            </a:r>
            <a:b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proporciona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actualización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sesiones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empleados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realizadas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Incluye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índices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participación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las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principales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conclusiones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las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áreas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eriod"/>
            </a:pPr>
            <a:r>
              <a:rPr lang="es-CO" sz="11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Visión general de la participación:</a:t>
            </a:r>
            <a:endParaRPr lang="en-US" sz="11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Font typeface="+mj-lt"/>
              <a:buAutoNum type="alphaLcPeriod"/>
            </a:pPr>
            <a:r>
              <a:rPr lang="es-CO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 90% de los empleados asistieron a la capacitación requerida.</a:t>
            </a:r>
            <a:endParaRPr lang="en-US" sz="11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Font typeface="+mj-lt"/>
              <a:buAutoNum type="alphaLcPeriod"/>
            </a:pPr>
            <a:r>
              <a:rPr lang="es-CO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 motivo más común de las ausencias fueron los conflictos de horario.</a:t>
            </a:r>
            <a:endParaRPr lang="en-US" sz="11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Font typeface="+mj-lt"/>
              <a:buAutoNum type="arabicPeriod"/>
            </a:pPr>
            <a:r>
              <a:rPr lang="es-CO" sz="11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Principales conclusiones:</a:t>
            </a:r>
            <a:endParaRPr lang="en-US" sz="11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Font typeface="+mj-lt"/>
              <a:buAutoNum type="alphaLcPeriod"/>
            </a:pPr>
            <a:r>
              <a:rPr lang="es-CO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Los empleados encontraron útil la formación, especialmente las actividades prácticas.</a:t>
            </a:r>
            <a:endParaRPr lang="en-US" sz="11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Font typeface="+mj-lt"/>
              <a:buAutoNum type="alphaLcPeriod"/>
            </a:pPr>
            <a:r>
              <a:rPr lang="es-CO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Algunos empleados solicitaron sesiones adicionales para un aprendizaje más profundo.</a:t>
            </a:r>
            <a:endParaRPr lang="en-US" sz="11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Font typeface="+mj-lt"/>
              <a:buAutoNum type="arabicPeriod"/>
            </a:pPr>
            <a:r>
              <a:rPr lang="es-CO" sz="11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Áreas de mejora:</a:t>
            </a:r>
            <a:endParaRPr lang="en-US" sz="11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Font typeface="+mj-lt"/>
              <a:buAutoNum type="alphaLcPeriod"/>
            </a:pPr>
            <a:r>
              <a:rPr lang="es-CO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Ajustar los horarios de capacitación para adaptarse a todos los turnos.</a:t>
            </a:r>
            <a:endParaRPr lang="en-US" sz="11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Font typeface="+mj-lt"/>
              <a:buAutoNum type="alphaLcPeriod"/>
            </a:pPr>
            <a:r>
              <a:rPr lang="es-CO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Proporcionar materiales de seguimiento a los empleados que se perdieron la sesión.</a:t>
            </a:r>
            <a:endParaRPr lang="en-US" sz="11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Conclusión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general, las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sesiones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fueron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exitosas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con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alta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participación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comentarios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positivos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Ajustar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horarios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ofrecer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recursos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adicionales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ayudará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mejorar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sesiones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futuras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8A88AB44-FC49-730C-A99B-9F55ED5D56E8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59"/>
          <p:cNvSpPr txBox="1"/>
          <p:nvPr/>
        </p:nvSpPr>
        <p:spPr>
          <a:xfrm>
            <a:off x="394138" y="183781"/>
            <a:ext cx="8229600" cy="473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Redes </a:t>
            </a:r>
            <a:r>
              <a:rPr lang="en-US" sz="28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endParaRPr sz="2800" dirty="0"/>
          </a:p>
        </p:txBody>
      </p:sp>
      <p:sp>
        <p:nvSpPr>
          <p:cNvPr id="374" name="Google Shape;374;p59"/>
          <p:cNvSpPr txBox="1"/>
          <p:nvPr/>
        </p:nvSpPr>
        <p:spPr>
          <a:xfrm>
            <a:off x="457199" y="656927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7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medida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estudiantes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hacen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transición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mundo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es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importante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comprendan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presencia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línea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influir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sus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futuras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oportunidades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laborales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Empleadores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compañeros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contactos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sus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publicaciones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comentarios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sus "me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gusta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",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incluso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años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después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continuación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algunas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pautas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esenciales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mantener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profesionalismo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redes </a:t>
            </a:r>
            <a:r>
              <a:rPr lang="en-US" sz="1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170"/>
              <a:buFont typeface="Arial"/>
              <a:buNone/>
            </a:pPr>
            <a:endParaRPr lang="en-US" sz="1100" b="0" i="0" u="none" strike="noStrike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Piensa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antes de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publicar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comentar</a:t>
            </a:r>
            <a:endParaRPr lang="en-US" sz="11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Antes de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publicar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pregúntate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</a:p>
          <a:p>
            <a:pPr marL="1143000" marR="0" lvl="2" indent="-228600">
              <a:lnSpc>
                <a:spcPct val="115000"/>
              </a:lnSpc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1371600" algn="l"/>
              </a:tabLst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¿Me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sentiría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cómodo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mi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futuro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empleador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viera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</a:p>
          <a:p>
            <a:pPr marL="1143000" marR="0" lvl="2" indent="-228600">
              <a:lnSpc>
                <a:spcPct val="115000"/>
              </a:lnSpc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1371600" algn="l"/>
              </a:tabLst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¿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Refleja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tipo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imagen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profesional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que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quiero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proyectar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Incluso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cuentas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son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privadas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las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capturas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pantalla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duran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para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siempre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así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que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siempre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asume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que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cualquier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cosa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que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publiques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podría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compartirse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Evita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temas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polémicos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publicaciones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públicas</a:t>
            </a:r>
            <a:endParaRPr lang="en-US" sz="11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política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la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religión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debates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acalorados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pueden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generar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tensiones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afectar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oportunidades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profesionales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lugar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involucrarte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argumentos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enfócate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conversaciones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neutrales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positivas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que no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dañen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reputación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Ten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cuidado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con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quién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puede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contenido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Aunque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configures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cuentas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privadas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conocidos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común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compañeros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trabajo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futuros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jefes)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aún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podrían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ver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publicaciones</a:t>
            </a:r>
            <a:r>
              <a:rPr lang="en-US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s-CO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Revisa tu lista de amigos y elimina a las personas a quienes no quieras dar acceso a tu vida personal. </a:t>
            </a:r>
            <a:endParaRPr lang="en-US" sz="11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s-CO" sz="11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 es necesario, considera crear cuentas separadas para tu vida personal y profesional.</a:t>
            </a:r>
            <a:endParaRPr lang="en-US" sz="11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5" name="Google Shape;375;p59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Continuar</a:t>
            </a:r>
            <a:endParaRPr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60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Continuar</a:t>
            </a:r>
            <a:endParaRPr lang="en-US" dirty="0"/>
          </a:p>
        </p:txBody>
      </p:sp>
      <p:sp>
        <p:nvSpPr>
          <p:cNvPr id="2" name="Google Shape;374;p59">
            <a:extLst>
              <a:ext uri="{FF2B5EF4-FFF2-40B4-BE49-F238E27FC236}">
                <a16:creationId xmlns:a16="http://schemas.microsoft.com/office/drawing/2014/main" id="{B690DAE5-1117-95DB-5718-696A40590CB9}"/>
              </a:ext>
            </a:extLst>
          </p:cNvPr>
          <p:cNvSpPr txBox="1"/>
          <p:nvPr/>
        </p:nvSpPr>
        <p:spPr>
          <a:xfrm>
            <a:off x="0" y="481580"/>
            <a:ext cx="8229600" cy="3581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US" dirty="0">
              <a:effectLst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+mj-lt"/>
              <a:buAutoNum type="arabicPeriod" startAt="4"/>
              <a:tabLst>
                <a:tab pos="914400" algn="l"/>
              </a:tabLst>
            </a:pP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Cómo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responder a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comentarios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negativos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polémicos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Si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alguien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publica algo que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molesta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puede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ser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tentador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responder con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emoción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En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lugar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intenta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enfoques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</a:p>
          <a:p>
            <a:pPr marL="1143000" marR="0" lvl="2" indent="-22860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Ignora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</a:p>
          <a:p>
            <a:pPr marL="1600200" marR="0" lvl="3" indent="-228600">
              <a:lnSpc>
                <a:spcPct val="115000"/>
              </a:lnSpc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1828800" algn="l"/>
              </a:tabLst>
            </a:pP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todos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argumentos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necesitan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respuesta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1600200" marR="0" lvl="3" indent="-228600">
              <a:lnSpc>
                <a:spcPct val="115000"/>
              </a:lnSpc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1828800" algn="l"/>
              </a:tabLst>
            </a:pP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 no es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importante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para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carrera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no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involucres.</a:t>
            </a:r>
          </a:p>
          <a:p>
            <a:pPr marL="1143000" marR="0" lvl="2" indent="-22860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Responde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con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profesionalismo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es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necesario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):</a:t>
            </a:r>
          </a:p>
          <a:p>
            <a:pPr marL="1600200" marR="0" lvl="3" indent="-228600">
              <a:lnSpc>
                <a:spcPct val="115000"/>
              </a:lnSpc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1828800" algn="l"/>
              </a:tabLst>
            </a:pP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Mantén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un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tono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neutral y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educado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Ejemplo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En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lugar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de: "¡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Estás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completamente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equivocado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y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es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ridículo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!" </a:t>
            </a:r>
          </a:p>
          <a:p>
            <a:pPr marL="1600200" marR="0" lvl="3" indent="-228600">
              <a:lnSpc>
                <a:spcPct val="115000"/>
              </a:lnSpc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1828800" algn="l"/>
              </a:tabLst>
            </a:pP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Prueba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con: "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Entiendo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punto de vista y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aprecio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la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conversación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Acordemos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no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estar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acuerdo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".</a:t>
            </a:r>
          </a:p>
          <a:p>
            <a:pPr marL="1143000" marR="0" lvl="2" indent="-22860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Muévelo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conversación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privada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</a:p>
          <a:p>
            <a:pPr marL="1600200" marR="0" lvl="3" indent="-228600">
              <a:lnSpc>
                <a:spcPct val="115000"/>
              </a:lnSpc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1828800" algn="l"/>
              </a:tabLst>
            </a:pP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necesitas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responder,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envía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un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mensaje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privado a la persona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lugar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discutir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públicamente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Ejemplo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“Con gusto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puedo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conversar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sobre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privado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lo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deseas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”.</a:t>
            </a:r>
          </a:p>
          <a:p>
            <a:pPr marL="1143000" marR="0" lvl="2" indent="-22860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Establece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límites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informa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es </a:t>
            </a:r>
            <a:r>
              <a:rPr lang="en-US" sz="12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necesario</a:t>
            </a:r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r>
              <a:rPr lang="en-US" sz="1200" kern="100" dirty="0">
                <a:solidFill>
                  <a:schemeClr val="bg1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alguien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acosa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se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comporta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manera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inapropiada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bloquéalo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siléncialo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repórtalo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lugar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escalar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la </a:t>
            </a:r>
            <a:r>
              <a:rPr lang="en-US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situació</a:t>
            </a:r>
            <a:r>
              <a:rPr lang="en-US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Google Shape;373;p59">
            <a:extLst>
              <a:ext uri="{FF2B5EF4-FFF2-40B4-BE49-F238E27FC236}">
                <a16:creationId xmlns:a16="http://schemas.microsoft.com/office/drawing/2014/main" id="{62CA5FC5-798C-9132-1651-59D1BFDEFB84}"/>
              </a:ext>
            </a:extLst>
          </p:cNvPr>
          <p:cNvSpPr txBox="1"/>
          <p:nvPr/>
        </p:nvSpPr>
        <p:spPr>
          <a:xfrm>
            <a:off x="394138" y="183781"/>
            <a:ext cx="8229600" cy="473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Redes </a:t>
            </a:r>
            <a:r>
              <a:rPr lang="en-US" sz="28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endParaRPr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61"/>
          <p:cNvSpPr txBox="1"/>
          <p:nvPr/>
        </p:nvSpPr>
        <p:spPr>
          <a:xfrm>
            <a:off x="457200" y="723062"/>
            <a:ext cx="8229600" cy="3037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 startAt="5"/>
              <a:tabLst>
                <a:tab pos="457200" algn="l"/>
              </a:tabLst>
            </a:pP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Mantén separadas tu vida personal y profesional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 usas las redes sociales profesionalmente, mantén los mensajes positivos, inspiradores e informativos.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 usas las redes sociales personalmente, ajusta tu configuración de privacidad y limita lo que tus contactos profesionales pueden ver.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+mj-lt"/>
              <a:buAutoNum type="arabicPeriod" startAt="5"/>
              <a:tabLst>
                <a:tab pos="457200" algn="l"/>
              </a:tabLst>
            </a:pP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Usa las redes sociales para construir una reputación positiva. En lugar de publicar contenido polémico o negativo, enfócate en: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Compartir logros (escolares, laborales, experiencias de voluntariado, etc.)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Publicar contenido positivo o educativo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Participar en redes profesionales (como LinkedIn, foros del sector, etc.).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s-CO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Apoyar causas de manera profesional y respetuosa</a:t>
            </a:r>
            <a:endParaRPr lang="en-US" sz="12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17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Reflexión</a:t>
            </a:r>
            <a:r>
              <a:rPr lang="en-US" sz="11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final: 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Las redes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son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currículum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vitae digital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presencia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línea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un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reflejo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quién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eres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 Publica y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comenta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siempre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futuro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jefe,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compañero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estuviera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mirando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—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porque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probablemente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así</a:t>
            </a:r>
            <a:r>
              <a:rPr lang="en-US" sz="11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sea.</a:t>
            </a: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C39AEE20-EE7C-85A2-2E3C-C3328CCDF8E9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373;p59">
            <a:extLst>
              <a:ext uri="{FF2B5EF4-FFF2-40B4-BE49-F238E27FC236}">
                <a16:creationId xmlns:a16="http://schemas.microsoft.com/office/drawing/2014/main" id="{A544C1F7-3A93-960E-F3A3-6178D803F1BA}"/>
              </a:ext>
            </a:extLst>
          </p:cNvPr>
          <p:cNvSpPr txBox="1"/>
          <p:nvPr/>
        </p:nvSpPr>
        <p:spPr>
          <a:xfrm>
            <a:off x="394138" y="183781"/>
            <a:ext cx="8229600" cy="473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Redes </a:t>
            </a:r>
            <a:r>
              <a:rPr lang="en-US" sz="28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2"/>
          <p:cNvSpPr txBox="1"/>
          <p:nvPr/>
        </p:nvSpPr>
        <p:spPr>
          <a:xfrm>
            <a:off x="457200" y="100514"/>
            <a:ext cx="8229600" cy="64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lang="en-US" sz="32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dirty="0">
                <a:solidFill>
                  <a:srgbClr val="FFFFFF"/>
                </a:solidFill>
              </a:rPr>
              <a:t>C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arta de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presentación</a:t>
            </a:r>
            <a:endParaRPr dirty="0"/>
          </a:p>
        </p:txBody>
      </p:sp>
      <p:sp>
        <p:nvSpPr>
          <p:cNvPr id="99" name="Google Shape;99;p22"/>
          <p:cNvSpPr txBox="1"/>
          <p:nvPr/>
        </p:nvSpPr>
        <p:spPr>
          <a:xfrm>
            <a:off x="457200" y="997521"/>
            <a:ext cx="8229600" cy="3362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 carta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carta breve y formal que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envías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junto con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curriculum vitae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dirty="0">
                <a:solidFill>
                  <a:schemeClr val="lt1"/>
                </a:solidFill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aplicación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un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presentarte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ante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empleador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dirty="0">
                <a:solidFill>
                  <a:schemeClr val="lt1"/>
                </a:solidFill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buen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candidato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empleo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Aunque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algunas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empresas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solicitan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incluir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carta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ayudarte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destacar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persona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preparada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¿Por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escribir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carta de </a:t>
            </a:r>
            <a:r>
              <a:rPr lang="en-US" sz="14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presentación</a:t>
            </a:r>
            <a:r>
              <a:rPr lang="en-US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 carta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da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oportunidad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de: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Explicar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estás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interesado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Destacar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habilidades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experiencias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hacen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candidato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sólido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Mostrar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empleador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investigaste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y que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estás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realmente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interesado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empleo</a:t>
            </a:r>
            <a:r>
              <a:rPr lang="en-US" sz="14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 carta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presentación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causar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buena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primera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impresión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especialmente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tienes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oportunidad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conocer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persona a la persona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encargada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contrataciones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¡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Mantén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carta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clara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escrita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seguridad</a:t>
            </a:r>
            <a:r>
              <a:rPr lang="en-U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b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2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3"/>
          <p:cNvSpPr txBox="1"/>
          <p:nvPr/>
        </p:nvSpPr>
        <p:spPr>
          <a:xfrm>
            <a:off x="457200" y="4485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 carta de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presentación</a:t>
            </a:r>
            <a:endParaRPr lang="en-US" sz="3200" b="1" i="0" u="none" strike="noStrike" cap="none" dirty="0">
              <a:solidFill>
                <a:srgbClr val="991B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3"/>
          <p:cNvSpPr txBox="1"/>
          <p:nvPr/>
        </p:nvSpPr>
        <p:spPr>
          <a:xfrm>
            <a:off x="457200" y="941861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1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gerente</a:t>
            </a:r>
            <a:r>
              <a:rPr lang="en-US" sz="11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contratación</a:t>
            </a:r>
            <a:r>
              <a:rPr lang="en-US" sz="11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entusiasma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postularme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[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minorista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Admiro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compromiso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[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minorista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con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ofrecer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excelente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experiencia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compra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acogedora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Después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investigar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me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impresionó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especialmente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menciona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valor,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iniciativa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específico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“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dedicación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participación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comunitaria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esfuerzos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sostenibilidad</a:t>
            </a:r>
            <a:r>
              <a:rPr lang="en-US" sz="1100" dirty="0"/>
              <a:t>”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]. Como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recién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graduado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escuela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secundaria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sólida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ética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experiencia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sería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gran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adición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equipo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Durante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últimos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años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he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trabajado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diferentes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posiciones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me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ayudado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desarrollar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sólidas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habilidades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comunicación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equipo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resolución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problemas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Como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asistente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tienda de comestibles,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ayudé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clientes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gestioné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transacciones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mantuve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área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limpia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organizada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Cuidar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familias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locales me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enseñó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paciencia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adaptabilidad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capacidad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varias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tareas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vez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situaciones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ritmo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acelerado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Además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administrar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mi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propio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cuidado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césped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durante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verano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exigió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manejar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bien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ser confinable</a:t>
            </a:r>
            <a:r>
              <a:rPr lang="en-US" sz="1100" dirty="0"/>
              <a:t> 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prestar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atención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detalles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garantizar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satisfacción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experiencias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han</a:t>
            </a:r>
            <a:r>
              <a:rPr lang="en-US" sz="1100" dirty="0"/>
              <a:t> 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dado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capacidad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bien con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demás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mantenerme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organizado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ofrecer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excelente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cualidades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se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alinean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bien con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compromiso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[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minorista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con [la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satisfacción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equipo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eficiencia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etc.].</a:t>
            </a:r>
          </a:p>
          <a:p>
            <a:pPr marL="0" marR="0" lvl="0" indent="0" algn="l" rtl="0">
              <a:lnSpc>
                <a:spcPct val="10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Estoy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muy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interesado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tener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oportunidad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aportar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mis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habilidades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entusiasmo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[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minorista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 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contribuir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éxito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equipo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Me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encantaría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tener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oportunidad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conversar</a:t>
            </a:r>
            <a:r>
              <a:rPr lang="en-US" sz="1100" dirty="0"/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fondo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cómo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ser un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recurso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valioso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Gracias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tiempo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consideración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Espero con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interés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posibilidad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entrevista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Atentamente</a:t>
            </a:r>
            <a:r>
              <a:rPr lang="en-US" sz="11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br>
              <a:rPr lang="en-US" sz="11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5E844C92-EBFC-E510-B503-F30F3B0354FE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 txBox="1"/>
          <p:nvPr/>
        </p:nvSpPr>
        <p:spPr>
          <a:xfrm>
            <a:off x="457200" y="509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32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queja</a:t>
            </a:r>
            <a:endParaRPr dirty="0"/>
          </a:p>
        </p:txBody>
      </p:sp>
      <p:sp>
        <p:nvSpPr>
          <p:cNvPr id="113" name="Google Shape;113;p24"/>
          <p:cNvSpPr txBox="1"/>
          <p:nvPr/>
        </p:nvSpPr>
        <p:spPr>
          <a:xfrm>
            <a:off x="457200" y="703320"/>
            <a:ext cx="8229600" cy="3709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escribas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queja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mantén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claro,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endParaRPr lang="en-US" sz="180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Aft>
                <a:spcPts val="12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Explica</a:t>
            </a:r>
            <a:r>
              <a:rPr lang="en-US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8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situación</a:t>
            </a:r>
            <a:r>
              <a:rPr lang="en-US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¿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ocurrió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específico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breve. </a:t>
            </a:r>
          </a:p>
          <a:p>
            <a:pPr marL="285750" marR="0" lvl="0" indent="-285750" algn="l" rtl="0">
              <a:lnSpc>
                <a:spcPct val="100000"/>
              </a:lnSpc>
              <a:spcAft>
                <a:spcPts val="12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Incluye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detalles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importantes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Menciona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lo que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esperabas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costo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lo que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salió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mal.</a:t>
            </a:r>
          </a:p>
          <a:p>
            <a:pPr marL="285750" marR="0" lvl="0" indent="-285750" algn="l" rtl="0">
              <a:lnSpc>
                <a:spcPct val="100000"/>
              </a:lnSpc>
              <a:spcAft>
                <a:spcPts val="12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Indica lo que </a:t>
            </a:r>
            <a:r>
              <a:rPr lang="en-US" sz="18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deseas</a:t>
            </a:r>
            <a:r>
              <a:rPr lang="en-US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¿Un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reembolso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 ¿Un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reemplazo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 ¿Una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disculpa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claro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lo que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resolvería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problema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Aft>
                <a:spcPts val="12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Haz que les </a:t>
            </a:r>
            <a:r>
              <a:rPr lang="en-US" sz="18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importe</a:t>
            </a:r>
            <a:r>
              <a:rPr lang="en-US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Si la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situación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causó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molestia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inconveniente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menciónalo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mantén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Aft>
                <a:spcPts val="12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Mantén</a:t>
            </a:r>
            <a:r>
              <a:rPr lang="en-US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8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cortesía</a:t>
            </a:r>
            <a:r>
              <a:rPr lang="en-US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Un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grosero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enojado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ayudará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Ser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aumenta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tus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posibilidades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obtener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respuesta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útil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¡Ser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firme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ayudará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obtener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mejor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resultado</a:t>
            </a:r>
            <a:r>
              <a:rPr lang="en-U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endParaRPr sz="120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4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sz="14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"/>
          <p:cNvSpPr txBox="1"/>
          <p:nvPr/>
        </p:nvSpPr>
        <p:spPr>
          <a:xfrm>
            <a:off x="457200" y="2100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3200" b="1" i="0" u="none" strike="noStrike" cap="none" dirty="0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1" i="0" u="none" strike="noStrike" cap="none" dirty="0" err="1">
                <a:solidFill>
                  <a:srgbClr val="991B1E"/>
                </a:solidFill>
                <a:latin typeface="Arial"/>
                <a:ea typeface="Arial"/>
                <a:cs typeface="Arial"/>
                <a:sym typeface="Arial"/>
              </a:rPr>
              <a:t>queja</a:t>
            </a:r>
            <a:endParaRPr dirty="0"/>
          </a:p>
        </p:txBody>
      </p:sp>
      <p:sp>
        <p:nvSpPr>
          <p:cNvPr id="120" name="Google Shape;120;p25"/>
          <p:cNvSpPr txBox="1"/>
          <p:nvPr/>
        </p:nvSpPr>
        <p:spPr>
          <a:xfrm>
            <a:off x="457200" y="878252"/>
            <a:ext cx="82296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“¡Este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producto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horrible y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estafa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!”,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intenta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Estimado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Laundry Solutions, Inc.,</a:t>
            </a:r>
          </a:p>
          <a:p>
            <a:pPr marL="18288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Hace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poco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compré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Quitamanchas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2000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$10.98,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funcionó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esperaba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Me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sentí</a:t>
            </a:r>
            <a:r>
              <a:rPr lang="en-US" sz="1800" dirty="0"/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decepcionado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porque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tenía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esperanza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que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quitara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mancha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espagueti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suéter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mi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mamá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18288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Agradecería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reembolso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Por favor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hágame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saber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cómo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podemos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resolver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situación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18288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Atentamente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18288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cliente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93;p21">
            <a:hlinkClick r:id="rId3" action="ppaction://hlinksldjump"/>
            <a:extLst>
              <a:ext uri="{FF2B5EF4-FFF2-40B4-BE49-F238E27FC236}">
                <a16:creationId xmlns:a16="http://schemas.microsoft.com/office/drawing/2014/main" id="{16B63BDE-F9E8-B7A8-1B89-5595B002DAA1}"/>
              </a:ext>
            </a:extLst>
          </p:cNvPr>
          <p:cNvSpPr/>
          <p:nvPr/>
        </p:nvSpPr>
        <p:spPr>
          <a:xfrm>
            <a:off x="178698" y="4500149"/>
            <a:ext cx="1736812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Volver al </a:t>
            </a:r>
            <a:r>
              <a:rPr lang="en-US" dirty="0" err="1">
                <a:solidFill>
                  <a:srgbClr val="FFFFFF"/>
                </a:solidFill>
                <a:latin typeface="+mn-lt"/>
                <a:ea typeface="Calibri"/>
                <a:cs typeface="Calibri"/>
                <a:sym typeface="Calibri"/>
              </a:rPr>
              <a:t>tablero</a:t>
            </a:r>
            <a:endParaRPr sz="1400" b="0" i="0" strike="noStrike" cap="none" dirty="0">
              <a:solidFill>
                <a:srgbClr val="FFFFFF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6"/>
          <p:cNvSpPr txBox="1"/>
          <p:nvPr/>
        </p:nvSpPr>
        <p:spPr>
          <a:xfrm>
            <a:off x="286246" y="120170"/>
            <a:ext cx="8229600" cy="515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8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8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 un </a:t>
            </a:r>
            <a:r>
              <a:rPr lang="en-US" sz="28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compañero</a:t>
            </a:r>
            <a:r>
              <a:rPr lang="en-US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800" b="1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endParaRPr lang="en-US"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6"/>
          <p:cNvSpPr txBox="1"/>
          <p:nvPr/>
        </p:nvSpPr>
        <p:spPr>
          <a:xfrm>
            <a:off x="286246" y="524786"/>
            <a:ext cx="8722581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0"/>
              <a:buFont typeface="Arial"/>
              <a:buNone/>
            </a:pP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Enviar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un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compañero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trabajo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diferente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enviarle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un amigo. El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educado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directo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 punto.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Aunque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lleves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bien con la persona,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mantén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mensajes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claros y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respetuosos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evitar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malentendidos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..</a:t>
            </a:r>
            <a:endParaRPr sz="127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70"/>
              <a:buFont typeface="Arial"/>
              <a:buNone/>
            </a:pP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hacer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Mantén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breve y claro. </a:t>
            </a:r>
            <a:b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Usa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buena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gramática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puntuación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Evita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jerga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emojis 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abreviaciones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“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xq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“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porque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”).</a:t>
            </a:r>
            <a:b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educado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respetuoso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Empieza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con un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saludo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usa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amable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Considera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momento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Evita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enviar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fuera del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horario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laboral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menos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que sea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urgente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Revisa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tu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transmiten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tono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voz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léelo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antes de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enviarlo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asegurarte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que no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suene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grosero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exigente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R="0" lvl="0" algn="l" rtl="0">
              <a:spcAft>
                <a:spcPts val="100"/>
              </a:spcAft>
              <a:buClr>
                <a:srgbClr val="000000"/>
              </a:buClr>
              <a:buSzPts val="1270"/>
            </a:pPr>
            <a:endParaRPr lang="en-US" sz="127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l" rtl="0">
              <a:spcAft>
                <a:spcPts val="100"/>
              </a:spcAft>
              <a:buClr>
                <a:srgbClr val="000000"/>
              </a:buClr>
              <a:buSzPts val="1270"/>
            </a:pP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hacer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::</a:t>
            </a:r>
            <a:b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7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🚫 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seas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demasiado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informal 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Evita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bromas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chismes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personales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lenguaje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poco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🚫 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escribas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párrafos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largos 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Mantén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corto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directo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guarda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conversaciones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detalladas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para un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electrónico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charla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persona.</a:t>
            </a:r>
            <a:b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🚫 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escribas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cuando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estés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molesto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Si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sientes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frustrado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espera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antes de responder para no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decir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algo poco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profesional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R="0" lvl="0" algn="l" rtl="0">
              <a:spcAft>
                <a:spcPts val="100"/>
              </a:spcAft>
              <a:buClr>
                <a:srgbClr val="000000"/>
              </a:buClr>
              <a:buSzPts val="1270"/>
            </a:pP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🚫 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hables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temas</a:t>
            </a:r>
            <a:r>
              <a:rPr lang="en-US" sz="127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delicados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Los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conflictos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problemas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laborales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asuntos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personales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deben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tratarse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mensaje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27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127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7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6">
            <a:hlinkClick r:id="" action="ppaction://hlinkshowjump?jump=nextslide"/>
          </p:cNvPr>
          <p:cNvSpPr/>
          <p:nvPr/>
        </p:nvSpPr>
        <p:spPr>
          <a:xfrm>
            <a:off x="3847309" y="4527181"/>
            <a:ext cx="1449381" cy="43253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8897</TotalTime>
  <Words>7067</Words>
  <Application>Microsoft Macintosh PowerPoint</Application>
  <PresentationFormat>On-screen Show (16:9)</PresentationFormat>
  <Paragraphs>498</Paragraphs>
  <Slides>44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Arial</vt:lpstr>
      <vt:lpstr>Calibri</vt:lpstr>
      <vt:lpstr>Courier New</vt:lpstr>
      <vt:lpstr>Noto Sans Symbols</vt:lpstr>
      <vt:lpstr>Symbol</vt:lpstr>
      <vt:lpstr>System Font Regular</vt:lpstr>
      <vt:lpstr>LEARN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Cross, Keiana C.</cp:lastModifiedBy>
  <cp:revision>8</cp:revision>
  <dcterms:modified xsi:type="dcterms:W3CDTF">2026-02-18T18:53:13Z</dcterms:modified>
</cp:coreProperties>
</file>