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4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62FBF132-8BAB-42D0-951B-89C007C34439}">
  <a:tblStyle styleId="{62FBF132-8BAB-42D0-951B-89C007C34439}" styleName="Table_0">
    <a:wholeTbl>
      <a:tcTxStyle b="off" i="off">
        <a:font>
          <a:latin typeface="Arial"/>
          <a:ea typeface="Arial"/>
          <a:cs typeface="Arial"/>
        </a:font>
        <a:srgbClr val="000000"/>
      </a:tcTx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28600" lvl="0" marL="45720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73" name="Google Shape;73;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1" name="Google Shape;131;p3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3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38" name="Google Shape;138;p3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3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3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52" name="Google Shape;152;p3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3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3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66" name="Google Shape;166;p3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3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3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80" name="Google Shape;180;p3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38: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3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94" name="Google Shape;194;p3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77" name="Google Shape;77;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4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4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212" name="Google Shape;212;p4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4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4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226" name="Google Shape;226;p4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4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4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241" name="Google Shape;241;p4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4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4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256" name="Google Shape;256;p4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48: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p4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271" name="Google Shape;271;p4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82" name="Google Shape;82;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p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5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5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286" name="Google Shape;286;p5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3" name="Google Shape;293;p5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p5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301" name="Google Shape;301;p5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8" name="Google Shape;308;p5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p5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316" name="Google Shape;316;p5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p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3" name="Google Shape;323;p5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9" name="Shape 329"/>
        <p:cNvGrpSpPr/>
        <p:nvPr/>
      </p:nvGrpSpPr>
      <p:grpSpPr>
        <a:xfrm>
          <a:off x="0" y="0"/>
          <a:ext cx="0" cy="0"/>
          <a:chOff x="0" y="0"/>
          <a:chExt cx="0" cy="0"/>
        </a:xfrm>
      </p:grpSpPr>
      <p:sp>
        <p:nvSpPr>
          <p:cNvPr id="330" name="Google Shape;330;p5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331" name="Google Shape;331;p5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8" name="Google Shape;338;p58: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5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346" name="Google Shape;346;p5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2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6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354" name="Google Shape;354;p6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1" name="Shape 361"/>
        <p:cNvGrpSpPr/>
        <p:nvPr/>
      </p:nvGrpSpPr>
      <p:grpSpPr>
        <a:xfrm>
          <a:off x="0" y="0"/>
          <a:ext cx="0" cy="0"/>
          <a:chOff x="0" y="0"/>
          <a:chExt cx="0" cy="0"/>
        </a:xfrm>
      </p:grpSpPr>
      <p:sp>
        <p:nvSpPr>
          <p:cNvPr id="362" name="Google Shape;362;p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3" name="Google Shape;363;p6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p6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371" name="Google Shape;371;p6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p6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378" name="Google Shape;378;p6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3" name="Shape 383"/>
        <p:cNvGrpSpPr/>
        <p:nvPr/>
      </p:nvGrpSpPr>
      <p:grpSpPr>
        <a:xfrm>
          <a:off x="0" y="0"/>
          <a:ext cx="0" cy="0"/>
          <a:chOff x="0" y="0"/>
          <a:chExt cx="0" cy="0"/>
        </a:xfrm>
      </p:grpSpPr>
      <p:sp>
        <p:nvSpPr>
          <p:cNvPr id="384" name="Google Shape;384;p6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385" name="Google Shape;385;p6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96" name="Google Shape;96;p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2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10" name="Google Shape;110;p2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28: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2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24" name="Google Shape;124;p2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ARN Logo" type="blank">
  <p:cSld name="BLANK">
    <p:spTree>
      <p:nvGrpSpPr>
        <p:cNvPr id="8" name="Shape 8"/>
        <p:cNvGrpSpPr/>
        <p:nvPr/>
      </p:nvGrpSpPr>
      <p:grpSpPr>
        <a:xfrm>
          <a:off x="0" y="0"/>
          <a:ext cx="0" cy="0"/>
          <a:chOff x="0" y="0"/>
          <a:chExt cx="0" cy="0"/>
        </a:xfrm>
      </p:grpSpPr>
      <p:pic>
        <p:nvPicPr>
          <p:cNvPr id="9" name="Google Shape;9;p2"/>
          <p:cNvPicPr preferRelativeResize="0"/>
          <p:nvPr/>
        </p:nvPicPr>
        <p:blipFill rotWithShape="1">
          <a:blip r:embed="rId2">
            <a:alphaModFix/>
          </a:blip>
          <a:srcRect b="0" l="0" r="0" t="0"/>
          <a:stretch/>
        </p:blipFill>
        <p:spPr>
          <a:xfrm>
            <a:off x="3616452" y="1028700"/>
            <a:ext cx="1911096" cy="3122792"/>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p:cSld name="Table">
    <p:spTree>
      <p:nvGrpSpPr>
        <p:cNvPr id="44" name="Shape 44"/>
        <p:cNvGrpSpPr/>
        <p:nvPr/>
      </p:nvGrpSpPr>
      <p:grpSpPr>
        <a:xfrm>
          <a:off x="0" y="0"/>
          <a:ext cx="0" cy="0"/>
          <a:chOff x="0" y="0"/>
          <a:chExt cx="0" cy="0"/>
        </a:xfrm>
      </p:grpSpPr>
      <p:pic>
        <p:nvPicPr>
          <p:cNvPr id="45" name="Google Shape;45;p11"/>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46" name="Google Shape;46;p11"/>
          <p:cNvSpPr txBox="1"/>
          <p:nvPr>
            <p:ph type="title"/>
          </p:nvPr>
        </p:nvSpPr>
        <p:spPr>
          <a:xfrm>
            <a:off x="457200" y="307247"/>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trategy v1">
  <p:cSld name="Strategy v1">
    <p:spTree>
      <p:nvGrpSpPr>
        <p:cNvPr id="47" name="Shape 47"/>
        <p:cNvGrpSpPr/>
        <p:nvPr/>
      </p:nvGrpSpPr>
      <p:grpSpPr>
        <a:xfrm>
          <a:off x="0" y="0"/>
          <a:ext cx="0" cy="0"/>
          <a:chOff x="0" y="0"/>
          <a:chExt cx="0" cy="0"/>
        </a:xfrm>
      </p:grpSpPr>
      <p:pic>
        <p:nvPicPr>
          <p:cNvPr id="48" name="Google Shape;48;p12"/>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49" name="Google Shape;49;p12"/>
          <p:cNvSpPr txBox="1"/>
          <p:nvPr>
            <p:ph type="title"/>
          </p:nvPr>
        </p:nvSpPr>
        <p:spPr>
          <a:xfrm>
            <a:off x="457200" y="307247"/>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12"/>
          <p:cNvSpPr txBox="1"/>
          <p:nvPr>
            <p:ph idx="1" type="body"/>
          </p:nvPr>
        </p:nvSpPr>
        <p:spPr>
          <a:xfrm>
            <a:off x="457200" y="1305059"/>
            <a:ext cx="5020614" cy="3620866"/>
          </a:xfrm>
          <a:prstGeom prst="rect">
            <a:avLst/>
          </a:prstGeom>
          <a:noFill/>
          <a:ln>
            <a:noFill/>
          </a:ln>
        </p:spPr>
        <p:txBody>
          <a:bodyPr anchorCtr="0" anchor="t" bIns="91400" lIns="91400" spcFirstLastPara="1" rIns="91400" wrap="square" tIns="91400">
            <a:normAutofit/>
          </a:bodyPr>
          <a:lstStyle>
            <a:lvl1pPr indent="-393700" lvl="0" marL="457200" algn="l">
              <a:lnSpc>
                <a:spcPct val="100000"/>
              </a:lnSpc>
              <a:spcBef>
                <a:spcPts val="520"/>
              </a:spcBef>
              <a:spcAft>
                <a:spcPts val="0"/>
              </a:spcAft>
              <a:buSzPts val="2600"/>
              <a:buChar char="•"/>
              <a:defRPr/>
            </a:lvl1pPr>
            <a:lvl2pPr indent="-325755" lvl="1" marL="914400" algn="l">
              <a:lnSpc>
                <a:spcPct val="100000"/>
              </a:lnSpc>
              <a:spcBef>
                <a:spcPts val="360"/>
              </a:spcBef>
              <a:spcAft>
                <a:spcPts val="0"/>
              </a:spcAft>
              <a:buSzPts val="1530"/>
              <a:buChar char="⚫"/>
              <a:defRPr/>
            </a:lvl2pPr>
            <a:lvl3pPr indent="-298640" lvl="2" marL="1371600" algn="l">
              <a:lnSpc>
                <a:spcPct val="100000"/>
              </a:lnSpc>
              <a:spcBef>
                <a:spcPts val="315"/>
              </a:spcBef>
              <a:spcAft>
                <a:spcPts val="0"/>
              </a:spcAft>
              <a:buSzPts val="1103"/>
              <a:buChar char="⚫"/>
              <a:defRPr/>
            </a:lvl3pPr>
            <a:lvl4pPr indent="-290512" lvl="3" marL="1828800" algn="l">
              <a:lnSpc>
                <a:spcPct val="100000"/>
              </a:lnSpc>
              <a:spcBef>
                <a:spcPts val="300"/>
              </a:spcBef>
              <a:spcAft>
                <a:spcPts val="0"/>
              </a:spcAft>
              <a:buSzPts val="975"/>
              <a:buChar char="⚫"/>
              <a:defRPr/>
            </a:lvl4pPr>
            <a:lvl5pPr indent="-284289" lvl="4" marL="2286000" algn="l">
              <a:lnSpc>
                <a:spcPct val="100000"/>
              </a:lnSpc>
              <a:spcBef>
                <a:spcPts val="270"/>
              </a:spcBef>
              <a:spcAft>
                <a:spcPts val="0"/>
              </a:spcAft>
              <a:buSzPts val="877"/>
              <a:buChar char="⚫"/>
              <a:defRPr sz="1350"/>
            </a:lvl5pPr>
            <a:lvl6pPr indent="-297179" lvl="5" marL="2743200" algn="l">
              <a:lnSpc>
                <a:spcPct val="100000"/>
              </a:lnSpc>
              <a:spcBef>
                <a:spcPts val="270"/>
              </a:spcBef>
              <a:spcAft>
                <a:spcPts val="0"/>
              </a:spcAft>
              <a:buSzPts val="1080"/>
              <a:buChar char="⚫"/>
              <a:defRPr sz="1350"/>
            </a:lvl6pPr>
            <a:lvl7pPr indent="-297179" lvl="6" marL="3200400" algn="l">
              <a:lnSpc>
                <a:spcPct val="100000"/>
              </a:lnSpc>
              <a:spcBef>
                <a:spcPts val="270"/>
              </a:spcBef>
              <a:spcAft>
                <a:spcPts val="0"/>
              </a:spcAft>
              <a:buSzPts val="1080"/>
              <a:buChar char="⚫"/>
              <a:defRPr sz="1350"/>
            </a:lvl7pPr>
            <a:lvl8pPr indent="-314325" lvl="7" marL="3657600" algn="l">
              <a:lnSpc>
                <a:spcPct val="100000"/>
              </a:lnSpc>
              <a:spcBef>
                <a:spcPts val="270"/>
              </a:spcBef>
              <a:spcAft>
                <a:spcPts val="0"/>
              </a:spcAft>
              <a:buSzPts val="1350"/>
              <a:buFont typeface="Calibri"/>
              <a:buChar char="•"/>
              <a:defRPr sz="1350"/>
            </a:lvl8pPr>
            <a:lvl9pPr indent="-314325" lvl="8" marL="4114800" algn="l">
              <a:lnSpc>
                <a:spcPct val="100000"/>
              </a:lnSpc>
              <a:spcBef>
                <a:spcPts val="270"/>
              </a:spcBef>
              <a:spcAft>
                <a:spcPts val="0"/>
              </a:spcAft>
              <a:buSzPts val="1350"/>
              <a:buFont typeface="Calibri"/>
              <a:buChar char="•"/>
              <a:defRPr sz="1350"/>
            </a:lvl9pPr>
          </a:lstStyle>
          <a:p/>
        </p:txBody>
      </p:sp>
      <p:sp>
        <p:nvSpPr>
          <p:cNvPr id="51" name="Google Shape;51;p12"/>
          <p:cNvSpPr/>
          <p:nvPr>
            <p:ph idx="2" type="pic"/>
          </p:nvPr>
        </p:nvSpPr>
        <p:spPr>
          <a:xfrm>
            <a:off x="5911850" y="1663336"/>
            <a:ext cx="1828800" cy="1828009"/>
          </a:xfrm>
          <a:prstGeom prst="rect">
            <a:avLst/>
          </a:prstGeom>
          <a:noFill/>
          <a:ln>
            <a:noFill/>
          </a:ln>
        </p:spPr>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trategy v2">
  <p:cSld name="Strategy v2">
    <p:spTree>
      <p:nvGrpSpPr>
        <p:cNvPr id="52" name="Shape 52"/>
        <p:cNvGrpSpPr/>
        <p:nvPr/>
      </p:nvGrpSpPr>
      <p:grpSpPr>
        <a:xfrm>
          <a:off x="0" y="0"/>
          <a:ext cx="0" cy="0"/>
          <a:chOff x="0" y="0"/>
          <a:chExt cx="0" cy="0"/>
        </a:xfrm>
      </p:grpSpPr>
      <p:pic>
        <p:nvPicPr>
          <p:cNvPr id="53" name="Google Shape;53;p13"/>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54" name="Google Shape;54;p13"/>
          <p:cNvSpPr txBox="1"/>
          <p:nvPr>
            <p:ph type="title"/>
          </p:nvPr>
        </p:nvSpPr>
        <p:spPr>
          <a:xfrm>
            <a:off x="457200" y="307247"/>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13"/>
          <p:cNvSpPr txBox="1"/>
          <p:nvPr>
            <p:ph idx="1" type="body"/>
          </p:nvPr>
        </p:nvSpPr>
        <p:spPr>
          <a:xfrm>
            <a:off x="457200" y="1305059"/>
            <a:ext cx="3994500" cy="3620866"/>
          </a:xfrm>
          <a:prstGeom prst="rect">
            <a:avLst/>
          </a:prstGeom>
          <a:noFill/>
          <a:ln>
            <a:noFill/>
          </a:ln>
        </p:spPr>
        <p:txBody>
          <a:bodyPr anchorCtr="0" anchor="t" bIns="91400" lIns="91400" spcFirstLastPara="1" rIns="91400" wrap="square" tIns="91400">
            <a:normAutofit/>
          </a:bodyPr>
          <a:lstStyle>
            <a:lvl1pPr indent="-393700" lvl="0" marL="457200" algn="l">
              <a:lnSpc>
                <a:spcPct val="100000"/>
              </a:lnSpc>
              <a:spcBef>
                <a:spcPts val="520"/>
              </a:spcBef>
              <a:spcAft>
                <a:spcPts val="0"/>
              </a:spcAft>
              <a:buSzPts val="2600"/>
              <a:buChar char="•"/>
              <a:defRPr/>
            </a:lvl1pPr>
            <a:lvl2pPr indent="-325755" lvl="1" marL="914400" algn="l">
              <a:lnSpc>
                <a:spcPct val="100000"/>
              </a:lnSpc>
              <a:spcBef>
                <a:spcPts val="360"/>
              </a:spcBef>
              <a:spcAft>
                <a:spcPts val="0"/>
              </a:spcAft>
              <a:buSzPts val="1530"/>
              <a:buChar char="⚫"/>
              <a:defRPr/>
            </a:lvl2pPr>
            <a:lvl3pPr indent="-298640" lvl="2" marL="1371600" algn="l">
              <a:lnSpc>
                <a:spcPct val="100000"/>
              </a:lnSpc>
              <a:spcBef>
                <a:spcPts val="315"/>
              </a:spcBef>
              <a:spcAft>
                <a:spcPts val="0"/>
              </a:spcAft>
              <a:buSzPts val="1103"/>
              <a:buChar char="⚫"/>
              <a:defRPr/>
            </a:lvl3pPr>
            <a:lvl4pPr indent="-290512" lvl="3" marL="1828800" algn="l">
              <a:lnSpc>
                <a:spcPct val="100000"/>
              </a:lnSpc>
              <a:spcBef>
                <a:spcPts val="300"/>
              </a:spcBef>
              <a:spcAft>
                <a:spcPts val="0"/>
              </a:spcAft>
              <a:buSzPts val="975"/>
              <a:buChar char="⚫"/>
              <a:defRPr/>
            </a:lvl4pPr>
            <a:lvl5pPr indent="-284289" lvl="4" marL="2286000" algn="l">
              <a:lnSpc>
                <a:spcPct val="100000"/>
              </a:lnSpc>
              <a:spcBef>
                <a:spcPts val="270"/>
              </a:spcBef>
              <a:spcAft>
                <a:spcPts val="0"/>
              </a:spcAft>
              <a:buSzPts val="877"/>
              <a:buChar char="⚫"/>
              <a:defRPr sz="1350"/>
            </a:lvl5pPr>
            <a:lvl6pPr indent="-297179" lvl="5" marL="2743200" algn="l">
              <a:lnSpc>
                <a:spcPct val="100000"/>
              </a:lnSpc>
              <a:spcBef>
                <a:spcPts val="270"/>
              </a:spcBef>
              <a:spcAft>
                <a:spcPts val="0"/>
              </a:spcAft>
              <a:buSzPts val="1080"/>
              <a:buChar char="⚫"/>
              <a:defRPr sz="1350"/>
            </a:lvl6pPr>
            <a:lvl7pPr indent="-297179" lvl="6" marL="3200400" algn="l">
              <a:lnSpc>
                <a:spcPct val="100000"/>
              </a:lnSpc>
              <a:spcBef>
                <a:spcPts val="270"/>
              </a:spcBef>
              <a:spcAft>
                <a:spcPts val="0"/>
              </a:spcAft>
              <a:buSzPts val="1080"/>
              <a:buChar char="⚫"/>
              <a:defRPr sz="1350"/>
            </a:lvl7pPr>
            <a:lvl8pPr indent="-314325" lvl="7" marL="3657600" algn="l">
              <a:lnSpc>
                <a:spcPct val="100000"/>
              </a:lnSpc>
              <a:spcBef>
                <a:spcPts val="270"/>
              </a:spcBef>
              <a:spcAft>
                <a:spcPts val="0"/>
              </a:spcAft>
              <a:buSzPts val="1350"/>
              <a:buFont typeface="Calibri"/>
              <a:buChar char="•"/>
              <a:defRPr sz="1350"/>
            </a:lvl8pPr>
            <a:lvl9pPr indent="-314325" lvl="8" marL="4114800" algn="l">
              <a:lnSpc>
                <a:spcPct val="100000"/>
              </a:lnSpc>
              <a:spcBef>
                <a:spcPts val="270"/>
              </a:spcBef>
              <a:spcAft>
                <a:spcPts val="0"/>
              </a:spcAft>
              <a:buSzPts val="1350"/>
              <a:buFont typeface="Calibri"/>
              <a:buChar char="•"/>
              <a:defRPr sz="1350"/>
            </a:lvl9pPr>
          </a:lstStyle>
          <a:p/>
        </p:txBody>
      </p:sp>
      <p:sp>
        <p:nvSpPr>
          <p:cNvPr id="56" name="Google Shape;56;p13"/>
          <p:cNvSpPr/>
          <p:nvPr>
            <p:ph idx="2" type="pic"/>
          </p:nvPr>
        </p:nvSpPr>
        <p:spPr>
          <a:xfrm>
            <a:off x="4692302" y="1305059"/>
            <a:ext cx="3994150" cy="1420813"/>
          </a:xfrm>
          <a:prstGeom prst="rect">
            <a:avLst/>
          </a:prstGeom>
          <a:noFill/>
          <a:ln cap="flat" cmpd="sng" w="9525">
            <a:solidFill>
              <a:srgbClr val="BCD4E9"/>
            </a:solidFill>
            <a:prstDash val="solid"/>
            <a:round/>
            <a:headEnd len="sm" w="sm" type="none"/>
            <a:tailEnd len="sm" w="sm" type="none"/>
          </a:ln>
        </p:spPr>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ull Quote">
  <p:cSld name="Pull Quote">
    <p:spTree>
      <p:nvGrpSpPr>
        <p:cNvPr id="57" name="Shape 57"/>
        <p:cNvGrpSpPr/>
        <p:nvPr/>
      </p:nvGrpSpPr>
      <p:grpSpPr>
        <a:xfrm>
          <a:off x="0" y="0"/>
          <a:ext cx="0" cy="0"/>
          <a:chOff x="0" y="0"/>
          <a:chExt cx="0" cy="0"/>
        </a:xfrm>
      </p:grpSpPr>
      <p:sp>
        <p:nvSpPr>
          <p:cNvPr id="58" name="Google Shape;58;p14"/>
          <p:cNvSpPr/>
          <p:nvPr/>
        </p:nvSpPr>
        <p:spPr>
          <a:xfrm>
            <a:off x="1721476" y="1313644"/>
            <a:ext cx="5701048" cy="3206840"/>
          </a:xfrm>
          <a:prstGeom prst="snip2DiagRect">
            <a:avLst>
              <a:gd fmla="val 0" name="adj1"/>
              <a:gd fmla="val 16667" name="adj2"/>
            </a:avLst>
          </a:prstGeom>
          <a:solidFill>
            <a:srgbClr val="1C3C58"/>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59" name="Google Shape;59;p14"/>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60" name="Google Shape;60;p14"/>
          <p:cNvSpPr txBox="1"/>
          <p:nvPr>
            <p:ph type="title"/>
          </p:nvPr>
        </p:nvSpPr>
        <p:spPr>
          <a:xfrm>
            <a:off x="457200" y="307247"/>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14"/>
          <p:cNvSpPr txBox="1"/>
          <p:nvPr>
            <p:ph idx="1" type="body"/>
          </p:nvPr>
        </p:nvSpPr>
        <p:spPr>
          <a:xfrm>
            <a:off x="2574750" y="1534732"/>
            <a:ext cx="3994500" cy="2376154"/>
          </a:xfrm>
          <a:prstGeom prst="rect">
            <a:avLst/>
          </a:prstGeom>
          <a:noFill/>
          <a:ln>
            <a:noFill/>
          </a:ln>
        </p:spPr>
        <p:txBody>
          <a:bodyPr anchorCtr="0" anchor="t" bIns="91400" lIns="91400" spcFirstLastPara="1" rIns="91400" wrap="square" tIns="91400">
            <a:normAutofit/>
          </a:bodyPr>
          <a:lstStyle>
            <a:lvl1pPr indent="-228600" lvl="0" marL="457200" algn="l">
              <a:lnSpc>
                <a:spcPct val="100000"/>
              </a:lnSpc>
              <a:spcBef>
                <a:spcPts val="520"/>
              </a:spcBef>
              <a:spcAft>
                <a:spcPts val="0"/>
              </a:spcAft>
              <a:buSzPts val="2600"/>
              <a:buNone/>
              <a:defRPr b="1">
                <a:solidFill>
                  <a:schemeClr val="lt1"/>
                </a:solidFill>
              </a:defRPr>
            </a:lvl1pPr>
            <a:lvl2pPr indent="-325755" lvl="1" marL="914400" algn="l">
              <a:lnSpc>
                <a:spcPct val="100000"/>
              </a:lnSpc>
              <a:spcBef>
                <a:spcPts val="360"/>
              </a:spcBef>
              <a:spcAft>
                <a:spcPts val="0"/>
              </a:spcAft>
              <a:buSzPts val="1530"/>
              <a:buChar char="⚫"/>
              <a:defRPr/>
            </a:lvl2pPr>
            <a:lvl3pPr indent="-298640" lvl="2" marL="1371600" algn="l">
              <a:lnSpc>
                <a:spcPct val="100000"/>
              </a:lnSpc>
              <a:spcBef>
                <a:spcPts val="315"/>
              </a:spcBef>
              <a:spcAft>
                <a:spcPts val="0"/>
              </a:spcAft>
              <a:buSzPts val="1103"/>
              <a:buChar char="⚫"/>
              <a:defRPr/>
            </a:lvl3pPr>
            <a:lvl4pPr indent="-290512" lvl="3" marL="1828800" algn="l">
              <a:lnSpc>
                <a:spcPct val="100000"/>
              </a:lnSpc>
              <a:spcBef>
                <a:spcPts val="300"/>
              </a:spcBef>
              <a:spcAft>
                <a:spcPts val="0"/>
              </a:spcAft>
              <a:buSzPts val="975"/>
              <a:buChar char="⚫"/>
              <a:defRPr/>
            </a:lvl4pPr>
            <a:lvl5pPr indent="-284289" lvl="4" marL="2286000" algn="l">
              <a:lnSpc>
                <a:spcPct val="100000"/>
              </a:lnSpc>
              <a:spcBef>
                <a:spcPts val="270"/>
              </a:spcBef>
              <a:spcAft>
                <a:spcPts val="0"/>
              </a:spcAft>
              <a:buSzPts val="877"/>
              <a:buChar char="⚫"/>
              <a:defRPr sz="1350"/>
            </a:lvl5pPr>
            <a:lvl6pPr indent="-297179" lvl="5" marL="2743200" algn="l">
              <a:lnSpc>
                <a:spcPct val="100000"/>
              </a:lnSpc>
              <a:spcBef>
                <a:spcPts val="270"/>
              </a:spcBef>
              <a:spcAft>
                <a:spcPts val="0"/>
              </a:spcAft>
              <a:buSzPts val="1080"/>
              <a:buChar char="⚫"/>
              <a:defRPr sz="1350"/>
            </a:lvl6pPr>
            <a:lvl7pPr indent="-297179" lvl="6" marL="3200400" algn="l">
              <a:lnSpc>
                <a:spcPct val="100000"/>
              </a:lnSpc>
              <a:spcBef>
                <a:spcPts val="270"/>
              </a:spcBef>
              <a:spcAft>
                <a:spcPts val="0"/>
              </a:spcAft>
              <a:buSzPts val="1080"/>
              <a:buChar char="⚫"/>
              <a:defRPr sz="1350"/>
            </a:lvl7pPr>
            <a:lvl8pPr indent="-314325" lvl="7" marL="3657600" algn="l">
              <a:lnSpc>
                <a:spcPct val="100000"/>
              </a:lnSpc>
              <a:spcBef>
                <a:spcPts val="270"/>
              </a:spcBef>
              <a:spcAft>
                <a:spcPts val="0"/>
              </a:spcAft>
              <a:buSzPts val="1350"/>
              <a:buFont typeface="Calibri"/>
              <a:buChar char="•"/>
              <a:defRPr sz="1350"/>
            </a:lvl8pPr>
            <a:lvl9pPr indent="-314325" lvl="8" marL="4114800" algn="l">
              <a:lnSpc>
                <a:spcPct val="100000"/>
              </a:lnSpc>
              <a:spcBef>
                <a:spcPts val="270"/>
              </a:spcBef>
              <a:spcAft>
                <a:spcPts val="0"/>
              </a:spcAft>
              <a:buSzPts val="1350"/>
              <a:buFont typeface="Calibri"/>
              <a:buChar char="•"/>
              <a:defRPr sz="1350"/>
            </a:lvl9pPr>
          </a:lstStyle>
          <a:p/>
        </p:txBody>
      </p:sp>
      <p:sp>
        <p:nvSpPr>
          <p:cNvPr id="62" name="Google Shape;62;p14"/>
          <p:cNvSpPr txBox="1"/>
          <p:nvPr>
            <p:ph idx="2" type="body"/>
          </p:nvPr>
        </p:nvSpPr>
        <p:spPr>
          <a:xfrm>
            <a:off x="3017949" y="3943350"/>
            <a:ext cx="3108101" cy="521326"/>
          </a:xfrm>
          <a:prstGeom prst="rect">
            <a:avLst/>
          </a:prstGeom>
          <a:noFill/>
          <a:ln>
            <a:noFill/>
          </a:ln>
        </p:spPr>
        <p:txBody>
          <a:bodyPr anchorCtr="0" anchor="t" bIns="91400" lIns="91400" spcFirstLastPara="1" rIns="91400" wrap="square" tIns="91400">
            <a:normAutofit/>
          </a:bodyPr>
          <a:lstStyle>
            <a:lvl1pPr indent="-228600" lvl="0" marL="457200" algn="l">
              <a:lnSpc>
                <a:spcPct val="100000"/>
              </a:lnSpc>
              <a:spcBef>
                <a:spcPts val="320"/>
              </a:spcBef>
              <a:spcAft>
                <a:spcPts val="0"/>
              </a:spcAft>
              <a:buSzPts val="1600"/>
              <a:buNone/>
              <a:defRPr b="1" i="1" sz="1600">
                <a:solidFill>
                  <a:schemeClr val="lt1"/>
                </a:solidFill>
              </a:defRPr>
            </a:lvl1pPr>
            <a:lvl2pPr indent="-325755" lvl="1" marL="914400" algn="l">
              <a:lnSpc>
                <a:spcPct val="100000"/>
              </a:lnSpc>
              <a:spcBef>
                <a:spcPts val="360"/>
              </a:spcBef>
              <a:spcAft>
                <a:spcPts val="0"/>
              </a:spcAft>
              <a:buSzPts val="1530"/>
              <a:buChar char="⚫"/>
              <a:defRPr/>
            </a:lvl2pPr>
            <a:lvl3pPr indent="-298640" lvl="2" marL="1371600" algn="l">
              <a:lnSpc>
                <a:spcPct val="100000"/>
              </a:lnSpc>
              <a:spcBef>
                <a:spcPts val="315"/>
              </a:spcBef>
              <a:spcAft>
                <a:spcPts val="0"/>
              </a:spcAft>
              <a:buSzPts val="1103"/>
              <a:buChar char="⚫"/>
              <a:defRPr/>
            </a:lvl3pPr>
            <a:lvl4pPr indent="-290512" lvl="3" marL="1828800" algn="l">
              <a:lnSpc>
                <a:spcPct val="100000"/>
              </a:lnSpc>
              <a:spcBef>
                <a:spcPts val="300"/>
              </a:spcBef>
              <a:spcAft>
                <a:spcPts val="0"/>
              </a:spcAft>
              <a:buSzPts val="975"/>
              <a:buChar char="⚫"/>
              <a:defRPr/>
            </a:lvl4pPr>
            <a:lvl5pPr indent="-284289" lvl="4" marL="2286000" algn="l">
              <a:lnSpc>
                <a:spcPct val="100000"/>
              </a:lnSpc>
              <a:spcBef>
                <a:spcPts val="270"/>
              </a:spcBef>
              <a:spcAft>
                <a:spcPts val="0"/>
              </a:spcAft>
              <a:buSzPts val="877"/>
              <a:buChar char="⚫"/>
              <a:defRPr sz="1350"/>
            </a:lvl5pPr>
            <a:lvl6pPr indent="-297179" lvl="5" marL="2743200" algn="l">
              <a:lnSpc>
                <a:spcPct val="100000"/>
              </a:lnSpc>
              <a:spcBef>
                <a:spcPts val="270"/>
              </a:spcBef>
              <a:spcAft>
                <a:spcPts val="0"/>
              </a:spcAft>
              <a:buSzPts val="1080"/>
              <a:buChar char="⚫"/>
              <a:defRPr sz="1350"/>
            </a:lvl6pPr>
            <a:lvl7pPr indent="-297179" lvl="6" marL="3200400" algn="l">
              <a:lnSpc>
                <a:spcPct val="100000"/>
              </a:lnSpc>
              <a:spcBef>
                <a:spcPts val="270"/>
              </a:spcBef>
              <a:spcAft>
                <a:spcPts val="0"/>
              </a:spcAft>
              <a:buSzPts val="1080"/>
              <a:buChar char="⚫"/>
              <a:defRPr sz="1350"/>
            </a:lvl7pPr>
            <a:lvl8pPr indent="-314325" lvl="7" marL="3657600" algn="l">
              <a:lnSpc>
                <a:spcPct val="100000"/>
              </a:lnSpc>
              <a:spcBef>
                <a:spcPts val="270"/>
              </a:spcBef>
              <a:spcAft>
                <a:spcPts val="0"/>
              </a:spcAft>
              <a:buSzPts val="1350"/>
              <a:buFont typeface="Calibri"/>
              <a:buChar char="•"/>
              <a:defRPr sz="1350"/>
            </a:lvl8pPr>
            <a:lvl9pPr indent="-314325" lvl="8" marL="4114800" algn="l">
              <a:lnSpc>
                <a:spcPct val="100000"/>
              </a:lnSpc>
              <a:spcBef>
                <a:spcPts val="270"/>
              </a:spcBef>
              <a:spcAft>
                <a:spcPts val="0"/>
              </a:spcAft>
              <a:buSzPts val="1350"/>
              <a:buFont typeface="Calibri"/>
              <a:buChar char="•"/>
              <a:defRPr sz="1350"/>
            </a:lvl9pPr>
          </a:lstStyle>
          <a:p/>
        </p:txBody>
      </p:sp>
      <p:pic>
        <p:nvPicPr>
          <p:cNvPr descr="A picture containing icon&#10;&#10;Description automatically generated" id="63" name="Google Shape;63;p14"/>
          <p:cNvPicPr preferRelativeResize="0"/>
          <p:nvPr/>
        </p:nvPicPr>
        <p:blipFill rotWithShape="1">
          <a:blip r:embed="rId3">
            <a:alphaModFix/>
          </a:blip>
          <a:srcRect b="56088" l="34179" r="32616" t="21571"/>
          <a:stretch/>
        </p:blipFill>
        <p:spPr>
          <a:xfrm>
            <a:off x="1828288" y="1352281"/>
            <a:ext cx="639651" cy="536620"/>
          </a:xfrm>
          <a:prstGeom prst="rect">
            <a:avLst/>
          </a:prstGeom>
          <a:solidFill>
            <a:srgbClr val="1C3C58"/>
          </a:solid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spTree>
      <p:nvGrpSpPr>
        <p:cNvPr id="64" name="Shape 64"/>
        <p:cNvGrpSpPr/>
        <p:nvPr/>
      </p:nvGrpSpPr>
      <p:grpSpPr>
        <a:xfrm>
          <a:off x="0" y="0"/>
          <a:ext cx="0" cy="0"/>
          <a:chOff x="0" y="0"/>
          <a:chExt cx="0" cy="0"/>
        </a:xfrm>
      </p:grpSpPr>
      <p:pic>
        <p:nvPicPr>
          <p:cNvPr id="65" name="Google Shape;65;p15"/>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66" name="Google Shape;66;p15"/>
          <p:cNvSpPr txBox="1"/>
          <p:nvPr>
            <p:ph type="title"/>
          </p:nvPr>
        </p:nvSpPr>
        <p:spPr>
          <a:xfrm>
            <a:off x="457200" y="307247"/>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1">
  <p:cSld name="Blank 1">
    <p:spTree>
      <p:nvGrpSpPr>
        <p:cNvPr id="67" name="Shape 67"/>
        <p:cNvGrpSpPr/>
        <p:nvPr/>
      </p:nvGrpSpPr>
      <p:grpSpPr>
        <a:xfrm>
          <a:off x="0" y="0"/>
          <a:ext cx="0" cy="0"/>
          <a:chOff x="0" y="0"/>
          <a:chExt cx="0" cy="0"/>
        </a:xfrm>
      </p:grpSpPr>
      <p:pic>
        <p:nvPicPr>
          <p:cNvPr id="68" name="Google Shape;68;p16"/>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White BG">
  <p:cSld name="Blank White BG">
    <p:bg>
      <p:bgPr>
        <a:solidFill>
          <a:schemeClr val="lt1"/>
        </a:solidFill>
      </p:bgPr>
    </p:bg>
    <p:spTree>
      <p:nvGrpSpPr>
        <p:cNvPr id="69" name="Shape 69"/>
        <p:cNvGrpSpPr/>
        <p:nvPr/>
      </p:nvGrpSpPr>
      <p:grpSpPr>
        <a:xfrm>
          <a:off x="0" y="0"/>
          <a:ext cx="0" cy="0"/>
          <a:chOff x="0" y="0"/>
          <a:chExt cx="0" cy="0"/>
        </a:xfrm>
      </p:grpSpPr>
      <p:pic>
        <p:nvPicPr>
          <p:cNvPr id="70" name="Google Shape;70;p17"/>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No Logo">
  <p:cSld name="Blank No Logo">
    <p:spTree>
      <p:nvGrpSpPr>
        <p:cNvPr id="10" name="Shape 10"/>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gradFill>
          <a:gsLst>
            <a:gs pos="0">
              <a:schemeClr val="accent4"/>
            </a:gs>
            <a:gs pos="85000">
              <a:schemeClr val="accent6"/>
            </a:gs>
            <a:gs pos="100000">
              <a:schemeClr val="accent6"/>
            </a:gs>
          </a:gsLst>
          <a:lin ang="16200000" scaled="0"/>
        </a:gradFill>
      </p:bgPr>
    </p:bg>
    <p:spTree>
      <p:nvGrpSpPr>
        <p:cNvPr id="11" name="Shape 11"/>
        <p:cNvGrpSpPr/>
        <p:nvPr/>
      </p:nvGrpSpPr>
      <p:grpSpPr>
        <a:xfrm>
          <a:off x="0" y="0"/>
          <a:ext cx="0" cy="0"/>
          <a:chOff x="0" y="0"/>
          <a:chExt cx="0" cy="0"/>
        </a:xfrm>
      </p:grpSpPr>
      <p:sp>
        <p:nvSpPr>
          <p:cNvPr id="12" name="Google Shape;12;p4"/>
          <p:cNvSpPr txBox="1"/>
          <p:nvPr>
            <p:ph type="ctrTitle"/>
          </p:nvPr>
        </p:nvSpPr>
        <p:spPr>
          <a:xfrm>
            <a:off x="644652" y="1007598"/>
            <a:ext cx="7851648" cy="1371600"/>
          </a:xfrm>
          <a:prstGeom prst="rect">
            <a:avLst/>
          </a:prstGeom>
          <a:noFill/>
          <a:ln>
            <a:noFill/>
          </a:ln>
        </p:spPr>
        <p:txBody>
          <a:bodyPr anchorCtr="0" anchor="b" bIns="0" lIns="0" spcFirstLastPara="1" rIns="18275" wrap="square" tIns="0">
            <a:noAutofit/>
          </a:bodyPr>
          <a:lstStyle>
            <a:lvl1pPr lvl="0" algn="l">
              <a:lnSpc>
                <a:spcPct val="100000"/>
              </a:lnSpc>
              <a:spcBef>
                <a:spcPts val="0"/>
              </a:spcBef>
              <a:spcAft>
                <a:spcPts val="0"/>
              </a:spcAft>
              <a:buClr>
                <a:schemeClr val="lt1"/>
              </a:buClr>
              <a:buSzPts val="5000"/>
              <a:buFont typeface="Calibri"/>
              <a:buNone/>
              <a:defRPr b="0" sz="500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4"/>
          <p:cNvSpPr txBox="1"/>
          <p:nvPr>
            <p:ph idx="1" type="subTitle"/>
          </p:nvPr>
        </p:nvSpPr>
        <p:spPr>
          <a:xfrm>
            <a:off x="644652" y="2400300"/>
            <a:ext cx="7854696" cy="1314450"/>
          </a:xfrm>
          <a:prstGeom prst="rect">
            <a:avLst/>
          </a:prstGeom>
          <a:noFill/>
          <a:ln>
            <a:noFill/>
          </a:ln>
        </p:spPr>
        <p:txBody>
          <a:bodyPr anchorCtr="0" anchor="t" bIns="45700" lIns="0" spcFirstLastPara="1" rIns="18275" wrap="square" tIns="45700">
            <a:normAutofit/>
          </a:bodyPr>
          <a:lstStyle>
            <a:lvl1pPr lvl="0" marR="34289"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p:txBody>
      </p:sp>
      <p:pic>
        <p:nvPicPr>
          <p:cNvPr id="14" name="Google Shape;14;p4"/>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rdered List">
  <p:cSld name="Ordered List">
    <p:spTree>
      <p:nvGrpSpPr>
        <p:cNvPr id="15" name="Shape 15"/>
        <p:cNvGrpSpPr/>
        <p:nvPr/>
      </p:nvGrpSpPr>
      <p:grpSpPr>
        <a:xfrm>
          <a:off x="0" y="0"/>
          <a:ext cx="0" cy="0"/>
          <a:chOff x="0" y="0"/>
          <a:chExt cx="0" cy="0"/>
        </a:xfrm>
      </p:grpSpPr>
      <p:sp>
        <p:nvSpPr>
          <p:cNvPr id="16" name="Google Shape;16;p5"/>
          <p:cNvSpPr txBox="1"/>
          <p:nvPr>
            <p:ph idx="1" type="body"/>
          </p:nvPr>
        </p:nvSpPr>
        <p:spPr>
          <a:xfrm>
            <a:off x="457200" y="1309352"/>
            <a:ext cx="8229600" cy="3434098"/>
          </a:xfrm>
          <a:prstGeom prst="rect">
            <a:avLst/>
          </a:prstGeom>
          <a:noFill/>
          <a:ln>
            <a:noFill/>
          </a:ln>
        </p:spPr>
        <p:txBody>
          <a:bodyPr anchorCtr="0" anchor="t" bIns="45700" lIns="91425" spcFirstLastPara="1" rIns="91425" wrap="square" tIns="45700">
            <a:normAutofit/>
          </a:bodyPr>
          <a:lstStyle>
            <a:lvl1pPr indent="-393700" lvl="0" marL="457200" algn="l">
              <a:lnSpc>
                <a:spcPct val="100000"/>
              </a:lnSpc>
              <a:spcBef>
                <a:spcPts val="520"/>
              </a:spcBef>
              <a:spcAft>
                <a:spcPts val="0"/>
              </a:spcAft>
              <a:buClr>
                <a:schemeClr val="accent4"/>
              </a:buClr>
              <a:buSzPts val="2600"/>
              <a:buFont typeface="Calibri"/>
              <a:buAutoNum type="arabicPeriod"/>
              <a:defRPr sz="2600"/>
            </a:lvl1pPr>
            <a:lvl2pPr indent="-355600" lvl="1" marL="914400" algn="l">
              <a:lnSpc>
                <a:spcPct val="100000"/>
              </a:lnSpc>
              <a:spcBef>
                <a:spcPts val="400"/>
              </a:spcBef>
              <a:spcAft>
                <a:spcPts val="0"/>
              </a:spcAft>
              <a:buClr>
                <a:schemeClr val="accent4"/>
              </a:buClr>
              <a:buSzPts val="2000"/>
              <a:buFont typeface="Calibri"/>
              <a:buAutoNum type="alphaLcParenR"/>
              <a:defRPr sz="2000"/>
            </a:lvl2pPr>
            <a:lvl3pPr indent="-336550" lvl="2" marL="1371600" algn="l">
              <a:lnSpc>
                <a:spcPct val="100000"/>
              </a:lnSpc>
              <a:spcBef>
                <a:spcPts val="340"/>
              </a:spcBef>
              <a:spcAft>
                <a:spcPts val="0"/>
              </a:spcAft>
              <a:buClr>
                <a:schemeClr val="accent4"/>
              </a:buClr>
              <a:buSzPts val="1700"/>
              <a:buFont typeface="Calibri"/>
              <a:buAutoNum type="romanLcPeriod"/>
              <a:defRPr sz="1700"/>
            </a:lvl3pPr>
            <a:lvl4pPr indent="-323850" lvl="3" marL="1828800" algn="l">
              <a:lnSpc>
                <a:spcPct val="100000"/>
              </a:lnSpc>
              <a:spcBef>
                <a:spcPts val="300"/>
              </a:spcBef>
              <a:spcAft>
                <a:spcPts val="0"/>
              </a:spcAft>
              <a:buSzPts val="1500"/>
              <a:buFont typeface="Calibri"/>
              <a:buAutoNum type="arabicPeriod"/>
              <a:defRPr/>
            </a:lvl4pPr>
            <a:lvl5pPr indent="-314325" lvl="4" marL="2286000" algn="l">
              <a:lnSpc>
                <a:spcPct val="100000"/>
              </a:lnSpc>
              <a:spcBef>
                <a:spcPts val="270"/>
              </a:spcBef>
              <a:spcAft>
                <a:spcPts val="0"/>
              </a:spcAft>
              <a:buSzPts val="1350"/>
              <a:buFont typeface="Calibri"/>
              <a:buAutoNum type="arabicPeriod"/>
              <a:defRPr sz="1350"/>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pic>
        <p:nvPicPr>
          <p:cNvPr id="17" name="Google Shape;17;p5"/>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18" name="Google Shape;18;p5"/>
          <p:cNvSpPr txBox="1"/>
          <p:nvPr>
            <p:ph type="title"/>
          </p:nvPr>
        </p:nvSpPr>
        <p:spPr>
          <a:xfrm>
            <a:off x="457200" y="307247"/>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gradFill>
          <a:gsLst>
            <a:gs pos="0">
              <a:srgbClr val="659298"/>
            </a:gs>
            <a:gs pos="100000">
              <a:srgbClr val="4E6F74"/>
            </a:gs>
          </a:gsLst>
          <a:lin ang="15960000" scaled="0"/>
        </a:gradFill>
      </p:bgPr>
    </p:bg>
    <p:spTree>
      <p:nvGrpSpPr>
        <p:cNvPr id="19" name="Shape 19"/>
        <p:cNvGrpSpPr/>
        <p:nvPr/>
      </p:nvGrpSpPr>
      <p:grpSpPr>
        <a:xfrm>
          <a:off x="0" y="0"/>
          <a:ext cx="0" cy="0"/>
          <a:chOff x="0" y="0"/>
          <a:chExt cx="0" cy="0"/>
        </a:xfrm>
      </p:grpSpPr>
      <p:sp>
        <p:nvSpPr>
          <p:cNvPr id="20" name="Google Shape;20;p6"/>
          <p:cNvSpPr txBox="1"/>
          <p:nvPr>
            <p:ph type="title"/>
          </p:nvPr>
        </p:nvSpPr>
        <p:spPr>
          <a:xfrm>
            <a:off x="530352" y="987552"/>
            <a:ext cx="7772400" cy="1021842"/>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Clr>
                <a:srgbClr val="FFFFFF"/>
              </a:buClr>
              <a:buSzPts val="5000"/>
              <a:buFont typeface="Calibri"/>
              <a:buNone/>
              <a:defRPr b="0" sz="500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6"/>
          <p:cNvSpPr txBox="1"/>
          <p:nvPr>
            <p:ph idx="1" type="body"/>
          </p:nvPr>
        </p:nvSpPr>
        <p:spPr>
          <a:xfrm>
            <a:off x="530352" y="2028498"/>
            <a:ext cx="7772400" cy="1132284"/>
          </a:xfrm>
          <a:prstGeom prst="rect">
            <a:avLst/>
          </a:prstGeom>
          <a:noFill/>
          <a:ln>
            <a:noFill/>
          </a:ln>
        </p:spPr>
        <p:txBody>
          <a:bodyPr anchorCtr="0" anchor="t" bIns="45700" lIns="45700" spcFirstLastPara="1" rIns="45700" wrap="square" tIns="45700">
            <a:normAutofit/>
          </a:bodyPr>
          <a:lstStyle>
            <a:lvl1pPr indent="-393700" lvl="0" marL="457200" algn="l">
              <a:lnSpc>
                <a:spcPct val="100000"/>
              </a:lnSpc>
              <a:spcBef>
                <a:spcPts val="520"/>
              </a:spcBef>
              <a:spcAft>
                <a:spcPts val="0"/>
              </a:spcAft>
              <a:buClr>
                <a:schemeClr val="lt1"/>
              </a:buClr>
              <a:buSzPts val="2600"/>
              <a:buFont typeface="Arial"/>
              <a:buChar char="•"/>
              <a:defRPr sz="2600">
                <a:solidFill>
                  <a:schemeClr val="lt1"/>
                </a:solidFill>
              </a:defRPr>
            </a:lvl1pPr>
            <a:lvl2pPr indent="-228600" lvl="1" marL="914400" algn="l">
              <a:lnSpc>
                <a:spcPct val="100000"/>
              </a:lnSpc>
              <a:spcBef>
                <a:spcPts val="270"/>
              </a:spcBef>
              <a:spcAft>
                <a:spcPts val="0"/>
              </a:spcAft>
              <a:buSzPts val="1148"/>
              <a:buNone/>
              <a:defRPr sz="1350">
                <a:solidFill>
                  <a:schemeClr val="lt1"/>
                </a:solidFill>
              </a:defRPr>
            </a:lvl2pPr>
            <a:lvl3pPr indent="-228600" lvl="2" marL="1371600" algn="l">
              <a:lnSpc>
                <a:spcPct val="100000"/>
              </a:lnSpc>
              <a:spcBef>
                <a:spcPts val="240"/>
              </a:spcBef>
              <a:spcAft>
                <a:spcPts val="0"/>
              </a:spcAft>
              <a:buSzPts val="840"/>
              <a:buNone/>
              <a:defRPr sz="1200">
                <a:solidFill>
                  <a:schemeClr val="lt1"/>
                </a:solidFill>
              </a:defRPr>
            </a:lvl3pPr>
            <a:lvl4pPr indent="-228600" lvl="3" marL="1828800" algn="l">
              <a:lnSpc>
                <a:spcPct val="100000"/>
              </a:lnSpc>
              <a:spcBef>
                <a:spcPts val="210"/>
              </a:spcBef>
              <a:spcAft>
                <a:spcPts val="0"/>
              </a:spcAft>
              <a:buSzPts val="683"/>
              <a:buNone/>
              <a:defRPr sz="1050">
                <a:solidFill>
                  <a:schemeClr val="lt1"/>
                </a:solidFill>
              </a:defRPr>
            </a:lvl4pPr>
            <a:lvl5pPr indent="-228600" lvl="4" marL="2286000" algn="l">
              <a:lnSpc>
                <a:spcPct val="100000"/>
              </a:lnSpc>
              <a:spcBef>
                <a:spcPts val="210"/>
              </a:spcBef>
              <a:spcAft>
                <a:spcPts val="0"/>
              </a:spcAft>
              <a:buSzPts val="683"/>
              <a:buNone/>
              <a:defRPr sz="1050">
                <a:solidFill>
                  <a:schemeClr val="lt1"/>
                </a:solidFill>
              </a:defRPr>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pic>
        <p:nvPicPr>
          <p:cNvPr id="22" name="Google Shape;22;p6"/>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3" name="Shape 23"/>
        <p:cNvGrpSpPr/>
        <p:nvPr/>
      </p:nvGrpSpPr>
      <p:grpSpPr>
        <a:xfrm>
          <a:off x="0" y="0"/>
          <a:ext cx="0" cy="0"/>
          <a:chOff x="0" y="0"/>
          <a:chExt cx="0" cy="0"/>
        </a:xfrm>
      </p:grpSpPr>
      <p:sp>
        <p:nvSpPr>
          <p:cNvPr id="24" name="Google Shape;24;p7"/>
          <p:cNvSpPr txBox="1"/>
          <p:nvPr>
            <p:ph type="title"/>
          </p:nvPr>
        </p:nvSpPr>
        <p:spPr>
          <a:xfrm>
            <a:off x="457200" y="302954"/>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7"/>
          <p:cNvSpPr txBox="1"/>
          <p:nvPr>
            <p:ph idx="1" type="body"/>
          </p:nvPr>
        </p:nvSpPr>
        <p:spPr>
          <a:xfrm>
            <a:off x="457200" y="1317938"/>
            <a:ext cx="4038600" cy="3448256"/>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SzPts val="2400"/>
              <a:buChar char="•"/>
              <a:defRPr sz="2400"/>
            </a:lvl1pPr>
            <a:lvl2pPr indent="-355600" lvl="1" marL="914400" algn="l">
              <a:lnSpc>
                <a:spcPct val="100000"/>
              </a:lnSpc>
              <a:spcBef>
                <a:spcPts val="400"/>
              </a:spcBef>
              <a:spcAft>
                <a:spcPts val="0"/>
              </a:spcAft>
              <a:buSzPts val="2000"/>
              <a:buFont typeface="Arial"/>
              <a:buChar char="•"/>
              <a:defRPr sz="2000"/>
            </a:lvl2pPr>
            <a:lvl3pPr indent="-342900" lvl="2" marL="1371600" algn="l">
              <a:lnSpc>
                <a:spcPct val="100000"/>
              </a:lnSpc>
              <a:spcBef>
                <a:spcPts val="360"/>
              </a:spcBef>
              <a:spcAft>
                <a:spcPts val="0"/>
              </a:spcAft>
              <a:buSzPts val="1800"/>
              <a:buFont typeface="Arial"/>
              <a:buChar char="•"/>
              <a:defRPr sz="1800"/>
            </a:lvl3pPr>
            <a:lvl4pPr indent="-323850" lvl="3" marL="1828800" algn="l">
              <a:lnSpc>
                <a:spcPct val="100000"/>
              </a:lnSpc>
              <a:spcBef>
                <a:spcPts val="300"/>
              </a:spcBef>
              <a:spcAft>
                <a:spcPts val="0"/>
              </a:spcAft>
              <a:buSzPts val="1500"/>
              <a:buFont typeface="Arial"/>
              <a:buChar char="•"/>
              <a:defRPr sz="1500"/>
            </a:lvl4pPr>
            <a:lvl5pPr indent="-314325" lvl="4" marL="2286000" algn="l">
              <a:lnSpc>
                <a:spcPct val="100000"/>
              </a:lnSpc>
              <a:spcBef>
                <a:spcPts val="270"/>
              </a:spcBef>
              <a:spcAft>
                <a:spcPts val="0"/>
              </a:spcAft>
              <a:buSzPts val="1350"/>
              <a:buFont typeface="Arial"/>
              <a:buChar char="•"/>
              <a:defRPr sz="1350"/>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pic>
        <p:nvPicPr>
          <p:cNvPr id="26" name="Google Shape;26;p7"/>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27" name="Google Shape;27;p7"/>
          <p:cNvSpPr txBox="1"/>
          <p:nvPr>
            <p:ph idx="2" type="body"/>
          </p:nvPr>
        </p:nvSpPr>
        <p:spPr>
          <a:xfrm>
            <a:off x="4648200" y="1317938"/>
            <a:ext cx="4038600" cy="3448256"/>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SzPts val="2400"/>
              <a:buChar char="•"/>
              <a:defRPr sz="2400"/>
            </a:lvl1pPr>
            <a:lvl2pPr indent="-355600" lvl="1" marL="914400" algn="l">
              <a:lnSpc>
                <a:spcPct val="100000"/>
              </a:lnSpc>
              <a:spcBef>
                <a:spcPts val="400"/>
              </a:spcBef>
              <a:spcAft>
                <a:spcPts val="0"/>
              </a:spcAft>
              <a:buSzPts val="2000"/>
              <a:buFont typeface="Arial"/>
              <a:buChar char="•"/>
              <a:defRPr sz="2000"/>
            </a:lvl2pPr>
            <a:lvl3pPr indent="-342900" lvl="2" marL="1371600" algn="l">
              <a:lnSpc>
                <a:spcPct val="100000"/>
              </a:lnSpc>
              <a:spcBef>
                <a:spcPts val="360"/>
              </a:spcBef>
              <a:spcAft>
                <a:spcPts val="0"/>
              </a:spcAft>
              <a:buSzPts val="1800"/>
              <a:buFont typeface="Arial"/>
              <a:buChar char="•"/>
              <a:defRPr sz="1800"/>
            </a:lvl3pPr>
            <a:lvl4pPr indent="-323850" lvl="3" marL="1828800" algn="l">
              <a:lnSpc>
                <a:spcPct val="100000"/>
              </a:lnSpc>
              <a:spcBef>
                <a:spcPts val="300"/>
              </a:spcBef>
              <a:spcAft>
                <a:spcPts val="0"/>
              </a:spcAft>
              <a:buSzPts val="1500"/>
              <a:buFont typeface="Arial"/>
              <a:buChar char="•"/>
              <a:defRPr sz="1500"/>
            </a:lvl4pPr>
            <a:lvl5pPr indent="-314325" lvl="4" marL="2286000" algn="l">
              <a:lnSpc>
                <a:spcPct val="100000"/>
              </a:lnSpc>
              <a:spcBef>
                <a:spcPts val="270"/>
              </a:spcBef>
              <a:spcAft>
                <a:spcPts val="0"/>
              </a:spcAft>
              <a:buSzPts val="1350"/>
              <a:buFont typeface="Arial"/>
              <a:buChar char="•"/>
              <a:defRPr sz="1350"/>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p:cSld name="Comparison">
    <p:spTree>
      <p:nvGrpSpPr>
        <p:cNvPr id="28" name="Shape 28"/>
        <p:cNvGrpSpPr/>
        <p:nvPr/>
      </p:nvGrpSpPr>
      <p:grpSpPr>
        <a:xfrm>
          <a:off x="0" y="0"/>
          <a:ext cx="0" cy="0"/>
          <a:chOff x="0" y="0"/>
          <a:chExt cx="0" cy="0"/>
        </a:xfrm>
      </p:grpSpPr>
      <p:sp>
        <p:nvSpPr>
          <p:cNvPr id="29" name="Google Shape;29;p8"/>
          <p:cNvSpPr txBox="1"/>
          <p:nvPr>
            <p:ph type="title"/>
          </p:nvPr>
        </p:nvSpPr>
        <p:spPr>
          <a:xfrm>
            <a:off x="457200" y="307247"/>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8"/>
          <p:cNvSpPr txBox="1"/>
          <p:nvPr>
            <p:ph idx="1" type="body"/>
          </p:nvPr>
        </p:nvSpPr>
        <p:spPr>
          <a:xfrm>
            <a:off x="457200" y="1391436"/>
            <a:ext cx="4040188" cy="494514"/>
          </a:xfrm>
          <a:prstGeom prst="rect">
            <a:avLst/>
          </a:prstGeom>
          <a:noFill/>
          <a:ln>
            <a:noFill/>
          </a:ln>
        </p:spPr>
        <p:txBody>
          <a:bodyPr anchorCtr="0" anchor="ctr" bIns="0" lIns="45700" spcFirstLastPara="1" rIns="45700" wrap="square" tIns="0">
            <a:noAutofit/>
          </a:bodyPr>
          <a:lstStyle>
            <a:lvl1pPr indent="-228600" lvl="0" marL="457200" algn="l">
              <a:lnSpc>
                <a:spcPct val="100000"/>
              </a:lnSpc>
              <a:spcBef>
                <a:spcPts val="480"/>
              </a:spcBef>
              <a:spcAft>
                <a:spcPts val="0"/>
              </a:spcAft>
              <a:buSzPts val="2400"/>
              <a:buNone/>
              <a:defRPr b="1" sz="2400" cap="none">
                <a:solidFill>
                  <a:schemeClr val="dk2"/>
                </a:solidFill>
              </a:defRPr>
            </a:lvl1pPr>
            <a:lvl2pPr indent="-228600" lvl="1" marL="914400" algn="l">
              <a:lnSpc>
                <a:spcPct val="100000"/>
              </a:lnSpc>
              <a:spcBef>
                <a:spcPts val="300"/>
              </a:spcBef>
              <a:spcAft>
                <a:spcPts val="0"/>
              </a:spcAft>
              <a:buSzPts val="1275"/>
              <a:buNone/>
              <a:defRPr b="1" sz="1500"/>
            </a:lvl2pPr>
            <a:lvl3pPr indent="-228600" lvl="2" marL="1371600" algn="l">
              <a:lnSpc>
                <a:spcPct val="100000"/>
              </a:lnSpc>
              <a:spcBef>
                <a:spcPts val="270"/>
              </a:spcBef>
              <a:spcAft>
                <a:spcPts val="0"/>
              </a:spcAft>
              <a:buSzPts val="945"/>
              <a:buNone/>
              <a:defRPr b="1" sz="1350"/>
            </a:lvl3pPr>
            <a:lvl4pPr indent="-228600" lvl="3" marL="1828800" algn="l">
              <a:lnSpc>
                <a:spcPct val="100000"/>
              </a:lnSpc>
              <a:spcBef>
                <a:spcPts val="240"/>
              </a:spcBef>
              <a:spcAft>
                <a:spcPts val="0"/>
              </a:spcAft>
              <a:buSzPts val="780"/>
              <a:buNone/>
              <a:defRPr b="1" sz="1200"/>
            </a:lvl4pPr>
            <a:lvl5pPr indent="-228600" lvl="4" marL="2286000" algn="l">
              <a:lnSpc>
                <a:spcPct val="100000"/>
              </a:lnSpc>
              <a:spcBef>
                <a:spcPts val="240"/>
              </a:spcBef>
              <a:spcAft>
                <a:spcPts val="0"/>
              </a:spcAft>
              <a:buSzPts val="780"/>
              <a:buNone/>
              <a:defRPr b="1" sz="1200"/>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31" name="Google Shape;31;p8"/>
          <p:cNvSpPr txBox="1"/>
          <p:nvPr>
            <p:ph idx="2" type="body"/>
          </p:nvPr>
        </p:nvSpPr>
        <p:spPr>
          <a:xfrm>
            <a:off x="4645027" y="1394820"/>
            <a:ext cx="4041775" cy="491132"/>
          </a:xfrm>
          <a:prstGeom prst="rect">
            <a:avLst/>
          </a:prstGeom>
          <a:noFill/>
          <a:ln>
            <a:noFill/>
          </a:ln>
        </p:spPr>
        <p:txBody>
          <a:bodyPr anchorCtr="0" anchor="ctr" bIns="0" lIns="45700" spcFirstLastPara="1" rIns="45700" wrap="square" tIns="0">
            <a:normAutofit/>
          </a:bodyPr>
          <a:lstStyle>
            <a:lvl1pPr indent="-228600" lvl="0" marL="457200" algn="l">
              <a:lnSpc>
                <a:spcPct val="100000"/>
              </a:lnSpc>
              <a:spcBef>
                <a:spcPts val="480"/>
              </a:spcBef>
              <a:spcAft>
                <a:spcPts val="0"/>
              </a:spcAft>
              <a:buSzPts val="2400"/>
              <a:buNone/>
              <a:defRPr b="1" sz="2400" cap="none">
                <a:solidFill>
                  <a:schemeClr val="dk2"/>
                </a:solidFill>
              </a:defRPr>
            </a:lvl1pPr>
            <a:lvl2pPr indent="-228600" lvl="1" marL="914400" algn="l">
              <a:lnSpc>
                <a:spcPct val="100000"/>
              </a:lnSpc>
              <a:spcBef>
                <a:spcPts val="300"/>
              </a:spcBef>
              <a:spcAft>
                <a:spcPts val="0"/>
              </a:spcAft>
              <a:buSzPts val="1275"/>
              <a:buNone/>
              <a:defRPr b="1" sz="1500"/>
            </a:lvl2pPr>
            <a:lvl3pPr indent="-228600" lvl="2" marL="1371600" algn="l">
              <a:lnSpc>
                <a:spcPct val="100000"/>
              </a:lnSpc>
              <a:spcBef>
                <a:spcPts val="270"/>
              </a:spcBef>
              <a:spcAft>
                <a:spcPts val="0"/>
              </a:spcAft>
              <a:buSzPts val="945"/>
              <a:buNone/>
              <a:defRPr b="1" sz="1350"/>
            </a:lvl3pPr>
            <a:lvl4pPr indent="-228600" lvl="3" marL="1828800" algn="l">
              <a:lnSpc>
                <a:spcPct val="100000"/>
              </a:lnSpc>
              <a:spcBef>
                <a:spcPts val="240"/>
              </a:spcBef>
              <a:spcAft>
                <a:spcPts val="0"/>
              </a:spcAft>
              <a:buSzPts val="780"/>
              <a:buNone/>
              <a:defRPr b="1" sz="1200"/>
            </a:lvl4pPr>
            <a:lvl5pPr indent="-228600" lvl="4" marL="2286000" algn="l">
              <a:lnSpc>
                <a:spcPct val="100000"/>
              </a:lnSpc>
              <a:spcBef>
                <a:spcPts val="240"/>
              </a:spcBef>
              <a:spcAft>
                <a:spcPts val="0"/>
              </a:spcAft>
              <a:buSzPts val="780"/>
              <a:buNone/>
              <a:defRPr b="1" sz="1200"/>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32" name="Google Shape;32;p8"/>
          <p:cNvSpPr txBox="1"/>
          <p:nvPr>
            <p:ph idx="3" type="body"/>
          </p:nvPr>
        </p:nvSpPr>
        <p:spPr>
          <a:xfrm>
            <a:off x="457200" y="1974760"/>
            <a:ext cx="4040188" cy="2795480"/>
          </a:xfrm>
          <a:prstGeom prst="rect">
            <a:avLst/>
          </a:prstGeom>
          <a:noFill/>
          <a:ln>
            <a:noFill/>
          </a:ln>
        </p:spPr>
        <p:txBody>
          <a:bodyPr anchorCtr="0" anchor="t" bIns="45700" lIns="91425" spcFirstLastPara="1" rIns="91425" wrap="square" tIns="0">
            <a:normAutofit/>
          </a:bodyPr>
          <a:lstStyle>
            <a:lvl1pPr indent="-342900" lvl="0" marL="457200" algn="l">
              <a:lnSpc>
                <a:spcPct val="100000"/>
              </a:lnSpc>
              <a:spcBef>
                <a:spcPts val="360"/>
              </a:spcBef>
              <a:spcAft>
                <a:spcPts val="0"/>
              </a:spcAft>
              <a:buSzPts val="1800"/>
              <a:buChar char="•"/>
              <a:defRPr sz="1800"/>
            </a:lvl1pPr>
            <a:lvl2pPr indent="-323850" lvl="1" marL="914400" algn="l">
              <a:lnSpc>
                <a:spcPct val="100000"/>
              </a:lnSpc>
              <a:spcBef>
                <a:spcPts val="300"/>
              </a:spcBef>
              <a:spcAft>
                <a:spcPts val="0"/>
              </a:spcAft>
              <a:buSzPts val="1500"/>
              <a:buFont typeface="Arial"/>
              <a:buChar char="•"/>
              <a:defRPr sz="1500"/>
            </a:lvl2pPr>
            <a:lvl3pPr indent="-314325" lvl="2" marL="1371600" algn="l">
              <a:lnSpc>
                <a:spcPct val="100000"/>
              </a:lnSpc>
              <a:spcBef>
                <a:spcPts val="270"/>
              </a:spcBef>
              <a:spcAft>
                <a:spcPts val="0"/>
              </a:spcAft>
              <a:buSzPts val="1350"/>
              <a:buFont typeface="Arial"/>
              <a:buChar char="•"/>
              <a:defRPr sz="1350"/>
            </a:lvl3pPr>
            <a:lvl4pPr indent="-304800" lvl="3" marL="1828800" algn="l">
              <a:lnSpc>
                <a:spcPct val="100000"/>
              </a:lnSpc>
              <a:spcBef>
                <a:spcPts val="240"/>
              </a:spcBef>
              <a:spcAft>
                <a:spcPts val="0"/>
              </a:spcAft>
              <a:buSzPts val="1200"/>
              <a:buFont typeface="Arial"/>
              <a:buChar char="•"/>
              <a:defRPr sz="1200"/>
            </a:lvl4pPr>
            <a:lvl5pPr indent="-304800" lvl="4" marL="2286000" algn="l">
              <a:lnSpc>
                <a:spcPct val="100000"/>
              </a:lnSpc>
              <a:spcBef>
                <a:spcPts val="240"/>
              </a:spcBef>
              <a:spcAft>
                <a:spcPts val="0"/>
              </a:spcAft>
              <a:buSzPts val="1200"/>
              <a:buFont typeface="Arial"/>
              <a:buChar char="•"/>
              <a:defRPr sz="1200"/>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pic>
        <p:nvPicPr>
          <p:cNvPr id="33" name="Google Shape;33;p8"/>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34" name="Google Shape;34;p8"/>
          <p:cNvSpPr txBox="1"/>
          <p:nvPr>
            <p:ph idx="4" type="body"/>
          </p:nvPr>
        </p:nvSpPr>
        <p:spPr>
          <a:xfrm>
            <a:off x="4649788" y="1974760"/>
            <a:ext cx="4040188" cy="2795481"/>
          </a:xfrm>
          <a:prstGeom prst="rect">
            <a:avLst/>
          </a:prstGeom>
          <a:noFill/>
          <a:ln>
            <a:noFill/>
          </a:ln>
        </p:spPr>
        <p:txBody>
          <a:bodyPr anchorCtr="0" anchor="t" bIns="45700" lIns="91425" spcFirstLastPara="1" rIns="91425" wrap="square" tIns="0">
            <a:normAutofit/>
          </a:bodyPr>
          <a:lstStyle>
            <a:lvl1pPr indent="-342900" lvl="0" marL="457200" algn="l">
              <a:lnSpc>
                <a:spcPct val="100000"/>
              </a:lnSpc>
              <a:spcBef>
                <a:spcPts val="360"/>
              </a:spcBef>
              <a:spcAft>
                <a:spcPts val="0"/>
              </a:spcAft>
              <a:buSzPts val="1800"/>
              <a:buChar char="•"/>
              <a:defRPr sz="1800"/>
            </a:lvl1pPr>
            <a:lvl2pPr indent="-323850" lvl="1" marL="914400" algn="l">
              <a:lnSpc>
                <a:spcPct val="100000"/>
              </a:lnSpc>
              <a:spcBef>
                <a:spcPts val="300"/>
              </a:spcBef>
              <a:spcAft>
                <a:spcPts val="0"/>
              </a:spcAft>
              <a:buSzPts val="1500"/>
              <a:buFont typeface="Arial"/>
              <a:buChar char="•"/>
              <a:defRPr sz="1500"/>
            </a:lvl2pPr>
            <a:lvl3pPr indent="-314325" lvl="2" marL="1371600" algn="l">
              <a:lnSpc>
                <a:spcPct val="100000"/>
              </a:lnSpc>
              <a:spcBef>
                <a:spcPts val="270"/>
              </a:spcBef>
              <a:spcAft>
                <a:spcPts val="0"/>
              </a:spcAft>
              <a:buSzPts val="1350"/>
              <a:buFont typeface="Arial"/>
              <a:buChar char="•"/>
              <a:defRPr sz="1350"/>
            </a:lvl3pPr>
            <a:lvl4pPr indent="-304800" lvl="3" marL="1828800" algn="l">
              <a:lnSpc>
                <a:spcPct val="100000"/>
              </a:lnSpc>
              <a:spcBef>
                <a:spcPts val="240"/>
              </a:spcBef>
              <a:spcAft>
                <a:spcPts val="0"/>
              </a:spcAft>
              <a:buSzPts val="1200"/>
              <a:buFont typeface="Arial"/>
              <a:buChar char="•"/>
              <a:defRPr sz="1200"/>
            </a:lvl4pPr>
            <a:lvl5pPr indent="-304800" lvl="4" marL="2286000" algn="l">
              <a:lnSpc>
                <a:spcPct val="100000"/>
              </a:lnSpc>
              <a:spcBef>
                <a:spcPts val="240"/>
              </a:spcBef>
              <a:spcAft>
                <a:spcPts val="0"/>
              </a:spcAft>
              <a:buSzPts val="1200"/>
              <a:buFont typeface="Arial"/>
              <a:buChar char="•"/>
              <a:defRPr sz="1200"/>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Graphic">
  <p:cSld name="Content with Graphic">
    <p:spTree>
      <p:nvGrpSpPr>
        <p:cNvPr id="35" name="Shape 35"/>
        <p:cNvGrpSpPr/>
        <p:nvPr/>
      </p:nvGrpSpPr>
      <p:grpSpPr>
        <a:xfrm>
          <a:off x="0" y="0"/>
          <a:ext cx="0" cy="0"/>
          <a:chOff x="0" y="0"/>
          <a:chExt cx="0" cy="0"/>
        </a:xfrm>
      </p:grpSpPr>
      <p:sp>
        <p:nvSpPr>
          <p:cNvPr id="36" name="Google Shape;36;p9"/>
          <p:cNvSpPr txBox="1"/>
          <p:nvPr>
            <p:ph idx="1" type="body"/>
          </p:nvPr>
        </p:nvSpPr>
        <p:spPr>
          <a:xfrm>
            <a:off x="3581400" y="1330012"/>
            <a:ext cx="5111750" cy="3257550"/>
          </a:xfrm>
          <a:prstGeom prst="rect">
            <a:avLst/>
          </a:prstGeom>
          <a:noFill/>
          <a:ln>
            <a:noFill/>
          </a:ln>
        </p:spPr>
        <p:txBody>
          <a:bodyPr anchorCtr="0" anchor="t" bIns="45700" lIns="91425" spcFirstLastPara="1" rIns="91425" wrap="square" tIns="0">
            <a:normAutofit/>
          </a:bodyPr>
          <a:lstStyle>
            <a:lvl1pPr indent="-228600" lvl="0" marL="457200" algn="l">
              <a:lnSpc>
                <a:spcPct val="100000"/>
              </a:lnSpc>
              <a:spcBef>
                <a:spcPts val="420"/>
              </a:spcBef>
              <a:spcAft>
                <a:spcPts val="0"/>
              </a:spcAft>
              <a:buSzPts val="2100"/>
              <a:buNone/>
              <a:defRPr sz="2100"/>
            </a:lvl1pPr>
            <a:lvl2pPr indent="-333883" lvl="1" marL="914400" algn="l">
              <a:lnSpc>
                <a:spcPct val="100000"/>
              </a:lnSpc>
              <a:spcBef>
                <a:spcPts val="390"/>
              </a:spcBef>
              <a:spcAft>
                <a:spcPts val="0"/>
              </a:spcAft>
              <a:buSzPts val="1658"/>
              <a:buChar char="⚫"/>
              <a:defRPr sz="1950"/>
            </a:lvl2pPr>
            <a:lvl3pPr indent="-308610" lvl="2" marL="1371600" algn="l">
              <a:lnSpc>
                <a:spcPct val="100000"/>
              </a:lnSpc>
              <a:spcBef>
                <a:spcPts val="360"/>
              </a:spcBef>
              <a:spcAft>
                <a:spcPts val="0"/>
              </a:spcAft>
              <a:buSzPts val="1260"/>
              <a:buChar char="⚫"/>
              <a:defRPr sz="1800"/>
            </a:lvl3pPr>
            <a:lvl4pPr indent="-290512" lvl="3" marL="1828800" algn="l">
              <a:lnSpc>
                <a:spcPct val="100000"/>
              </a:lnSpc>
              <a:spcBef>
                <a:spcPts val="300"/>
              </a:spcBef>
              <a:spcAft>
                <a:spcPts val="0"/>
              </a:spcAft>
              <a:buSzPts val="975"/>
              <a:buChar char="⚫"/>
              <a:defRPr sz="1500"/>
            </a:lvl4pPr>
            <a:lvl5pPr indent="-284289" lvl="4" marL="2286000" algn="l">
              <a:lnSpc>
                <a:spcPct val="100000"/>
              </a:lnSpc>
              <a:spcBef>
                <a:spcPts val="270"/>
              </a:spcBef>
              <a:spcAft>
                <a:spcPts val="0"/>
              </a:spcAft>
              <a:buSzPts val="877"/>
              <a:buChar char="⚫"/>
              <a:defRPr sz="1350"/>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37" name="Google Shape;37;p9"/>
          <p:cNvSpPr txBox="1"/>
          <p:nvPr>
            <p:ph idx="2" type="body"/>
          </p:nvPr>
        </p:nvSpPr>
        <p:spPr>
          <a:xfrm>
            <a:off x="450850" y="1330012"/>
            <a:ext cx="3124200" cy="3257550"/>
          </a:xfrm>
          <a:prstGeom prst="rect">
            <a:avLst/>
          </a:prstGeom>
          <a:noFill/>
          <a:ln>
            <a:noFill/>
          </a:ln>
        </p:spPr>
        <p:txBody>
          <a:bodyPr anchorCtr="0" anchor="t" bIns="45700" lIns="91425" spcFirstLastPara="1" rIns="91425" wrap="square" tIns="0">
            <a:normAutofit/>
          </a:bodyPr>
          <a:lstStyle>
            <a:lvl1pPr indent="-342900" lvl="0" marL="457200" algn="l">
              <a:lnSpc>
                <a:spcPct val="100000"/>
              </a:lnSpc>
              <a:spcBef>
                <a:spcPts val="360"/>
              </a:spcBef>
              <a:spcAft>
                <a:spcPts val="0"/>
              </a:spcAft>
              <a:buSzPts val="1800"/>
              <a:buChar char="•"/>
              <a:defRPr sz="1800"/>
            </a:lvl1pPr>
            <a:lvl2pPr indent="-330200" lvl="1" marL="914400" algn="l">
              <a:lnSpc>
                <a:spcPct val="100000"/>
              </a:lnSpc>
              <a:spcBef>
                <a:spcPts val="320"/>
              </a:spcBef>
              <a:spcAft>
                <a:spcPts val="0"/>
              </a:spcAft>
              <a:buSzPts val="1600"/>
              <a:buFont typeface="Arial"/>
              <a:buChar char="•"/>
              <a:defRPr sz="1600"/>
            </a:lvl2pPr>
            <a:lvl3pPr indent="-317500" lvl="2" marL="1371600" algn="l">
              <a:lnSpc>
                <a:spcPct val="100000"/>
              </a:lnSpc>
              <a:spcBef>
                <a:spcPts val="280"/>
              </a:spcBef>
              <a:spcAft>
                <a:spcPts val="0"/>
              </a:spcAft>
              <a:buSzPts val="1400"/>
              <a:buFont typeface="Arial"/>
              <a:buChar char="•"/>
              <a:defRPr sz="1400"/>
            </a:lvl3pPr>
            <a:lvl4pPr indent="-311150" lvl="3" marL="1828800" algn="l">
              <a:lnSpc>
                <a:spcPct val="100000"/>
              </a:lnSpc>
              <a:spcBef>
                <a:spcPts val="260"/>
              </a:spcBef>
              <a:spcAft>
                <a:spcPts val="0"/>
              </a:spcAft>
              <a:buSzPts val="1300"/>
              <a:buFont typeface="Arial"/>
              <a:buChar char="•"/>
              <a:defRPr sz="1300"/>
            </a:lvl4pPr>
            <a:lvl5pPr indent="-304800" lvl="4" marL="2286000" algn="l">
              <a:lnSpc>
                <a:spcPct val="100000"/>
              </a:lnSpc>
              <a:spcBef>
                <a:spcPts val="240"/>
              </a:spcBef>
              <a:spcAft>
                <a:spcPts val="0"/>
              </a:spcAft>
              <a:buSzPts val="1200"/>
              <a:buFont typeface="Arial"/>
              <a:buChar char="•"/>
              <a:defRPr sz="1200"/>
            </a:lvl5pPr>
            <a:lvl6pPr indent="-320039" lvl="5" marL="2743200" algn="l">
              <a:lnSpc>
                <a:spcPct val="100000"/>
              </a:lnSpc>
              <a:spcBef>
                <a:spcPts val="360"/>
              </a:spcBef>
              <a:spcAft>
                <a:spcPts val="0"/>
              </a:spcAft>
              <a:buSzPts val="1440"/>
              <a:buChar char="⚫"/>
              <a:defRPr/>
            </a:lvl6pPr>
            <a:lvl7pPr indent="-320039" lvl="6" marL="3200400" algn="l">
              <a:lnSpc>
                <a:spcPct val="100000"/>
              </a:lnSpc>
              <a:spcBef>
                <a:spcPts val="360"/>
              </a:spcBef>
              <a:spcAft>
                <a:spcPts val="0"/>
              </a:spcAft>
              <a:buSzPts val="144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pic>
        <p:nvPicPr>
          <p:cNvPr id="38" name="Google Shape;38;p9"/>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39" name="Google Shape;39;p9"/>
          <p:cNvSpPr txBox="1"/>
          <p:nvPr>
            <p:ph type="title"/>
          </p:nvPr>
        </p:nvSpPr>
        <p:spPr>
          <a:xfrm>
            <a:off x="457200" y="307247"/>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ideo">
  <p:cSld name="Video">
    <p:spTree>
      <p:nvGrpSpPr>
        <p:cNvPr id="40" name="Shape 40"/>
        <p:cNvGrpSpPr/>
        <p:nvPr/>
      </p:nvGrpSpPr>
      <p:grpSpPr>
        <a:xfrm>
          <a:off x="0" y="0"/>
          <a:ext cx="0" cy="0"/>
          <a:chOff x="0" y="0"/>
          <a:chExt cx="0" cy="0"/>
        </a:xfrm>
      </p:grpSpPr>
      <p:pic>
        <p:nvPicPr>
          <p:cNvPr id="41" name="Google Shape;41;p10"/>
          <p:cNvPicPr preferRelativeResize="0"/>
          <p:nvPr/>
        </p:nvPicPr>
        <p:blipFill rotWithShape="1">
          <a:blip r:embed="rId2">
            <a:alphaModFix/>
          </a:blip>
          <a:srcRect b="0" l="0" r="0" t="0"/>
          <a:stretch/>
        </p:blipFill>
        <p:spPr>
          <a:xfrm>
            <a:off x="7927848" y="3943350"/>
            <a:ext cx="914400" cy="914400"/>
          </a:xfrm>
          <a:prstGeom prst="rect">
            <a:avLst/>
          </a:prstGeom>
          <a:noFill/>
          <a:ln>
            <a:noFill/>
          </a:ln>
        </p:spPr>
      </p:pic>
      <p:sp>
        <p:nvSpPr>
          <p:cNvPr id="42" name="Google Shape;42;p10"/>
          <p:cNvSpPr/>
          <p:nvPr>
            <p:ph idx="2" type="media"/>
          </p:nvPr>
        </p:nvSpPr>
        <p:spPr>
          <a:xfrm>
            <a:off x="457200" y="1343696"/>
            <a:ext cx="6125827" cy="340834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520"/>
              </a:spcBef>
              <a:spcAft>
                <a:spcPts val="0"/>
              </a:spcAft>
              <a:buClr>
                <a:schemeClr val="accent4"/>
              </a:buClr>
              <a:buSzPts val="2600"/>
              <a:buFont typeface="Arial"/>
              <a:buChar char="•"/>
              <a:defRPr b="0" i="0" sz="2600" u="none" cap="none" strike="noStrike">
                <a:solidFill>
                  <a:schemeClr val="dk1"/>
                </a:solidFill>
                <a:latin typeface="Calibri"/>
                <a:ea typeface="Calibri"/>
                <a:cs typeface="Calibri"/>
                <a:sym typeface="Calibri"/>
              </a:defRPr>
            </a:lvl1pPr>
            <a:lvl2pPr lvl="1" marR="0" rtl="0" algn="l">
              <a:lnSpc>
                <a:spcPct val="100000"/>
              </a:lnSpc>
              <a:spcBef>
                <a:spcPts val="360"/>
              </a:spcBef>
              <a:spcAft>
                <a:spcPts val="0"/>
              </a:spcAft>
              <a:buClr>
                <a:schemeClr val="accent1"/>
              </a:buClr>
              <a:buSzPts val="1530"/>
              <a:buFont typeface="Noto Sans Symbols"/>
              <a:buChar char="⚫"/>
              <a:defRPr b="0" i="0" sz="1800" u="none" cap="none" strike="noStrike">
                <a:solidFill>
                  <a:schemeClr val="dk1"/>
                </a:solidFill>
                <a:latin typeface="Calibri"/>
                <a:ea typeface="Calibri"/>
                <a:cs typeface="Calibri"/>
                <a:sym typeface="Calibri"/>
              </a:defRPr>
            </a:lvl2pPr>
            <a:lvl3pPr lvl="2" marR="0" rtl="0" algn="l">
              <a:lnSpc>
                <a:spcPct val="100000"/>
              </a:lnSpc>
              <a:spcBef>
                <a:spcPts val="315"/>
              </a:spcBef>
              <a:spcAft>
                <a:spcPts val="0"/>
              </a:spcAft>
              <a:buClr>
                <a:schemeClr val="accent2"/>
              </a:buClr>
              <a:buSzPts val="1103"/>
              <a:buFont typeface="Noto Sans Symbols"/>
              <a:buChar char="⚫"/>
              <a:defRPr b="0" i="0" sz="1575" u="none" cap="none" strike="noStrike">
                <a:solidFill>
                  <a:schemeClr val="dk1"/>
                </a:solidFill>
                <a:latin typeface="Calibri"/>
                <a:ea typeface="Calibri"/>
                <a:cs typeface="Calibri"/>
                <a:sym typeface="Calibri"/>
              </a:defRPr>
            </a:lvl3pPr>
            <a:lvl4pPr lvl="3" marR="0" rtl="0" algn="l">
              <a:lnSpc>
                <a:spcPct val="100000"/>
              </a:lnSpc>
              <a:spcBef>
                <a:spcPts val="300"/>
              </a:spcBef>
              <a:spcAft>
                <a:spcPts val="0"/>
              </a:spcAft>
              <a:buClr>
                <a:schemeClr val="accent3"/>
              </a:buClr>
              <a:buSzPts val="975"/>
              <a:buFont typeface="Noto Sans Symbols"/>
              <a:buChar char="⚫"/>
              <a:defRPr b="0" i="0" sz="1500" u="none" cap="none" strike="noStrike">
                <a:solidFill>
                  <a:schemeClr val="dk1"/>
                </a:solidFill>
                <a:latin typeface="Calibri"/>
                <a:ea typeface="Calibri"/>
                <a:cs typeface="Calibri"/>
                <a:sym typeface="Calibri"/>
              </a:defRPr>
            </a:lvl4pPr>
            <a:lvl5pPr lvl="4" marR="0" rtl="0" algn="l">
              <a:lnSpc>
                <a:spcPct val="100000"/>
              </a:lnSpc>
              <a:spcBef>
                <a:spcPts val="300"/>
              </a:spcBef>
              <a:spcAft>
                <a:spcPts val="0"/>
              </a:spcAft>
              <a:buClr>
                <a:schemeClr val="accent4"/>
              </a:buClr>
              <a:buSzPts val="975"/>
              <a:buFont typeface="Noto Sans Symbols"/>
              <a:buChar char="⚫"/>
              <a:defRPr b="0" i="0" sz="1500" u="none" cap="none" strike="noStrike">
                <a:solidFill>
                  <a:schemeClr val="dk1"/>
                </a:solidFill>
                <a:latin typeface="Calibri"/>
                <a:ea typeface="Calibri"/>
                <a:cs typeface="Calibri"/>
                <a:sym typeface="Calibri"/>
              </a:defRPr>
            </a:lvl5pPr>
            <a:lvl6pPr lvl="5" marR="0" rtl="0" algn="l">
              <a:lnSpc>
                <a:spcPct val="100000"/>
              </a:lnSpc>
              <a:spcBef>
                <a:spcPts val="270"/>
              </a:spcBef>
              <a:spcAft>
                <a:spcPts val="0"/>
              </a:spcAft>
              <a:buClr>
                <a:schemeClr val="accent5"/>
              </a:buClr>
              <a:buSzPts val="1080"/>
              <a:buFont typeface="Noto Sans Symbols"/>
              <a:buChar char="⚫"/>
              <a:defRPr b="0" i="0" sz="1350" u="none" cap="none" strike="noStrike">
                <a:solidFill>
                  <a:schemeClr val="dk1"/>
                </a:solidFill>
                <a:latin typeface="Calibri"/>
                <a:ea typeface="Calibri"/>
                <a:cs typeface="Calibri"/>
                <a:sym typeface="Calibri"/>
              </a:defRPr>
            </a:lvl6pPr>
            <a:lvl7pPr lvl="6" marR="0" rtl="0" algn="l">
              <a:lnSpc>
                <a:spcPct val="100000"/>
              </a:lnSpc>
              <a:spcBef>
                <a:spcPts val="240"/>
              </a:spcBef>
              <a:spcAft>
                <a:spcPts val="0"/>
              </a:spcAft>
              <a:buClr>
                <a:schemeClr val="accent6"/>
              </a:buClr>
              <a:buSzPts val="960"/>
              <a:buFont typeface="Noto Sans Symbols"/>
              <a:buChar char="⚫"/>
              <a:defRPr b="0" i="0" sz="1200" u="none" cap="none" strike="noStrike">
                <a:solidFill>
                  <a:schemeClr val="dk1"/>
                </a:solidFill>
                <a:latin typeface="Calibri"/>
                <a:ea typeface="Calibri"/>
                <a:cs typeface="Calibri"/>
                <a:sym typeface="Calibri"/>
              </a:defRPr>
            </a:lvl7pPr>
            <a:lvl8pPr lvl="7" marR="0" rtl="0" algn="l">
              <a:lnSpc>
                <a:spcPct val="100000"/>
              </a:lnSpc>
              <a:spcBef>
                <a:spcPts val="240"/>
              </a:spcBef>
              <a:spcAft>
                <a:spcPts val="0"/>
              </a:spcAft>
              <a:buClr>
                <a:schemeClr val="dk2"/>
              </a:buClr>
              <a:buSzPts val="1200"/>
              <a:buFont typeface="Calibri"/>
              <a:buChar char="•"/>
              <a:defRPr b="0" i="0" sz="1200" u="none" cap="none" strike="noStrike">
                <a:solidFill>
                  <a:schemeClr val="dk1"/>
                </a:solidFill>
                <a:latin typeface="Calibri"/>
                <a:ea typeface="Calibri"/>
                <a:cs typeface="Calibri"/>
                <a:sym typeface="Calibri"/>
              </a:defRPr>
            </a:lvl8pPr>
            <a:lvl9pPr lvl="8" marR="0" rtl="0" algn="l">
              <a:lnSpc>
                <a:spcPct val="100000"/>
              </a:lnSpc>
              <a:spcBef>
                <a:spcPts val="210"/>
              </a:spcBef>
              <a:spcAft>
                <a:spcPts val="0"/>
              </a:spcAft>
              <a:buClr>
                <a:schemeClr val="dk2"/>
              </a:buClr>
              <a:buSzPts val="1050"/>
              <a:buFont typeface="Calibri"/>
              <a:buChar char="•"/>
              <a:defRPr b="0" i="0" sz="1050" u="none" cap="none" strike="noStrike">
                <a:solidFill>
                  <a:schemeClr val="dk1"/>
                </a:solidFill>
                <a:latin typeface="Calibri"/>
                <a:ea typeface="Calibri"/>
                <a:cs typeface="Calibri"/>
                <a:sym typeface="Calibri"/>
              </a:defRPr>
            </a:lvl9pPr>
          </a:lstStyle>
          <a:p/>
        </p:txBody>
      </p:sp>
      <p:sp>
        <p:nvSpPr>
          <p:cNvPr id="43" name="Google Shape;43;p10"/>
          <p:cNvSpPr txBox="1"/>
          <p:nvPr>
            <p:ph type="title"/>
          </p:nvPr>
        </p:nvSpPr>
        <p:spPr>
          <a:xfrm>
            <a:off x="457200" y="307247"/>
            <a:ext cx="8229600" cy="857250"/>
          </a:xfrm>
          <a:prstGeom prst="rect">
            <a:avLst/>
          </a:prstGeom>
          <a:noFill/>
          <a:ln>
            <a:noFill/>
          </a:ln>
        </p:spPr>
        <p:txBody>
          <a:bodyPr anchorCtr="0" anchor="b" bIns="0" lIns="0" spcFirstLastPara="1" rIns="0" wrap="square" tIns="4570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2.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FFFFF"/>
            </a:gs>
            <a:gs pos="100000">
              <a:srgbClr val="D8D8D8"/>
            </a:gs>
          </a:gsLst>
          <a:lin ang="5640000" scaled="0"/>
        </a:gra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528066"/>
            <a:ext cx="8229600" cy="857250"/>
          </a:xfrm>
          <a:prstGeom prst="rect">
            <a:avLst/>
          </a:prstGeom>
          <a:noFill/>
          <a:ln>
            <a:noFill/>
          </a:ln>
        </p:spPr>
        <p:txBody>
          <a:bodyPr anchorCtr="0" anchor="b" bIns="0" lIns="0" spcFirstLastPara="1" rIns="0" wrap="square" tIns="45700">
            <a:normAutofit/>
          </a:bodyPr>
          <a:lstStyle>
            <a:lvl1pPr lvl="0" marR="0" rtl="0" algn="l">
              <a:lnSpc>
                <a:spcPct val="100000"/>
              </a:lnSpc>
              <a:spcBef>
                <a:spcPts val="0"/>
              </a:spcBef>
              <a:spcAft>
                <a:spcPts val="0"/>
              </a:spcAft>
              <a:buClr>
                <a:schemeClr val="accent4"/>
              </a:buClr>
              <a:buSzPts val="3600"/>
              <a:buFont typeface="Calibri"/>
              <a:buNone/>
              <a:defRPr b="0" i="0" sz="3600" u="none" cap="none" strike="noStrike">
                <a:solidFill>
                  <a:schemeClr val="accent4"/>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1"/>
          <p:cNvSpPr txBox="1"/>
          <p:nvPr>
            <p:ph idx="1" type="body"/>
          </p:nvPr>
        </p:nvSpPr>
        <p:spPr>
          <a:xfrm>
            <a:off x="457200" y="1451610"/>
            <a:ext cx="8229600" cy="3291840"/>
          </a:xfrm>
          <a:prstGeom prst="rect">
            <a:avLst/>
          </a:prstGeom>
          <a:noFill/>
          <a:ln>
            <a:noFill/>
          </a:ln>
        </p:spPr>
        <p:txBody>
          <a:bodyPr anchorCtr="0" anchor="t" bIns="45700" lIns="91425" spcFirstLastPara="1" rIns="91425" wrap="square" tIns="45700">
            <a:normAutofit/>
          </a:bodyPr>
          <a:lstStyle>
            <a:lvl1pPr indent="-393700" lvl="0" marL="457200" marR="0" rtl="0" algn="l">
              <a:lnSpc>
                <a:spcPct val="100000"/>
              </a:lnSpc>
              <a:spcBef>
                <a:spcPts val="520"/>
              </a:spcBef>
              <a:spcAft>
                <a:spcPts val="0"/>
              </a:spcAft>
              <a:buClr>
                <a:schemeClr val="accent4"/>
              </a:buClr>
              <a:buSzPts val="2600"/>
              <a:buFont typeface="Arial"/>
              <a:buChar char="•"/>
              <a:defRPr b="0" i="0" sz="2600" u="none" cap="none" strike="noStrike">
                <a:solidFill>
                  <a:schemeClr val="dk1"/>
                </a:solidFill>
                <a:latin typeface="Calibri"/>
                <a:ea typeface="Calibri"/>
                <a:cs typeface="Calibri"/>
                <a:sym typeface="Calibri"/>
              </a:defRPr>
            </a:lvl1pPr>
            <a:lvl2pPr indent="-325755" lvl="1" marL="914400" marR="0" rtl="0" algn="l">
              <a:lnSpc>
                <a:spcPct val="100000"/>
              </a:lnSpc>
              <a:spcBef>
                <a:spcPts val="360"/>
              </a:spcBef>
              <a:spcAft>
                <a:spcPts val="0"/>
              </a:spcAft>
              <a:buClr>
                <a:schemeClr val="accent1"/>
              </a:buClr>
              <a:buSzPts val="1530"/>
              <a:buFont typeface="Noto Sans Symbols"/>
              <a:buChar char="⚫"/>
              <a:defRPr b="0" i="0" sz="1800" u="none" cap="none" strike="noStrike">
                <a:solidFill>
                  <a:schemeClr val="dk1"/>
                </a:solidFill>
                <a:latin typeface="Calibri"/>
                <a:ea typeface="Calibri"/>
                <a:cs typeface="Calibri"/>
                <a:sym typeface="Calibri"/>
              </a:defRPr>
            </a:lvl2pPr>
            <a:lvl3pPr indent="-298640" lvl="2" marL="1371600" marR="0" rtl="0" algn="l">
              <a:lnSpc>
                <a:spcPct val="100000"/>
              </a:lnSpc>
              <a:spcBef>
                <a:spcPts val="315"/>
              </a:spcBef>
              <a:spcAft>
                <a:spcPts val="0"/>
              </a:spcAft>
              <a:buClr>
                <a:schemeClr val="accent2"/>
              </a:buClr>
              <a:buSzPts val="1103"/>
              <a:buFont typeface="Noto Sans Symbols"/>
              <a:buChar char="⚫"/>
              <a:defRPr b="0" i="0" sz="1575" u="none" cap="none" strike="noStrike">
                <a:solidFill>
                  <a:schemeClr val="dk1"/>
                </a:solidFill>
                <a:latin typeface="Calibri"/>
                <a:ea typeface="Calibri"/>
                <a:cs typeface="Calibri"/>
                <a:sym typeface="Calibri"/>
              </a:defRPr>
            </a:lvl3pPr>
            <a:lvl4pPr indent="-290512" lvl="3" marL="1828800" marR="0" rtl="0" algn="l">
              <a:lnSpc>
                <a:spcPct val="100000"/>
              </a:lnSpc>
              <a:spcBef>
                <a:spcPts val="300"/>
              </a:spcBef>
              <a:spcAft>
                <a:spcPts val="0"/>
              </a:spcAft>
              <a:buClr>
                <a:schemeClr val="accent3"/>
              </a:buClr>
              <a:buSzPts val="975"/>
              <a:buFont typeface="Noto Sans Symbols"/>
              <a:buChar char="⚫"/>
              <a:defRPr b="0" i="0" sz="1500" u="none" cap="none" strike="noStrike">
                <a:solidFill>
                  <a:schemeClr val="dk1"/>
                </a:solidFill>
                <a:latin typeface="Calibri"/>
                <a:ea typeface="Calibri"/>
                <a:cs typeface="Calibri"/>
                <a:sym typeface="Calibri"/>
              </a:defRPr>
            </a:lvl4pPr>
            <a:lvl5pPr indent="-290512" lvl="4" marL="2286000" marR="0" rtl="0" algn="l">
              <a:lnSpc>
                <a:spcPct val="100000"/>
              </a:lnSpc>
              <a:spcBef>
                <a:spcPts val="300"/>
              </a:spcBef>
              <a:spcAft>
                <a:spcPts val="0"/>
              </a:spcAft>
              <a:buClr>
                <a:schemeClr val="accent4"/>
              </a:buClr>
              <a:buSzPts val="975"/>
              <a:buFont typeface="Noto Sans Symbols"/>
              <a:buChar char="⚫"/>
              <a:defRPr b="0" i="0" sz="1500" u="none" cap="none" strike="noStrike">
                <a:solidFill>
                  <a:schemeClr val="dk1"/>
                </a:solidFill>
                <a:latin typeface="Calibri"/>
                <a:ea typeface="Calibri"/>
                <a:cs typeface="Calibri"/>
                <a:sym typeface="Calibri"/>
              </a:defRPr>
            </a:lvl5pPr>
            <a:lvl6pPr indent="-297179" lvl="5" marL="2743200" marR="0" rtl="0" algn="l">
              <a:lnSpc>
                <a:spcPct val="100000"/>
              </a:lnSpc>
              <a:spcBef>
                <a:spcPts val="270"/>
              </a:spcBef>
              <a:spcAft>
                <a:spcPts val="0"/>
              </a:spcAft>
              <a:buClr>
                <a:schemeClr val="accent5"/>
              </a:buClr>
              <a:buSzPts val="1080"/>
              <a:buFont typeface="Noto Sans Symbols"/>
              <a:buChar char="⚫"/>
              <a:defRPr b="0" i="0" sz="1350" u="none" cap="none" strike="noStrike">
                <a:solidFill>
                  <a:schemeClr val="dk1"/>
                </a:solidFill>
                <a:latin typeface="Calibri"/>
                <a:ea typeface="Calibri"/>
                <a:cs typeface="Calibri"/>
                <a:sym typeface="Calibri"/>
              </a:defRPr>
            </a:lvl6pPr>
            <a:lvl7pPr indent="-289560" lvl="6" marL="3200400" marR="0" rtl="0" algn="l">
              <a:lnSpc>
                <a:spcPct val="100000"/>
              </a:lnSpc>
              <a:spcBef>
                <a:spcPts val="240"/>
              </a:spcBef>
              <a:spcAft>
                <a:spcPts val="0"/>
              </a:spcAft>
              <a:buClr>
                <a:schemeClr val="accent6"/>
              </a:buClr>
              <a:buSzPts val="960"/>
              <a:buFont typeface="Noto Sans Symbols"/>
              <a:buChar char="⚫"/>
              <a:defRPr b="0" i="0" sz="1200" u="none" cap="none" strike="noStrike">
                <a:solidFill>
                  <a:schemeClr val="dk1"/>
                </a:solidFill>
                <a:latin typeface="Calibri"/>
                <a:ea typeface="Calibri"/>
                <a:cs typeface="Calibri"/>
                <a:sym typeface="Calibri"/>
              </a:defRPr>
            </a:lvl7pPr>
            <a:lvl8pPr indent="-304800" lvl="7" marL="3657600" marR="0" rtl="0" algn="l">
              <a:lnSpc>
                <a:spcPct val="100000"/>
              </a:lnSpc>
              <a:spcBef>
                <a:spcPts val="240"/>
              </a:spcBef>
              <a:spcAft>
                <a:spcPts val="0"/>
              </a:spcAft>
              <a:buClr>
                <a:schemeClr val="dk2"/>
              </a:buClr>
              <a:buSzPts val="1200"/>
              <a:buFont typeface="Calibri"/>
              <a:buChar char="•"/>
              <a:defRPr b="0" i="0" sz="1200" u="none" cap="none" strike="noStrike">
                <a:solidFill>
                  <a:schemeClr val="dk1"/>
                </a:solidFill>
                <a:latin typeface="Calibri"/>
                <a:ea typeface="Calibri"/>
                <a:cs typeface="Calibri"/>
                <a:sym typeface="Calibri"/>
              </a:defRPr>
            </a:lvl8pPr>
            <a:lvl9pPr indent="-295275" lvl="8" marL="4114800" marR="0" rtl="0" algn="l">
              <a:lnSpc>
                <a:spcPct val="100000"/>
              </a:lnSpc>
              <a:spcBef>
                <a:spcPts val="210"/>
              </a:spcBef>
              <a:spcAft>
                <a:spcPts val="0"/>
              </a:spcAft>
              <a:buClr>
                <a:schemeClr val="dk2"/>
              </a:buClr>
              <a:buSzPts val="1050"/>
              <a:buFont typeface="Calibri"/>
              <a:buChar char="•"/>
              <a:defRPr b="0" i="0" sz="105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slide" Target="/ppt/slides/slid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slide" Target="/ppt/slides/slide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slide" Target="/ppt/slides/slid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slide" Target="/ppt/slides/slide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slide" Target="/ppt/slides/slid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slide" Target="/ppt/slides/slide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slide" Target="/ppt/slides/slid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slide" Target="/ppt/slides/slide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slide" Target="/ppt/slides/slid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slide" Target="/ppt/slides/slide20.xml"/></Relationships>
</file>

<file path=ppt/slides/_rels/slide2.xml.rels><?xml version="1.0" encoding="UTF-8" standalone="yes"?><Relationships xmlns="http://schemas.openxmlformats.org/package/2006/relationships"><Relationship Id="rId20" Type="http://schemas.openxmlformats.org/officeDocument/2006/relationships/slide" Target="/ppt/slides/slide21.xml"/><Relationship Id="rId22" Type="http://schemas.openxmlformats.org/officeDocument/2006/relationships/slide" Target="/ppt/slides/slide5.xml"/><Relationship Id="rId21" Type="http://schemas.openxmlformats.org/officeDocument/2006/relationships/slide" Target="/ppt/slides/slide42.xml"/><Relationship Id="rId24" Type="http://schemas.openxmlformats.org/officeDocument/2006/relationships/slide" Target="/ppt/slides/slide17.xml"/><Relationship Id="rId23" Type="http://schemas.openxmlformats.org/officeDocument/2006/relationships/slide" Target="/ppt/slides/slide3.xml"/><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slide" Target="/ppt/slides/slide25.xml"/><Relationship Id="rId4" Type="http://schemas.openxmlformats.org/officeDocument/2006/relationships/slide" Target="/ppt/slides/slide35.xml"/><Relationship Id="rId9" Type="http://schemas.openxmlformats.org/officeDocument/2006/relationships/slide" Target="/ppt/slides/slide15.xml"/><Relationship Id="rId26" Type="http://schemas.openxmlformats.org/officeDocument/2006/relationships/slide" Target="/ppt/slides/slide27.xml"/><Relationship Id="rId25" Type="http://schemas.openxmlformats.org/officeDocument/2006/relationships/slide" Target="/ppt/slides/slide19.xml"/><Relationship Id="rId28" Type="http://schemas.openxmlformats.org/officeDocument/2006/relationships/slide" Target="/ppt/slides/slide39.xml"/><Relationship Id="rId27" Type="http://schemas.openxmlformats.org/officeDocument/2006/relationships/slide" Target="/ppt/slides/slide33.xml"/><Relationship Id="rId5" Type="http://schemas.openxmlformats.org/officeDocument/2006/relationships/slide" Target="/ppt/slides/slide35.xml"/><Relationship Id="rId6" Type="http://schemas.openxmlformats.org/officeDocument/2006/relationships/slide" Target="/ppt/slides/slide35.xml"/><Relationship Id="rId29" Type="http://schemas.openxmlformats.org/officeDocument/2006/relationships/slide" Target="/ppt/slides/slide31.xml"/><Relationship Id="rId7" Type="http://schemas.openxmlformats.org/officeDocument/2006/relationships/slide" Target="/ppt/slides/slide37.xml"/><Relationship Id="rId8" Type="http://schemas.openxmlformats.org/officeDocument/2006/relationships/slide" Target="/ppt/slides/slide11.xml"/><Relationship Id="rId30" Type="http://schemas.openxmlformats.org/officeDocument/2006/relationships/slide" Target="/ppt/slides/slide23.xml"/><Relationship Id="rId11" Type="http://schemas.openxmlformats.org/officeDocument/2006/relationships/slide" Target="/ppt/slides/slide15.xml"/><Relationship Id="rId10" Type="http://schemas.openxmlformats.org/officeDocument/2006/relationships/slide" Target="/ppt/slides/slide15.xml"/><Relationship Id="rId13" Type="http://schemas.openxmlformats.org/officeDocument/2006/relationships/slide" Target="/ppt/slides/slide7.xml"/><Relationship Id="rId12" Type="http://schemas.openxmlformats.org/officeDocument/2006/relationships/slide" Target="/ppt/slides/slide29.xml"/><Relationship Id="rId15" Type="http://schemas.openxmlformats.org/officeDocument/2006/relationships/slide" Target="/ppt/slides/slide7.xml"/><Relationship Id="rId14" Type="http://schemas.openxmlformats.org/officeDocument/2006/relationships/slide" Target="/ppt/slides/slide7.xml"/><Relationship Id="rId17" Type="http://schemas.openxmlformats.org/officeDocument/2006/relationships/slide" Target="/ppt/slides/slide13.xml"/><Relationship Id="rId16" Type="http://schemas.openxmlformats.org/officeDocument/2006/relationships/slide" Target="/ppt/slides/slide9.xml"/><Relationship Id="rId19" Type="http://schemas.openxmlformats.org/officeDocument/2006/relationships/slide" Target="/ppt/slides/slide21.xml"/><Relationship Id="rId18" Type="http://schemas.openxmlformats.org/officeDocument/2006/relationships/slide" Target="/ppt/slides/slide2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5.jpg"/><Relationship Id="rId4" Type="http://schemas.openxmlformats.org/officeDocument/2006/relationships/slide" Target="/ppt/slides/slide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slide" Target="/ppt/slides/slide2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slide" Target="/ppt/slides/slide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slide" Target="/ppt/slides/slide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slide" Target="/ppt/slides/slide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 Id="rId3" Type="http://schemas.openxmlformats.org/officeDocument/2006/relationships/slide" Target="/ppt/slides/slide2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slide" Target="/ppt/slides/slide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slide" Target="/ppt/slides/slide2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slide" Target="/ppt/slides/slide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slide" Target="/ppt/slides/slide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slide" Target="/ppt/slides/slide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slide" Target="/ppt/slides/slide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slide" Target="/ppt/slides/slide3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slide" Target="/ppt/slides/slide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slide" Target="/ppt/slides/slide3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 Id="rId3" Type="http://schemas.openxmlformats.org/officeDocument/2006/relationships/slide" Target="/ppt/slides/slide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 Id="rId3" Type="http://schemas.openxmlformats.org/officeDocument/2006/relationships/slide" Target="/ppt/slides/slide3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 Id="rId3" Type="http://schemas.openxmlformats.org/officeDocument/2006/relationships/slide" Target="/ppt/slides/slide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 Id="rId3" Type="http://schemas.openxmlformats.org/officeDocument/2006/relationships/slide" Target="/ppt/slides/slide38.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 Id="rId3" Type="http://schemas.openxmlformats.org/officeDocument/2006/relationships/slide" Target="/ppt/slides/slide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 Id="rId3" Type="http://schemas.openxmlformats.org/officeDocument/2006/relationships/slide" Target="/ppt/slides/slide4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www.canva.com/" TargetMode="External"/><Relationship Id="rId4" Type="http://schemas.openxmlformats.org/officeDocument/2006/relationships/hyperlink" Target="http://www.zety.com/" TargetMode="External"/><Relationship Id="rId5" Type="http://schemas.openxmlformats.org/officeDocument/2006/relationships/hyperlink" Target="http://www.indeed.com/" TargetMode="External"/><Relationship Id="rId6" Type="http://schemas.openxmlformats.org/officeDocument/2006/relationships/slide" Target="/ppt/slides/slid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 Id="rId3" Type="http://schemas.openxmlformats.org/officeDocument/2006/relationships/slide" Target="/ppt/slides/slide4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 Id="rId3" Type="http://schemas.openxmlformats.org/officeDocument/2006/relationships/slide" Target="/ppt/slides/slide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 Id="rId3" Type="http://schemas.openxmlformats.org/officeDocument/2006/relationships/slide" Target="/ppt/slides/slide4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 Id="rId3" Type="http://schemas.openxmlformats.org/officeDocument/2006/relationships/slide" Target="/ppt/slides/slide4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 Id="rId3" Type="http://schemas.openxmlformats.org/officeDocument/2006/relationships/slide" Target="/ppt/slid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slide" Target="/ppt/slides/slide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slide" Target="/ppt/slid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slide" Target="/ppt/slides/slide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slide" Target="/ppt/slides/sl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slide" Target="/ppt/slides/slide10.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7"/>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991B1E"/>
                </a:solidFill>
                <a:latin typeface="Arial"/>
                <a:ea typeface="Arial"/>
                <a:cs typeface="Arial"/>
                <a:sym typeface="Arial"/>
              </a:rPr>
              <a:t>Text to Coworker Example</a:t>
            </a:r>
            <a:endParaRPr/>
          </a:p>
        </p:txBody>
      </p:sp>
      <p:sp>
        <p:nvSpPr>
          <p:cNvPr id="134" name="Google Shape;134;p27"/>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 </a:t>
            </a:r>
            <a:r>
              <a:rPr b="1" i="0" lang="en-US" sz="1800" u="none" cap="none" strike="noStrike">
                <a:solidFill>
                  <a:srgbClr val="000000"/>
                </a:solidFill>
                <a:latin typeface="Arial"/>
                <a:ea typeface="Arial"/>
                <a:cs typeface="Arial"/>
                <a:sym typeface="Arial"/>
              </a:rPr>
              <a:t>Unprofessional:</a:t>
            </a:r>
            <a:br>
              <a:rPr b="1" i="0" lang="en-US" sz="1800" u="none" cap="none" strike="noStrike">
                <a:solidFill>
                  <a:srgbClr val="000000"/>
                </a:solidFill>
                <a:latin typeface="Arial"/>
                <a:ea typeface="Arial"/>
                <a:cs typeface="Arial"/>
                <a:sym typeface="Arial"/>
              </a:rPr>
            </a:br>
            <a:r>
              <a:rPr lang="en-US" sz="1800"/>
              <a:t>"Hey, I need u to cover my shift. Lmk asap. Pipe burst, water won’t stop, shutoff buried in concrete" </a:t>
            </a:r>
            <a:endParaRPr sz="1800"/>
          </a:p>
          <a:p>
            <a:pPr indent="0" lvl="0" marL="0" rtl="0" algn="l">
              <a:lnSpc>
                <a:spcPct val="115000"/>
              </a:lnSpc>
              <a:spcBef>
                <a:spcPts val="1200"/>
              </a:spcBef>
              <a:spcAft>
                <a:spcPts val="0"/>
              </a:spcAft>
              <a:buClr>
                <a:schemeClr val="dk1"/>
              </a:buClr>
              <a:buSzPts val="1100"/>
              <a:buFont typeface="Arial"/>
              <a:buNone/>
            </a:pPr>
            <a:r>
              <a:rPr lang="en-US" sz="1800"/>
              <a:t> </a:t>
            </a:r>
            <a:endParaRPr b="0" i="0" sz="2400" u="none" cap="none" strike="noStrike">
              <a:solidFill>
                <a:srgbClr val="000000"/>
              </a:solidFill>
              <a:latin typeface="Arial"/>
              <a:ea typeface="Arial"/>
              <a:cs typeface="Arial"/>
              <a:sym typeface="Arial"/>
            </a:endParaRPr>
          </a:p>
          <a:p>
            <a:pPr indent="0" lvl="0" marL="0" marR="0" rtl="0" algn="l">
              <a:lnSpc>
                <a:spcPct val="100000"/>
              </a:lnSpc>
              <a:spcBef>
                <a:spcPts val="120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 </a:t>
            </a:r>
            <a:r>
              <a:rPr b="1" i="0" lang="en-US" sz="1800" u="none" cap="none" strike="noStrike">
                <a:solidFill>
                  <a:srgbClr val="000000"/>
                </a:solidFill>
                <a:latin typeface="Arial"/>
                <a:ea typeface="Arial"/>
                <a:cs typeface="Arial"/>
                <a:sym typeface="Arial"/>
              </a:rPr>
              <a:t>Professional:</a:t>
            </a:r>
            <a:br>
              <a:rPr b="1" i="0" lang="en-US" sz="1800" u="none" cap="none" strike="noStrike">
                <a:solidFill>
                  <a:srgbClr val="000000"/>
                </a:solidFill>
                <a:latin typeface="Arial"/>
                <a:ea typeface="Arial"/>
                <a:cs typeface="Arial"/>
                <a:sym typeface="Arial"/>
              </a:rPr>
            </a:br>
            <a:r>
              <a:rPr b="1" i="0" lang="en-US" sz="1800" u="none" cap="none" strike="noStrike">
                <a:solidFill>
                  <a:srgbClr val="000000"/>
                </a:solidFill>
                <a:latin typeface="Arial"/>
                <a:ea typeface="Arial"/>
                <a:cs typeface="Arial"/>
                <a:sym typeface="Arial"/>
              </a:rPr>
              <a:t>"Hi Jason, I need to ask a huge favor - </a:t>
            </a:r>
            <a:r>
              <a:rPr b="1" lang="en-US" sz="1800"/>
              <a:t>will</a:t>
            </a:r>
            <a:r>
              <a:rPr b="1" i="0" lang="en-US" sz="1800" u="none" cap="none" strike="noStrike">
                <a:solidFill>
                  <a:srgbClr val="000000"/>
                </a:solidFill>
                <a:latin typeface="Arial"/>
                <a:ea typeface="Arial"/>
                <a:cs typeface="Arial"/>
                <a:sym typeface="Arial"/>
              </a:rPr>
              <a:t> you cover my shift today? I woke up to a burst pipe flooding my house, and the city accidentally sealed my water shutoff under concrete yesterday. I'm dealing with plumbers and emergency crews right now. I'm happy to cover one of your shifts in return or work something out that works for you. Let me know as soon as you can. Thanks so much!"</a:t>
            </a:r>
            <a:endParaRPr b="1" i="0" sz="1800" u="none" cap="none" strike="noStrike">
              <a:solidFill>
                <a:srgbClr val="000000"/>
              </a:solidFill>
              <a:latin typeface="Arial"/>
              <a:ea typeface="Arial"/>
              <a:cs typeface="Arial"/>
              <a:sym typeface="Arial"/>
            </a:endParaRPr>
          </a:p>
          <a:p>
            <a:pPr indent="0" lvl="0" marL="0" marR="0" rtl="0" algn="l">
              <a:lnSpc>
                <a:spcPct val="100000"/>
              </a:lnSpc>
              <a:spcBef>
                <a:spcPts val="1200"/>
              </a:spcBef>
              <a:spcAft>
                <a:spcPts val="0"/>
              </a:spcAft>
              <a:buClr>
                <a:srgbClr val="000000"/>
              </a:buClr>
              <a:buSzPts val="1800"/>
              <a:buFont typeface="Arial"/>
              <a:buNone/>
            </a:pPr>
            <a:r>
              <a:t/>
            </a:r>
            <a:endParaRPr b="1" sz="1800"/>
          </a:p>
        </p:txBody>
      </p:sp>
      <p:sp>
        <p:nvSpPr>
          <p:cNvPr id="135" name="Google Shape;135;p27">
            <a:hlinkClick action="ppaction://hlinksldjump" r:id="rId3"/>
          </p:cNvPr>
          <p:cNvSpPr/>
          <p:nvPr/>
        </p:nvSpPr>
        <p:spPr>
          <a:xfrm>
            <a:off x="178698" y="4500149"/>
            <a:ext cx="1542600" cy="486600"/>
          </a:xfrm>
          <a:prstGeom prst="leftArrow">
            <a:avLst>
              <a:gd fmla="val 50000" name="adj1"/>
              <a:gd fmla="val 50000" name="adj2"/>
            </a:avLst>
          </a:prstGeom>
          <a:solidFill>
            <a:schemeClr val="accent6"/>
          </a:solidFill>
          <a:ln>
            <a:noFill/>
          </a:ln>
          <a:effectLst>
            <a:outerShdw blurRad="44450" algn="ctr" dir="5400000" dist="27940">
              <a:srgbClr val="000000">
                <a:alpha val="31764"/>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Calibri"/>
                <a:ea typeface="Calibri"/>
                <a:cs typeface="Calibri"/>
                <a:sym typeface="Calibri"/>
              </a:rPr>
              <a:t>Back to Board</a:t>
            </a:r>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139" name="Shape 139"/>
        <p:cNvGrpSpPr/>
        <p:nvPr/>
      </p:nvGrpSpPr>
      <p:grpSpPr>
        <a:xfrm>
          <a:off x="0" y="0"/>
          <a:ext cx="0" cy="0"/>
          <a:chOff x="0" y="0"/>
          <a:chExt cx="0" cy="0"/>
        </a:xfrm>
      </p:grpSpPr>
      <p:sp>
        <p:nvSpPr>
          <p:cNvPr id="140" name="Google Shape;140;p28"/>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Call in Sick</a:t>
            </a:r>
            <a:endParaRPr/>
          </a:p>
        </p:txBody>
      </p:sp>
      <p:sp>
        <p:nvSpPr>
          <p:cNvPr id="141" name="Google Shape;141;p28"/>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When calling in sick, </a:t>
            </a:r>
            <a:r>
              <a:rPr b="1" i="0" lang="en-US" sz="1400" u="none" cap="none" strike="noStrike">
                <a:solidFill>
                  <a:schemeClr val="lt1"/>
                </a:solidFill>
                <a:latin typeface="Arial"/>
                <a:ea typeface="Arial"/>
                <a:cs typeface="Arial"/>
                <a:sym typeface="Arial"/>
              </a:rPr>
              <a:t>be professional, clear, and timely</a:t>
            </a:r>
            <a:r>
              <a:rPr b="0" i="0" lang="en-US" sz="1400" u="none" cap="none" strike="noStrike">
                <a:solidFill>
                  <a:schemeClr val="lt1"/>
                </a:solidFill>
                <a:latin typeface="Arial"/>
                <a:ea typeface="Arial"/>
                <a:cs typeface="Arial"/>
                <a:sym typeface="Arial"/>
              </a:rPr>
              <a:t> so your employer can plan for your absence. Handling sick calls professionally shows responsibility and helps maintain a good reputation at work!</a:t>
            </a:r>
            <a:endParaRPr b="0" i="0" sz="1400" u="none" cap="none" strike="noStrike">
              <a:solidFill>
                <a:schemeClr val="lt1"/>
              </a:solidFill>
              <a:latin typeface="Arial"/>
              <a:ea typeface="Arial"/>
              <a:cs typeface="Arial"/>
              <a:sym typeface="Arial"/>
            </a:endParaRPr>
          </a:p>
          <a:p>
            <a:pPr indent="-285750" lvl="0" marL="285750" marR="0" rtl="0" algn="l">
              <a:lnSpc>
                <a:spcPct val="100000"/>
              </a:lnSpc>
              <a:spcBef>
                <a:spcPts val="2400"/>
              </a:spcBef>
              <a:spcAft>
                <a:spcPts val="0"/>
              </a:spcAft>
              <a:buClr>
                <a:schemeClr val="lt1"/>
              </a:buClr>
              <a:buSzPts val="1400"/>
              <a:buFont typeface="Arial"/>
              <a:buChar char="•"/>
            </a:pPr>
            <a:r>
              <a:rPr b="1" i="0" lang="en-US" sz="1400" u="none" cap="none" strike="noStrike">
                <a:solidFill>
                  <a:schemeClr val="lt1"/>
                </a:solidFill>
                <a:latin typeface="Arial"/>
                <a:ea typeface="Arial"/>
                <a:cs typeface="Arial"/>
                <a:sym typeface="Arial"/>
              </a:rPr>
              <a:t>Call as early as possible</a:t>
            </a:r>
            <a:r>
              <a:rPr b="0" i="0" lang="en-US" sz="1400" u="none" cap="none" strike="noStrike">
                <a:solidFill>
                  <a:schemeClr val="lt1"/>
                </a:solidFill>
                <a:latin typeface="Arial"/>
                <a:ea typeface="Arial"/>
                <a:cs typeface="Arial"/>
                <a:sym typeface="Arial"/>
              </a:rPr>
              <a:t> – Give your supervisor enough time to adjust the schedule. Call at least </a:t>
            </a:r>
            <a:r>
              <a:rPr b="1" i="0" lang="en-US" sz="1400" u="none" cap="none" strike="noStrike">
                <a:solidFill>
                  <a:schemeClr val="lt1"/>
                </a:solidFill>
                <a:latin typeface="Arial"/>
                <a:ea typeface="Arial"/>
                <a:cs typeface="Arial"/>
                <a:sym typeface="Arial"/>
              </a:rPr>
              <a:t>a few hours before</a:t>
            </a:r>
            <a:r>
              <a:rPr b="0" i="0" lang="en-US" sz="1400" u="none" cap="none" strike="noStrike">
                <a:solidFill>
                  <a:schemeClr val="lt1"/>
                </a:solidFill>
                <a:latin typeface="Arial"/>
                <a:ea typeface="Arial"/>
                <a:cs typeface="Arial"/>
                <a:sym typeface="Arial"/>
              </a:rPr>
              <a:t> your start time. This is information you should obtain when you are hired. Who do you call? What is their preferred method of communication? What time is best to contact them? (For example: If your job starts at 8am, contacting someone at 4am is probably too early, but it is reasonable that they would want to know by 6 or 7am.)</a:t>
            </a:r>
            <a:endParaRPr/>
          </a:p>
          <a:p>
            <a:pPr indent="-285750" lvl="0" marL="285750" marR="0" rtl="0" algn="l">
              <a:lnSpc>
                <a:spcPct val="100000"/>
              </a:lnSpc>
              <a:spcBef>
                <a:spcPts val="600"/>
              </a:spcBef>
              <a:spcAft>
                <a:spcPts val="0"/>
              </a:spcAft>
              <a:buClr>
                <a:schemeClr val="lt1"/>
              </a:buClr>
              <a:buSzPts val="1400"/>
              <a:buFont typeface="Arial"/>
              <a:buChar char="•"/>
            </a:pPr>
            <a:r>
              <a:rPr b="1" i="0" lang="en-US" sz="1400" u="none" cap="none" strike="noStrike">
                <a:solidFill>
                  <a:schemeClr val="lt1"/>
                </a:solidFill>
                <a:latin typeface="Arial"/>
                <a:ea typeface="Arial"/>
                <a:cs typeface="Arial"/>
                <a:sym typeface="Arial"/>
              </a:rPr>
              <a:t>Speak professionally</a:t>
            </a:r>
            <a:r>
              <a:rPr b="0" i="0" lang="en-US" sz="1400" u="none" cap="none" strike="noStrike">
                <a:solidFill>
                  <a:schemeClr val="lt1"/>
                </a:solidFill>
                <a:latin typeface="Arial"/>
                <a:ea typeface="Arial"/>
                <a:cs typeface="Arial"/>
                <a:sym typeface="Arial"/>
              </a:rPr>
              <a:t> – Use a respectful tone and keep it brief. No need to overshare details about your situation.</a:t>
            </a:r>
            <a:endParaRPr/>
          </a:p>
          <a:p>
            <a:pPr indent="-285750" lvl="0" marL="285750" marR="0" rtl="0" algn="l">
              <a:lnSpc>
                <a:spcPct val="100000"/>
              </a:lnSpc>
              <a:spcBef>
                <a:spcPts val="600"/>
              </a:spcBef>
              <a:spcAft>
                <a:spcPts val="0"/>
              </a:spcAft>
              <a:buClr>
                <a:schemeClr val="lt1"/>
              </a:buClr>
              <a:buSzPts val="1400"/>
              <a:buFont typeface="Arial"/>
              <a:buChar char="•"/>
            </a:pPr>
            <a:r>
              <a:rPr b="1" i="0" lang="en-US" sz="1400" u="none" cap="none" strike="noStrike">
                <a:solidFill>
                  <a:schemeClr val="lt1"/>
                </a:solidFill>
                <a:latin typeface="Arial"/>
                <a:ea typeface="Arial"/>
                <a:cs typeface="Arial"/>
                <a:sym typeface="Arial"/>
              </a:rPr>
              <a:t>Offer a plan for the next day</a:t>
            </a:r>
            <a:r>
              <a:rPr b="0" i="0" lang="en-US" sz="1400" u="none" cap="none" strike="noStrike">
                <a:solidFill>
                  <a:schemeClr val="lt1"/>
                </a:solidFill>
                <a:latin typeface="Arial"/>
                <a:ea typeface="Arial"/>
                <a:cs typeface="Arial"/>
                <a:sym typeface="Arial"/>
              </a:rPr>
              <a:t> – If you’re unsure whether you’ll be better, let them know when you’ll update them.</a:t>
            </a:r>
            <a:endParaRPr/>
          </a:p>
          <a:p>
            <a:pPr indent="-285750" lvl="0" marL="285750" marR="0" rtl="0" algn="l">
              <a:lnSpc>
                <a:spcPct val="100000"/>
              </a:lnSpc>
              <a:spcBef>
                <a:spcPts val="600"/>
              </a:spcBef>
              <a:spcAft>
                <a:spcPts val="0"/>
              </a:spcAft>
              <a:buClr>
                <a:schemeClr val="lt1"/>
              </a:buClr>
              <a:buSzPts val="1400"/>
              <a:buFont typeface="Arial"/>
              <a:buChar char="•"/>
            </a:pPr>
            <a:r>
              <a:rPr b="1" i="0" lang="en-US" sz="1400" u="none" cap="none" strike="noStrike">
                <a:solidFill>
                  <a:schemeClr val="lt1"/>
                </a:solidFill>
                <a:latin typeface="Arial"/>
                <a:ea typeface="Arial"/>
                <a:cs typeface="Arial"/>
                <a:sym typeface="Arial"/>
              </a:rPr>
              <a:t>Apologize for the inconvenience</a:t>
            </a:r>
            <a:r>
              <a:rPr b="0" i="0" lang="en-US" sz="1400" u="none" cap="none" strike="noStrike">
                <a:solidFill>
                  <a:schemeClr val="lt1"/>
                </a:solidFill>
                <a:latin typeface="Arial"/>
                <a:ea typeface="Arial"/>
                <a:cs typeface="Arial"/>
                <a:sym typeface="Arial"/>
              </a:rPr>
              <a:t> – Show that you understand your absence affects the team.</a:t>
            </a:r>
            <a:endParaRPr b="0" i="0" sz="1400" u="none" cap="none" strike="noStrike">
              <a:solidFill>
                <a:schemeClr val="lt1"/>
              </a:solidFill>
              <a:latin typeface="Arial"/>
              <a:ea typeface="Arial"/>
              <a:cs typeface="Arial"/>
              <a:sym typeface="Arial"/>
            </a:endParaRPr>
          </a:p>
        </p:txBody>
      </p:sp>
      <p:sp>
        <p:nvSpPr>
          <p:cNvPr id="142" name="Google Shape;142;p28">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See Example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9"/>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991B1E"/>
                </a:solidFill>
                <a:latin typeface="Arial"/>
                <a:ea typeface="Arial"/>
                <a:cs typeface="Arial"/>
                <a:sym typeface="Arial"/>
              </a:rPr>
              <a:t>Call in Sick Example</a:t>
            </a:r>
            <a:endParaRPr/>
          </a:p>
        </p:txBody>
      </p:sp>
      <p:sp>
        <p:nvSpPr>
          <p:cNvPr id="148" name="Google Shape;148;p29"/>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 </a:t>
            </a:r>
            <a:r>
              <a:rPr b="1" i="0" lang="en-US" sz="1800" u="none" cap="none" strike="noStrike">
                <a:solidFill>
                  <a:srgbClr val="000000"/>
                </a:solidFill>
                <a:latin typeface="Arial"/>
                <a:ea typeface="Arial"/>
                <a:cs typeface="Arial"/>
                <a:sym typeface="Arial"/>
              </a:rPr>
              <a:t>Calling your supervisor script:</a:t>
            </a:r>
            <a:br>
              <a:rPr b="1" i="0" lang="en-US" sz="1800" u="none" cap="none" strike="noStrike">
                <a:solidFill>
                  <a:srgbClr val="000000"/>
                </a:solidFill>
                <a:latin typeface="Arial"/>
                <a:ea typeface="Arial"/>
                <a:cs typeface="Arial"/>
                <a:sym typeface="Arial"/>
              </a:rPr>
            </a:br>
            <a:r>
              <a:rPr b="0" i="1" lang="en-US" sz="1800" u="none" cap="none" strike="noStrike">
                <a:solidFill>
                  <a:srgbClr val="000000"/>
                </a:solidFill>
                <a:latin typeface="Arial"/>
                <a:ea typeface="Arial"/>
                <a:cs typeface="Arial"/>
                <a:sym typeface="Arial"/>
              </a:rPr>
              <a:t>"Hi Mrs. Jones, this is Josh Harris. I’m not feeling well today and won’t be able to make it to work. I’ll check in later today or tomorrow morning to let you know if I’ll be able to return. I apologize for the short notice and appreciate your understanding. Please let me know if you need anything from me."</a:t>
            </a:r>
            <a:endParaRPr b="0" i="0" sz="1000" u="none" cap="none" strike="noStrike">
              <a:solidFill>
                <a:srgbClr val="000000"/>
              </a:solidFill>
              <a:latin typeface="Arial"/>
              <a:ea typeface="Arial"/>
              <a:cs typeface="Arial"/>
              <a:sym typeface="Arial"/>
            </a:endParaRPr>
          </a:p>
        </p:txBody>
      </p:sp>
      <p:sp>
        <p:nvSpPr>
          <p:cNvPr id="149" name="Google Shape;149;p29">
            <a:hlinkClick action="ppaction://hlinksldjump" r:id="rId3"/>
          </p:cNvPr>
          <p:cNvSpPr/>
          <p:nvPr/>
        </p:nvSpPr>
        <p:spPr>
          <a:xfrm>
            <a:off x="178698" y="4500149"/>
            <a:ext cx="1542600" cy="486600"/>
          </a:xfrm>
          <a:prstGeom prst="leftArrow">
            <a:avLst>
              <a:gd fmla="val 50000" name="adj1"/>
              <a:gd fmla="val 50000" name="adj2"/>
            </a:avLst>
          </a:prstGeom>
          <a:solidFill>
            <a:schemeClr val="accent6"/>
          </a:solidFill>
          <a:ln>
            <a:noFill/>
          </a:ln>
          <a:effectLst>
            <a:outerShdw blurRad="44450" algn="ctr" dir="5400000" dist="27940">
              <a:srgbClr val="000000">
                <a:alpha val="31764"/>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Calibri"/>
                <a:ea typeface="Calibri"/>
                <a:cs typeface="Calibri"/>
                <a:sym typeface="Calibri"/>
              </a:rPr>
              <a:t>Back to Board</a:t>
            </a:r>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153" name="Shape 153"/>
        <p:cNvGrpSpPr/>
        <p:nvPr/>
      </p:nvGrpSpPr>
      <p:grpSpPr>
        <a:xfrm>
          <a:off x="0" y="0"/>
          <a:ext cx="0" cy="0"/>
          <a:chOff x="0" y="0"/>
          <a:chExt cx="0" cy="0"/>
        </a:xfrm>
      </p:grpSpPr>
      <p:sp>
        <p:nvSpPr>
          <p:cNvPr id="154" name="Google Shape;154;p30"/>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Email to Child’s Principal</a:t>
            </a:r>
            <a:endParaRPr b="1" i="0" sz="3200" u="none" cap="none" strike="noStrike">
              <a:solidFill>
                <a:srgbClr val="FFFFFF"/>
              </a:solidFill>
              <a:latin typeface="Arial"/>
              <a:ea typeface="Arial"/>
              <a:cs typeface="Arial"/>
              <a:sym typeface="Arial"/>
            </a:endParaRPr>
          </a:p>
        </p:txBody>
      </p:sp>
      <p:sp>
        <p:nvSpPr>
          <p:cNvPr id="155" name="Google Shape;155;p30"/>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When emailing a principal about a concern, it’s important to </a:t>
            </a:r>
            <a:r>
              <a:rPr b="1" i="0" lang="en-US" sz="1400" u="none" cap="none" strike="noStrike">
                <a:solidFill>
                  <a:schemeClr val="lt1"/>
                </a:solidFill>
                <a:latin typeface="Arial"/>
                <a:ea typeface="Arial"/>
                <a:cs typeface="Arial"/>
                <a:sym typeface="Arial"/>
              </a:rPr>
              <a:t>stay calm, professional, and focused on finding a solution</a:t>
            </a:r>
            <a:r>
              <a:rPr b="0" i="0" lang="en-US" sz="1400" u="none" cap="none" strike="noStrike">
                <a:solidFill>
                  <a:schemeClr val="lt1"/>
                </a:solidFill>
                <a:latin typeface="Arial"/>
                <a:ea typeface="Arial"/>
                <a:cs typeface="Arial"/>
                <a:sym typeface="Arial"/>
              </a:rPr>
              <a:t>. Even if you’re frustrated, keeping your email respectful will help you get a better response.</a:t>
            </a:r>
            <a:endParaRPr b="0"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1"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Use a clear subject line</a:t>
            </a:r>
            <a:r>
              <a:rPr b="0" i="0" lang="en-US" sz="1400" u="none" cap="none" strike="noStrike">
                <a:solidFill>
                  <a:schemeClr val="lt1"/>
                </a:solidFill>
                <a:latin typeface="Arial"/>
                <a:ea typeface="Arial"/>
                <a:cs typeface="Arial"/>
                <a:sym typeface="Arial"/>
              </a:rPr>
              <a:t> – Example: </a:t>
            </a:r>
            <a:r>
              <a:rPr b="0" i="1" lang="en-US" sz="1400" u="none" cap="none" strike="noStrike">
                <a:solidFill>
                  <a:schemeClr val="lt1"/>
                </a:solidFill>
                <a:latin typeface="Arial"/>
                <a:ea typeface="Arial"/>
                <a:cs typeface="Arial"/>
                <a:sym typeface="Arial"/>
              </a:rPr>
              <a:t>Concern Regarding [Child’s Name] – Request for Meeting</a:t>
            </a:r>
            <a:endParaRPr b="0"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1"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Start with a polite greeting</a:t>
            </a:r>
            <a:r>
              <a:rPr b="0" i="0" lang="en-US" sz="1400" u="none" cap="none" strike="noStrike">
                <a:solidFill>
                  <a:schemeClr val="lt1"/>
                </a:solidFill>
                <a:latin typeface="Arial"/>
                <a:ea typeface="Arial"/>
                <a:cs typeface="Arial"/>
                <a:sym typeface="Arial"/>
              </a:rPr>
              <a:t> – Address the principal formally (e.g., </a:t>
            </a:r>
            <a:r>
              <a:rPr b="0" i="1" lang="en-US" sz="1400" u="none" cap="none" strike="noStrike">
                <a:solidFill>
                  <a:schemeClr val="lt1"/>
                </a:solidFill>
                <a:latin typeface="Arial"/>
                <a:ea typeface="Arial"/>
                <a:cs typeface="Arial"/>
                <a:sym typeface="Arial"/>
              </a:rPr>
              <a:t>Dear Principal [Last Name],</a:t>
            </a:r>
            <a:r>
              <a:rPr b="0" i="0" lang="en-US" sz="1400" u="none" cap="none" strike="noStrike">
                <a:solidFill>
                  <a:schemeClr val="lt1"/>
                </a:solidFill>
                <a:latin typeface="Arial"/>
                <a:ea typeface="Arial"/>
                <a:cs typeface="Arial"/>
                <a:sym typeface="Arial"/>
              </a:rPr>
              <a:t>).</a:t>
            </a:r>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Briefly explain the situation</a:t>
            </a:r>
            <a:r>
              <a:rPr b="0" i="0" lang="en-US" sz="1400" u="none" cap="none" strike="noStrike">
                <a:solidFill>
                  <a:schemeClr val="lt1"/>
                </a:solidFill>
                <a:latin typeface="Arial"/>
                <a:ea typeface="Arial"/>
                <a:cs typeface="Arial"/>
                <a:sym typeface="Arial"/>
              </a:rPr>
              <a:t> – Stick to the facts and avoid emotional language.</a:t>
            </a:r>
            <a:endParaRPr b="0"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1"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State what you hope to achieve</a:t>
            </a:r>
            <a:r>
              <a:rPr b="0" i="0" lang="en-US" sz="1400" u="none" cap="none" strike="noStrike">
                <a:solidFill>
                  <a:schemeClr val="lt1"/>
                </a:solidFill>
                <a:latin typeface="Arial"/>
                <a:ea typeface="Arial"/>
                <a:cs typeface="Arial"/>
                <a:sym typeface="Arial"/>
              </a:rPr>
              <a:t> – Be clear about what outcome you’re seeking. If you’d like to request an in-person meeting or phone call, be sure to give a few options of when you’d be available. </a:t>
            </a:r>
            <a:endParaRPr b="0"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1"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End with a polite closing</a:t>
            </a:r>
            <a:r>
              <a:rPr b="0" i="0" lang="en-US" sz="1400" u="none" cap="none" strike="noStrike">
                <a:solidFill>
                  <a:schemeClr val="lt1"/>
                </a:solidFill>
                <a:latin typeface="Arial"/>
                <a:ea typeface="Arial"/>
                <a:cs typeface="Arial"/>
                <a:sym typeface="Arial"/>
              </a:rPr>
              <a:t> – Thank them for their time and include your contact information.</a:t>
            </a:r>
            <a:br>
              <a:rPr b="0" i="0" lang="en-US" sz="1200" u="none" cap="none" strike="noStrike">
                <a:solidFill>
                  <a:schemeClr val="lt1"/>
                </a:solidFill>
                <a:latin typeface="Arial"/>
                <a:ea typeface="Arial"/>
                <a:cs typeface="Arial"/>
                <a:sym typeface="Arial"/>
              </a:rPr>
            </a:br>
            <a:endParaRPr b="0" i="0" sz="1200" u="none" cap="none" strike="noStrike">
              <a:solidFill>
                <a:schemeClr val="lt1"/>
              </a:solidFill>
              <a:latin typeface="Arial"/>
              <a:ea typeface="Arial"/>
              <a:cs typeface="Arial"/>
              <a:sym typeface="Arial"/>
            </a:endParaRPr>
          </a:p>
        </p:txBody>
      </p:sp>
      <p:sp>
        <p:nvSpPr>
          <p:cNvPr id="156" name="Google Shape;156;p30">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See Example</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31"/>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991B1E"/>
                </a:solidFill>
                <a:latin typeface="Arial"/>
                <a:ea typeface="Arial"/>
                <a:cs typeface="Arial"/>
                <a:sym typeface="Arial"/>
              </a:rPr>
              <a:t>Email to Child’s Principal Example</a:t>
            </a:r>
            <a:endParaRPr/>
          </a:p>
        </p:txBody>
      </p:sp>
      <p:sp>
        <p:nvSpPr>
          <p:cNvPr id="162" name="Google Shape;162;p31"/>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Subject:</a:t>
            </a:r>
            <a:r>
              <a:rPr b="0" i="0" lang="en-US" sz="1400" u="none" cap="none" strike="noStrike">
                <a:solidFill>
                  <a:srgbClr val="000000"/>
                </a:solidFill>
                <a:latin typeface="Arial"/>
                <a:ea typeface="Arial"/>
                <a:cs typeface="Arial"/>
                <a:sym typeface="Arial"/>
              </a:rPr>
              <a:t> Concern Regarding Kari Simon – Request for Meeting</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12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Dear Principal Nash,</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I hope you’re doing well. I am reaching out regarding a concern with [briefly state the issue, e.g., a classroom situation, a policy, or an incident]. I would appreciate the opportunity to meet with you to discuss this matter and explore possible solutions.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My goal is to ensure that [desired outcome, e.g., my child receives additional support, we clarify school policies, etc.]. Please let me know a convenient time for us to meet. I am easily available on Tuesdays and Thursdays. Thank you for your time and attention to this matter.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Best regards,</a:t>
            </a:r>
            <a:br>
              <a:rPr b="0" i="0" lang="en-US" sz="1400" u="none" cap="none" strike="noStrike">
                <a:solidFill>
                  <a:srgbClr val="000000"/>
                </a:solidFill>
                <a:latin typeface="Arial"/>
                <a:ea typeface="Arial"/>
                <a:cs typeface="Arial"/>
                <a:sym typeface="Arial"/>
              </a:rPr>
            </a:br>
            <a:r>
              <a:rPr b="0" i="0" lang="en-US" sz="1400" u="none" cap="none" strike="noStrike">
                <a:solidFill>
                  <a:srgbClr val="000000"/>
                </a:solidFill>
                <a:latin typeface="Arial"/>
                <a:ea typeface="Arial"/>
                <a:cs typeface="Arial"/>
                <a:sym typeface="Arial"/>
              </a:rPr>
              <a:t>[Your Name]</a:t>
            </a:r>
            <a:br>
              <a:rPr b="0" i="0" lang="en-US" sz="1400" u="none" cap="none" strike="noStrike">
                <a:solidFill>
                  <a:srgbClr val="000000"/>
                </a:solidFill>
                <a:latin typeface="Arial"/>
                <a:ea typeface="Arial"/>
                <a:cs typeface="Arial"/>
                <a:sym typeface="Arial"/>
              </a:rPr>
            </a:br>
            <a:r>
              <a:rPr b="0" i="0" lang="en-US" sz="1400" u="none" cap="none" strike="noStrike">
                <a:solidFill>
                  <a:srgbClr val="000000"/>
                </a:solidFill>
                <a:latin typeface="Arial"/>
                <a:ea typeface="Arial"/>
                <a:cs typeface="Arial"/>
                <a:sym typeface="Arial"/>
              </a:rPr>
              <a:t>[Your Contact Information]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2400"/>
              <a:buFont typeface="Arial"/>
              <a:buNone/>
            </a:pPr>
            <a:br>
              <a:rPr b="0" i="0" lang="en-US" sz="2400" u="none" cap="none" strike="noStrike">
                <a:solidFill>
                  <a:srgbClr val="000000"/>
                </a:solidFill>
                <a:latin typeface="Arial"/>
                <a:ea typeface="Arial"/>
                <a:cs typeface="Arial"/>
                <a:sym typeface="Arial"/>
              </a:rPr>
            </a:br>
            <a:endParaRPr b="0" i="0" sz="1000" u="none" cap="none" strike="noStrike">
              <a:solidFill>
                <a:srgbClr val="000000"/>
              </a:solidFill>
              <a:latin typeface="Arial"/>
              <a:ea typeface="Arial"/>
              <a:cs typeface="Arial"/>
              <a:sym typeface="Arial"/>
            </a:endParaRPr>
          </a:p>
        </p:txBody>
      </p:sp>
      <p:sp>
        <p:nvSpPr>
          <p:cNvPr id="163" name="Google Shape;163;p31">
            <a:hlinkClick action="ppaction://hlinksldjump" r:id="rId3"/>
          </p:cNvPr>
          <p:cNvSpPr/>
          <p:nvPr/>
        </p:nvSpPr>
        <p:spPr>
          <a:xfrm>
            <a:off x="178698" y="4500149"/>
            <a:ext cx="1542600" cy="486600"/>
          </a:xfrm>
          <a:prstGeom prst="leftArrow">
            <a:avLst>
              <a:gd fmla="val 50000" name="adj1"/>
              <a:gd fmla="val 50000" name="adj2"/>
            </a:avLst>
          </a:prstGeom>
          <a:solidFill>
            <a:schemeClr val="accent6"/>
          </a:solidFill>
          <a:ln>
            <a:noFill/>
          </a:ln>
          <a:effectLst>
            <a:outerShdw blurRad="44450" algn="ctr" dir="5400000" dist="27940">
              <a:srgbClr val="000000">
                <a:alpha val="31764"/>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Calibri"/>
                <a:ea typeface="Calibri"/>
                <a:cs typeface="Calibri"/>
                <a:sym typeface="Calibri"/>
              </a:rPr>
              <a:t>Back to Board</a:t>
            </a:r>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167" name="Shape 167"/>
        <p:cNvGrpSpPr/>
        <p:nvPr/>
      </p:nvGrpSpPr>
      <p:grpSpPr>
        <a:xfrm>
          <a:off x="0" y="0"/>
          <a:ext cx="0" cy="0"/>
          <a:chOff x="0" y="0"/>
          <a:chExt cx="0" cy="0"/>
        </a:xfrm>
      </p:grpSpPr>
      <p:sp>
        <p:nvSpPr>
          <p:cNvPr id="168" name="Google Shape;168;p32"/>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Email to Child’s Teacher</a:t>
            </a:r>
            <a:endParaRPr/>
          </a:p>
        </p:txBody>
      </p:sp>
      <p:sp>
        <p:nvSpPr>
          <p:cNvPr id="169" name="Google Shape;169;p32"/>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100"/>
              <a:buFont typeface="Arial"/>
              <a:buNone/>
            </a:pPr>
            <a:r>
              <a:rPr b="0" i="0" lang="en-US" sz="1100" u="none" cap="none" strike="noStrike">
                <a:solidFill>
                  <a:schemeClr val="lt1"/>
                </a:solidFill>
                <a:latin typeface="Arial"/>
                <a:ea typeface="Arial"/>
                <a:cs typeface="Arial"/>
                <a:sym typeface="Arial"/>
              </a:rPr>
              <a:t>When emailing your child’s teacher, </a:t>
            </a:r>
            <a:r>
              <a:rPr b="1" i="0" lang="en-US" sz="1100" u="none" cap="none" strike="noStrike">
                <a:solidFill>
                  <a:schemeClr val="lt1"/>
                </a:solidFill>
                <a:latin typeface="Arial"/>
                <a:ea typeface="Arial"/>
                <a:cs typeface="Arial"/>
                <a:sym typeface="Arial"/>
              </a:rPr>
              <a:t>clear communication and a respectful tone</a:t>
            </a:r>
            <a:r>
              <a:rPr b="0" i="0" lang="en-US" sz="1100" u="none" cap="none" strike="noStrike">
                <a:solidFill>
                  <a:schemeClr val="lt1"/>
                </a:solidFill>
                <a:latin typeface="Arial"/>
                <a:ea typeface="Arial"/>
                <a:cs typeface="Arial"/>
                <a:sym typeface="Arial"/>
              </a:rPr>
              <a:t> are key. Parents sometimes write emotionally, and teachers may take concerns personally, so keeping the email </a:t>
            </a:r>
            <a:r>
              <a:rPr b="1" i="0" lang="en-US" sz="1100" u="none" cap="none" strike="noStrike">
                <a:solidFill>
                  <a:schemeClr val="lt1"/>
                </a:solidFill>
                <a:latin typeface="Arial"/>
                <a:ea typeface="Arial"/>
                <a:cs typeface="Arial"/>
                <a:sym typeface="Arial"/>
              </a:rPr>
              <a:t>professional, specific, and solution-focused</a:t>
            </a:r>
            <a:r>
              <a:rPr b="0" i="0" lang="en-US" sz="1100" u="none" cap="none" strike="noStrike">
                <a:solidFill>
                  <a:schemeClr val="lt1"/>
                </a:solidFill>
                <a:latin typeface="Arial"/>
                <a:ea typeface="Arial"/>
                <a:cs typeface="Arial"/>
                <a:sym typeface="Arial"/>
              </a:rPr>
              <a:t> will lead to a better response.</a:t>
            </a:r>
            <a:endParaRPr b="0" i="0" sz="11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100"/>
              <a:buFont typeface="Arial"/>
              <a:buNone/>
            </a:pPr>
            <a:r>
              <a:t/>
            </a:r>
            <a:endParaRPr b="1" i="0" sz="11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100"/>
              <a:buFont typeface="Arial"/>
              <a:buNone/>
            </a:pPr>
            <a:r>
              <a:rPr b="1" i="0" lang="en-US" sz="1100" u="none" cap="none" strike="noStrike">
                <a:solidFill>
                  <a:schemeClr val="lt1"/>
                </a:solidFill>
                <a:latin typeface="Arial"/>
                <a:ea typeface="Arial"/>
                <a:cs typeface="Arial"/>
                <a:sym typeface="Arial"/>
              </a:rPr>
              <a:t>Use a clear subject line</a:t>
            </a:r>
            <a:r>
              <a:rPr b="0" i="0" lang="en-US" sz="1100" u="none" cap="none" strike="noStrike">
                <a:solidFill>
                  <a:schemeClr val="lt1"/>
                </a:solidFill>
                <a:latin typeface="Arial"/>
                <a:ea typeface="Arial"/>
                <a:cs typeface="Arial"/>
                <a:sym typeface="Arial"/>
              </a:rPr>
              <a:t> </a:t>
            </a:r>
            <a:endParaRPr b="0" i="0" sz="11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100"/>
              <a:buFont typeface="Arial"/>
              <a:buNone/>
            </a:pPr>
            <a:r>
              <a:t/>
            </a:r>
            <a:endParaRPr b="1" i="0" sz="11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100"/>
              <a:buFont typeface="Arial"/>
              <a:buNone/>
            </a:pPr>
            <a:r>
              <a:rPr b="1" i="0" lang="en-US" sz="1100" u="none" cap="none" strike="noStrike">
                <a:solidFill>
                  <a:schemeClr val="lt1"/>
                </a:solidFill>
                <a:latin typeface="Arial"/>
                <a:ea typeface="Arial"/>
                <a:cs typeface="Arial"/>
                <a:sym typeface="Arial"/>
              </a:rPr>
              <a:t>Start with a polite greeting</a:t>
            </a:r>
            <a:r>
              <a:rPr b="0" i="0" lang="en-US" sz="1100" u="none" cap="none" strike="noStrike">
                <a:solidFill>
                  <a:schemeClr val="lt1"/>
                </a:solidFill>
                <a:latin typeface="Arial"/>
                <a:ea typeface="Arial"/>
                <a:cs typeface="Arial"/>
                <a:sym typeface="Arial"/>
              </a:rPr>
              <a:t> – Address the teacher formally </a:t>
            </a:r>
            <a:endParaRPr b="0" i="0" sz="11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100"/>
              <a:buFont typeface="Arial"/>
              <a:buNone/>
            </a:pPr>
            <a:r>
              <a:t/>
            </a:r>
            <a:endParaRPr b="1" i="0" sz="11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100"/>
              <a:buFont typeface="Arial"/>
              <a:buNone/>
            </a:pPr>
            <a:r>
              <a:rPr b="1" i="0" lang="en-US" sz="1100" u="none" cap="none" strike="noStrike">
                <a:solidFill>
                  <a:schemeClr val="lt1"/>
                </a:solidFill>
                <a:latin typeface="Arial"/>
                <a:ea typeface="Arial"/>
                <a:cs typeface="Arial"/>
                <a:sym typeface="Arial"/>
              </a:rPr>
              <a:t>State the reason for your email clearly</a:t>
            </a:r>
            <a:r>
              <a:rPr b="0" i="0" lang="en-US" sz="1100" u="none" cap="none" strike="noStrike">
                <a:solidFill>
                  <a:schemeClr val="lt1"/>
                </a:solidFill>
                <a:latin typeface="Arial"/>
                <a:ea typeface="Arial"/>
                <a:cs typeface="Arial"/>
                <a:sym typeface="Arial"/>
              </a:rPr>
              <a:t> – Be specific about the issue or question. If it’s a concern, focus on </a:t>
            </a:r>
            <a:r>
              <a:rPr b="1" i="0" lang="en-US" sz="1100" u="none" cap="none" strike="noStrike">
                <a:solidFill>
                  <a:schemeClr val="lt1"/>
                </a:solidFill>
                <a:latin typeface="Arial"/>
                <a:ea typeface="Arial"/>
                <a:cs typeface="Arial"/>
                <a:sym typeface="Arial"/>
              </a:rPr>
              <a:t>facts, not feelings</a:t>
            </a:r>
            <a:r>
              <a:rPr b="0" i="0" lang="en-US" sz="1100" u="none" cap="none" strike="noStrike">
                <a:solidFill>
                  <a:schemeClr val="lt1"/>
                </a:solidFill>
                <a:latin typeface="Arial"/>
                <a:ea typeface="Arial"/>
                <a:cs typeface="Arial"/>
                <a:sym typeface="Arial"/>
              </a:rPr>
              <a:t>. Include your child’s name, class, and any relevant dates or assignments. Avoid vague statements like “My child is struggling” without explaining what exactly is happening.</a:t>
            </a:r>
            <a:endParaRPr b="0" i="0" sz="11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100"/>
              <a:buFont typeface="Arial"/>
              <a:buNone/>
            </a:pPr>
            <a:r>
              <a:t/>
            </a:r>
            <a:endParaRPr b="1" i="0" sz="11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100"/>
              <a:buFont typeface="Arial"/>
              <a:buNone/>
            </a:pPr>
            <a:r>
              <a:rPr b="1" i="0" lang="en-US" sz="1100" u="none" cap="none" strike="noStrike">
                <a:solidFill>
                  <a:schemeClr val="lt1"/>
                </a:solidFill>
                <a:latin typeface="Arial"/>
                <a:ea typeface="Arial"/>
                <a:cs typeface="Arial"/>
                <a:sym typeface="Arial"/>
              </a:rPr>
              <a:t>Ask for clarification or propose a solution</a:t>
            </a:r>
            <a:r>
              <a:rPr b="0" i="0" lang="en-US" sz="1100" u="none" cap="none" strike="noStrike">
                <a:solidFill>
                  <a:schemeClr val="lt1"/>
                </a:solidFill>
                <a:latin typeface="Arial"/>
                <a:ea typeface="Arial"/>
                <a:cs typeface="Arial"/>
                <a:sym typeface="Arial"/>
              </a:rPr>
              <a:t> – Instead of assuming blame, ask for the teacher’s perspective or suggest ways to work together.</a:t>
            </a:r>
            <a:endParaRPr b="0" i="0" sz="11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100"/>
              <a:buFont typeface="Arial"/>
              <a:buNone/>
            </a:pPr>
            <a:r>
              <a:t/>
            </a:r>
            <a:endParaRPr b="1" i="0" sz="11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100"/>
              <a:buFont typeface="Arial"/>
              <a:buNone/>
            </a:pPr>
            <a:r>
              <a:rPr b="1" i="0" lang="en-US" sz="1100" u="none" cap="none" strike="noStrike">
                <a:solidFill>
                  <a:schemeClr val="lt1"/>
                </a:solidFill>
                <a:latin typeface="Arial"/>
                <a:ea typeface="Arial"/>
                <a:cs typeface="Arial"/>
                <a:sym typeface="Arial"/>
              </a:rPr>
              <a:t>Use a respectful tone</a:t>
            </a:r>
            <a:r>
              <a:rPr b="0" i="0" lang="en-US" sz="1100" u="none" cap="none" strike="noStrike">
                <a:solidFill>
                  <a:schemeClr val="lt1"/>
                </a:solidFill>
                <a:latin typeface="Arial"/>
                <a:ea typeface="Arial"/>
                <a:cs typeface="Arial"/>
                <a:sym typeface="Arial"/>
              </a:rPr>
              <a:t> – Avoid accusations or frustration in writing. Keep it </a:t>
            </a:r>
            <a:r>
              <a:rPr b="1" i="0" lang="en-US" sz="1100" u="none" cap="none" strike="noStrike">
                <a:solidFill>
                  <a:schemeClr val="lt1"/>
                </a:solidFill>
                <a:latin typeface="Arial"/>
                <a:ea typeface="Arial"/>
                <a:cs typeface="Arial"/>
                <a:sym typeface="Arial"/>
              </a:rPr>
              <a:t>neutral and professional</a:t>
            </a:r>
            <a:r>
              <a:rPr b="0" i="0" lang="en-US" sz="1100" u="none" cap="none" strike="noStrike">
                <a:solidFill>
                  <a:schemeClr val="lt1"/>
                </a:solidFill>
                <a:latin typeface="Arial"/>
                <a:ea typeface="Arial"/>
                <a:cs typeface="Arial"/>
                <a:sym typeface="Arial"/>
              </a:rPr>
              <a:t> to encourage a productive response.</a:t>
            </a:r>
            <a:endParaRPr b="0" i="0" sz="11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100"/>
              <a:buFont typeface="Arial"/>
              <a:buNone/>
            </a:pPr>
            <a:r>
              <a:t/>
            </a:r>
            <a:endParaRPr b="1" i="0" sz="11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100"/>
              <a:buFont typeface="Arial"/>
              <a:buNone/>
            </a:pPr>
            <a:r>
              <a:rPr b="1" i="0" lang="en-US" sz="1100" u="none" cap="none" strike="noStrike">
                <a:solidFill>
                  <a:schemeClr val="lt1"/>
                </a:solidFill>
                <a:latin typeface="Arial"/>
                <a:ea typeface="Arial"/>
                <a:cs typeface="Arial"/>
                <a:sym typeface="Arial"/>
              </a:rPr>
              <a:t>Close politely and offer to follow up</a:t>
            </a:r>
            <a:r>
              <a:rPr b="0" i="0" lang="en-US" sz="1100" u="none" cap="none" strike="noStrike">
                <a:solidFill>
                  <a:schemeClr val="lt1"/>
                </a:solidFill>
                <a:latin typeface="Arial"/>
                <a:ea typeface="Arial"/>
                <a:cs typeface="Arial"/>
                <a:sym typeface="Arial"/>
              </a:rPr>
              <a:t> – Thank the teacher for their time and ask how you can stay updated on your child’s progress.</a:t>
            </a:r>
            <a:br>
              <a:rPr b="0" i="0" lang="en-US" sz="1400" u="none" cap="none" strike="noStrike">
                <a:solidFill>
                  <a:srgbClr val="FFFFFF"/>
                </a:solidFill>
                <a:latin typeface="Arial"/>
                <a:ea typeface="Arial"/>
                <a:cs typeface="Arial"/>
                <a:sym typeface="Arial"/>
              </a:rPr>
            </a:br>
            <a:endParaRPr b="0" i="0" sz="1400" u="none" cap="none" strike="noStrike">
              <a:solidFill>
                <a:srgbClr val="FFFFFF"/>
              </a:solidFill>
              <a:latin typeface="Arial"/>
              <a:ea typeface="Arial"/>
              <a:cs typeface="Arial"/>
              <a:sym typeface="Arial"/>
            </a:endParaRPr>
          </a:p>
        </p:txBody>
      </p:sp>
      <p:sp>
        <p:nvSpPr>
          <p:cNvPr id="170" name="Google Shape;170;p32">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See Example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33"/>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991B1E"/>
                </a:solidFill>
                <a:latin typeface="Arial"/>
                <a:ea typeface="Arial"/>
                <a:cs typeface="Arial"/>
                <a:sym typeface="Arial"/>
              </a:rPr>
              <a:t>Email to Child’s Teacher Example</a:t>
            </a:r>
            <a:endParaRPr/>
          </a:p>
        </p:txBody>
      </p:sp>
      <p:sp>
        <p:nvSpPr>
          <p:cNvPr id="176" name="Google Shape;176;p33"/>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Subject:</a:t>
            </a:r>
            <a:r>
              <a:rPr b="0" i="0" lang="en-US" sz="1400" u="none" cap="none" strike="noStrike">
                <a:solidFill>
                  <a:srgbClr val="000000"/>
                </a:solidFill>
                <a:latin typeface="Arial"/>
                <a:ea typeface="Arial"/>
                <a:cs typeface="Arial"/>
                <a:sym typeface="Arial"/>
              </a:rPr>
              <a:t> Question About Carl’s Homework</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12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Dear Mr. Thomas,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I hope you’re doing well. I’m reaching out regarding Carl’s recent homework assignments in English. He has been struggling with his essay, and I wanted to understand how I can best support him at home.</a:t>
            </a:r>
            <a:endParaRPr/>
          </a:p>
          <a:p>
            <a:pPr indent="0" lvl="0" marL="0" marR="0" rtl="0" algn="l">
              <a:lnSpc>
                <a:spcPct val="100000"/>
              </a:lnSpc>
              <a:spcBef>
                <a:spcPts val="8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Could you clarify the instructions or recommend any resources? I appreciate your time and any guidance you can provide. Please let me know if a phone call or meeting would be helpful.</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Thank you for your support, and I look forward to your response.</a:t>
            </a:r>
            <a:endParaRPr/>
          </a:p>
          <a:p>
            <a:pPr indent="0" lvl="0" marL="0" marR="0" rtl="0" algn="l">
              <a:lnSpc>
                <a:spcPct val="100000"/>
              </a:lnSpc>
              <a:spcBef>
                <a:spcPts val="8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Best regards,</a:t>
            </a:r>
            <a:br>
              <a:rPr b="0" i="0" lang="en-US" sz="1400" u="none" cap="none" strike="noStrike">
                <a:solidFill>
                  <a:srgbClr val="000000"/>
                </a:solidFill>
                <a:latin typeface="Arial"/>
                <a:ea typeface="Arial"/>
                <a:cs typeface="Arial"/>
                <a:sym typeface="Arial"/>
              </a:rPr>
            </a:br>
            <a:r>
              <a:rPr b="0" i="0" lang="en-US" sz="1400" u="none" cap="none" strike="noStrike">
                <a:solidFill>
                  <a:srgbClr val="000000"/>
                </a:solidFill>
                <a:latin typeface="Arial"/>
                <a:ea typeface="Arial"/>
                <a:cs typeface="Arial"/>
                <a:sym typeface="Arial"/>
              </a:rPr>
              <a:t>[Your Name]</a:t>
            </a:r>
            <a:br>
              <a:rPr b="0" i="0" lang="en-US" sz="1400" u="none" cap="none" strike="noStrike">
                <a:solidFill>
                  <a:srgbClr val="000000"/>
                </a:solidFill>
                <a:latin typeface="Arial"/>
                <a:ea typeface="Arial"/>
                <a:cs typeface="Arial"/>
                <a:sym typeface="Arial"/>
              </a:rPr>
            </a:br>
            <a:r>
              <a:rPr b="0" i="0" lang="en-US" sz="1400" u="none" cap="none" strike="noStrike">
                <a:solidFill>
                  <a:srgbClr val="000000"/>
                </a:solidFill>
                <a:latin typeface="Arial"/>
                <a:ea typeface="Arial"/>
                <a:cs typeface="Arial"/>
                <a:sym typeface="Arial"/>
              </a:rPr>
              <a:t>[Your Contact Information]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2400"/>
              <a:buFont typeface="Arial"/>
              <a:buNone/>
            </a:pPr>
            <a:br>
              <a:rPr b="0" i="0" lang="en-US" sz="2400" u="none" cap="none" strike="noStrike">
                <a:solidFill>
                  <a:srgbClr val="000000"/>
                </a:solidFill>
                <a:latin typeface="Arial"/>
                <a:ea typeface="Arial"/>
                <a:cs typeface="Arial"/>
                <a:sym typeface="Arial"/>
              </a:rPr>
            </a:br>
            <a:endParaRPr b="0" i="0" sz="1000" u="none" cap="none" strike="noStrike">
              <a:solidFill>
                <a:srgbClr val="000000"/>
              </a:solidFill>
              <a:latin typeface="Arial"/>
              <a:ea typeface="Arial"/>
              <a:cs typeface="Arial"/>
              <a:sym typeface="Arial"/>
            </a:endParaRPr>
          </a:p>
        </p:txBody>
      </p:sp>
      <p:sp>
        <p:nvSpPr>
          <p:cNvPr id="177" name="Google Shape;177;p33">
            <a:hlinkClick action="ppaction://hlinksldjump" r:id="rId3"/>
          </p:cNvPr>
          <p:cNvSpPr/>
          <p:nvPr/>
        </p:nvSpPr>
        <p:spPr>
          <a:xfrm>
            <a:off x="178698" y="4500149"/>
            <a:ext cx="1542600" cy="486600"/>
          </a:xfrm>
          <a:prstGeom prst="leftArrow">
            <a:avLst>
              <a:gd fmla="val 50000" name="adj1"/>
              <a:gd fmla="val 50000" name="adj2"/>
            </a:avLst>
          </a:prstGeom>
          <a:solidFill>
            <a:schemeClr val="accent6"/>
          </a:solidFill>
          <a:ln>
            <a:noFill/>
          </a:ln>
          <a:effectLst>
            <a:outerShdw blurRad="44450" algn="ctr" dir="5400000" dist="27940">
              <a:srgbClr val="000000">
                <a:alpha val="31764"/>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Calibri"/>
                <a:ea typeface="Calibri"/>
                <a:cs typeface="Calibri"/>
                <a:sym typeface="Calibri"/>
              </a:rPr>
              <a:t>Back to Board</a:t>
            </a:r>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181" name="Shape 181"/>
        <p:cNvGrpSpPr/>
        <p:nvPr/>
      </p:nvGrpSpPr>
      <p:grpSpPr>
        <a:xfrm>
          <a:off x="0" y="0"/>
          <a:ext cx="0" cy="0"/>
          <a:chOff x="0" y="0"/>
          <a:chExt cx="0" cy="0"/>
        </a:xfrm>
      </p:grpSpPr>
      <p:sp>
        <p:nvSpPr>
          <p:cNvPr id="182" name="Google Shape;182;p34"/>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Facebook Marketplace</a:t>
            </a:r>
            <a:endParaRPr/>
          </a:p>
        </p:txBody>
      </p:sp>
      <p:sp>
        <p:nvSpPr>
          <p:cNvPr id="183" name="Google Shape;183;p34"/>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lt1"/>
                </a:solidFill>
                <a:latin typeface="Arial"/>
                <a:ea typeface="Arial"/>
                <a:cs typeface="Arial"/>
                <a:sym typeface="Arial"/>
              </a:rPr>
              <a:t>When selling an item or offering a service online, your post should be </a:t>
            </a:r>
            <a:r>
              <a:rPr b="1" i="0" lang="en-US" sz="1200" u="none" cap="none" strike="noStrike">
                <a:solidFill>
                  <a:schemeClr val="lt1"/>
                </a:solidFill>
                <a:latin typeface="Arial"/>
                <a:ea typeface="Arial"/>
                <a:cs typeface="Arial"/>
                <a:sym typeface="Arial"/>
              </a:rPr>
              <a:t>clear, detailed, and professional</a:t>
            </a:r>
            <a:r>
              <a:rPr b="0" i="0" lang="en-US" sz="1200" u="none" cap="none" strike="noStrike">
                <a:solidFill>
                  <a:schemeClr val="lt1"/>
                </a:solidFill>
                <a:latin typeface="Arial"/>
                <a:ea typeface="Arial"/>
                <a:cs typeface="Arial"/>
                <a:sym typeface="Arial"/>
              </a:rPr>
              <a:t> to attract buyers and avoid confusion.</a:t>
            </a:r>
            <a:endParaRPr b="0" i="0" sz="12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t/>
            </a:r>
            <a:endParaRPr b="1" i="0" sz="12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chemeClr val="lt1"/>
                </a:solidFill>
                <a:latin typeface="Arial"/>
                <a:ea typeface="Arial"/>
                <a:cs typeface="Arial"/>
                <a:sym typeface="Arial"/>
              </a:rPr>
              <a:t>What to Include in Your Post:</a:t>
            </a:r>
            <a:endParaRPr b="0" i="0" sz="1200" u="none" cap="none" strike="noStrike">
              <a:solidFill>
                <a:schemeClr val="lt1"/>
              </a:solidFill>
              <a:latin typeface="Arial"/>
              <a:ea typeface="Arial"/>
              <a:cs typeface="Arial"/>
              <a:sym typeface="Arial"/>
            </a:endParaRPr>
          </a:p>
          <a:p>
            <a:pPr indent="-171450" lvl="0" marL="365760" marR="0" rtl="0" algn="l">
              <a:lnSpc>
                <a:spcPct val="100000"/>
              </a:lnSpc>
              <a:spcBef>
                <a:spcPts val="0"/>
              </a:spcBef>
              <a:spcAft>
                <a:spcPts val="0"/>
              </a:spcAft>
              <a:buClr>
                <a:schemeClr val="lt1"/>
              </a:buClr>
              <a:buSzPts val="1200"/>
              <a:buFont typeface="Courier New"/>
              <a:buChar char="o"/>
            </a:pPr>
            <a:r>
              <a:rPr b="1" i="0" lang="en-US" sz="1200" u="none" cap="none" strike="noStrike">
                <a:solidFill>
                  <a:schemeClr val="lt1"/>
                </a:solidFill>
                <a:latin typeface="Arial"/>
                <a:ea typeface="Arial"/>
                <a:cs typeface="Arial"/>
                <a:sym typeface="Arial"/>
              </a:rPr>
              <a:t>Title</a:t>
            </a:r>
            <a:r>
              <a:rPr b="0" i="0" lang="en-US" sz="1200" u="none" cap="none" strike="noStrike">
                <a:solidFill>
                  <a:schemeClr val="lt1"/>
                </a:solidFill>
                <a:latin typeface="Arial"/>
                <a:ea typeface="Arial"/>
                <a:cs typeface="Arial"/>
                <a:sym typeface="Arial"/>
              </a:rPr>
              <a:t> – Keep it short and specific.</a:t>
            </a:r>
            <a:endParaRPr b="0" i="0" sz="1200" u="none" cap="none" strike="noStrike">
              <a:solidFill>
                <a:schemeClr val="lt1"/>
              </a:solidFill>
              <a:latin typeface="Arial"/>
              <a:ea typeface="Arial"/>
              <a:cs typeface="Arial"/>
              <a:sym typeface="Arial"/>
            </a:endParaRPr>
          </a:p>
          <a:p>
            <a:pPr indent="-171450" lvl="0" marL="365760" marR="0" rtl="0" algn="l">
              <a:lnSpc>
                <a:spcPct val="100000"/>
              </a:lnSpc>
              <a:spcBef>
                <a:spcPts val="600"/>
              </a:spcBef>
              <a:spcAft>
                <a:spcPts val="0"/>
              </a:spcAft>
              <a:buClr>
                <a:schemeClr val="lt1"/>
              </a:buClr>
              <a:buSzPts val="1200"/>
              <a:buFont typeface="Courier New"/>
              <a:buChar char="o"/>
            </a:pPr>
            <a:r>
              <a:rPr b="1" i="0" lang="en-US" sz="1200" u="none" cap="none" strike="noStrike">
                <a:solidFill>
                  <a:schemeClr val="lt1"/>
                </a:solidFill>
                <a:latin typeface="Arial"/>
                <a:ea typeface="Arial"/>
                <a:cs typeface="Arial"/>
                <a:sym typeface="Arial"/>
              </a:rPr>
              <a:t>Clear Description</a:t>
            </a:r>
            <a:r>
              <a:rPr b="0" i="0" lang="en-US" sz="1200" u="none" cap="none" strike="noStrike">
                <a:solidFill>
                  <a:schemeClr val="lt1"/>
                </a:solidFill>
                <a:latin typeface="Arial"/>
                <a:ea typeface="Arial"/>
                <a:cs typeface="Arial"/>
                <a:sym typeface="Arial"/>
              </a:rPr>
              <a:t> – Include:</a:t>
            </a:r>
            <a:endParaRPr/>
          </a:p>
          <a:p>
            <a:pPr indent="0" lvl="2" marL="365760" marR="0" rtl="0" algn="l">
              <a:lnSpc>
                <a:spcPct val="100000"/>
              </a:lnSpc>
              <a:spcBef>
                <a:spcPts val="600"/>
              </a:spcBef>
              <a:spcAft>
                <a:spcPts val="0"/>
              </a:spcAft>
              <a:buNone/>
            </a:pPr>
            <a:r>
              <a:rPr b="0" i="0" lang="en-US" sz="1200" u="none" cap="none" strike="noStrike">
                <a:solidFill>
                  <a:schemeClr val="lt1"/>
                </a:solidFill>
                <a:latin typeface="Arial"/>
                <a:ea typeface="Arial"/>
                <a:cs typeface="Arial"/>
                <a:sym typeface="Arial"/>
              </a:rPr>
              <a:t>✔ What you’re selling (brand, model, size, condition, color)</a:t>
            </a:r>
            <a:br>
              <a:rPr b="0" i="0" lang="en-US" sz="1200" u="none" cap="none" strike="noStrike">
                <a:solidFill>
                  <a:schemeClr val="lt1"/>
                </a:solidFill>
                <a:latin typeface="Arial"/>
                <a:ea typeface="Arial"/>
                <a:cs typeface="Arial"/>
                <a:sym typeface="Arial"/>
              </a:rPr>
            </a:br>
            <a:r>
              <a:rPr b="0" i="0" lang="en-US" sz="1200" u="none" cap="none" strike="noStrike">
                <a:solidFill>
                  <a:schemeClr val="lt1"/>
                </a:solidFill>
                <a:latin typeface="Arial"/>
                <a:ea typeface="Arial"/>
                <a:cs typeface="Arial"/>
                <a:sym typeface="Arial"/>
              </a:rPr>
              <a:t>✔ Any important details (damages, included accessories, expiration dates if applicable)</a:t>
            </a:r>
            <a:br>
              <a:rPr b="0" i="0" lang="en-US" sz="1200" u="none" cap="none" strike="noStrike">
                <a:solidFill>
                  <a:schemeClr val="lt1"/>
                </a:solidFill>
                <a:latin typeface="Arial"/>
                <a:ea typeface="Arial"/>
                <a:cs typeface="Arial"/>
                <a:sym typeface="Arial"/>
              </a:rPr>
            </a:br>
            <a:r>
              <a:rPr b="0" i="0" lang="en-US" sz="1200" u="none" cap="none" strike="noStrike">
                <a:solidFill>
                  <a:schemeClr val="lt1"/>
                </a:solidFill>
                <a:latin typeface="Arial"/>
                <a:ea typeface="Arial"/>
                <a:cs typeface="Arial"/>
                <a:sym typeface="Arial"/>
              </a:rPr>
              <a:t>✔ For services: What you offer, pricing, and availability</a:t>
            </a:r>
            <a:endParaRPr b="0" i="0" sz="1200" u="none" cap="none" strike="noStrike">
              <a:solidFill>
                <a:schemeClr val="lt1"/>
              </a:solidFill>
              <a:latin typeface="Arial"/>
              <a:ea typeface="Arial"/>
              <a:cs typeface="Arial"/>
              <a:sym typeface="Arial"/>
            </a:endParaRPr>
          </a:p>
          <a:p>
            <a:pPr indent="-171450" lvl="1" marL="365760" marR="0" rtl="0" algn="l">
              <a:lnSpc>
                <a:spcPct val="100000"/>
              </a:lnSpc>
              <a:spcBef>
                <a:spcPts val="600"/>
              </a:spcBef>
              <a:spcAft>
                <a:spcPts val="0"/>
              </a:spcAft>
              <a:buClr>
                <a:schemeClr val="lt1"/>
              </a:buClr>
              <a:buSzPts val="1200"/>
              <a:buFont typeface="Courier New"/>
              <a:buChar char="o"/>
            </a:pPr>
            <a:r>
              <a:rPr b="1" i="0" lang="en-US" sz="1200" u="none" cap="none" strike="noStrike">
                <a:solidFill>
                  <a:schemeClr val="lt1"/>
                </a:solidFill>
                <a:latin typeface="Arial"/>
                <a:ea typeface="Arial"/>
                <a:cs typeface="Arial"/>
                <a:sym typeface="Arial"/>
              </a:rPr>
              <a:t>Price</a:t>
            </a:r>
            <a:r>
              <a:rPr b="0" i="0" lang="en-US" sz="1200" u="none" cap="none" strike="noStrike">
                <a:solidFill>
                  <a:schemeClr val="lt1"/>
                </a:solidFill>
                <a:latin typeface="Arial"/>
                <a:ea typeface="Arial"/>
                <a:cs typeface="Arial"/>
                <a:sym typeface="Arial"/>
              </a:rPr>
              <a:t> – Be clear about the cost. Say if the price is </a:t>
            </a:r>
            <a:r>
              <a:rPr b="1" i="0" lang="en-US" sz="1200" u="none" cap="none" strike="noStrike">
                <a:solidFill>
                  <a:schemeClr val="lt1"/>
                </a:solidFill>
                <a:latin typeface="Arial"/>
                <a:ea typeface="Arial"/>
                <a:cs typeface="Arial"/>
                <a:sym typeface="Arial"/>
              </a:rPr>
              <a:t>firm</a:t>
            </a:r>
            <a:r>
              <a:rPr b="0" i="0" lang="en-US" sz="1200" u="none" cap="none" strike="noStrike">
                <a:solidFill>
                  <a:schemeClr val="lt1"/>
                </a:solidFill>
                <a:latin typeface="Arial"/>
                <a:ea typeface="Arial"/>
                <a:cs typeface="Arial"/>
                <a:sym typeface="Arial"/>
              </a:rPr>
              <a:t> or </a:t>
            </a:r>
            <a:r>
              <a:rPr b="1" i="0" lang="en-US" sz="1200" u="none" cap="none" strike="noStrike">
                <a:solidFill>
                  <a:schemeClr val="lt1"/>
                </a:solidFill>
                <a:latin typeface="Arial"/>
                <a:ea typeface="Arial"/>
                <a:cs typeface="Arial"/>
                <a:sym typeface="Arial"/>
              </a:rPr>
              <a:t>negotiable</a:t>
            </a:r>
            <a:r>
              <a:rPr b="0" i="0" lang="en-US" sz="1200" u="none" cap="none" strike="noStrike">
                <a:solidFill>
                  <a:schemeClr val="lt1"/>
                </a:solidFill>
                <a:latin typeface="Arial"/>
                <a:ea typeface="Arial"/>
                <a:cs typeface="Arial"/>
                <a:sym typeface="Arial"/>
              </a:rPr>
              <a:t> (OBO = “or best offer”).</a:t>
            </a:r>
            <a:endParaRPr/>
          </a:p>
          <a:p>
            <a:pPr indent="-171450" lvl="1" marL="365760" marR="0" rtl="0" algn="l">
              <a:lnSpc>
                <a:spcPct val="100000"/>
              </a:lnSpc>
              <a:spcBef>
                <a:spcPts val="600"/>
              </a:spcBef>
              <a:spcAft>
                <a:spcPts val="0"/>
              </a:spcAft>
              <a:buClr>
                <a:schemeClr val="lt1"/>
              </a:buClr>
              <a:buSzPts val="1200"/>
              <a:buFont typeface="Courier New"/>
              <a:buChar char="o"/>
            </a:pPr>
            <a:r>
              <a:rPr b="1" i="0" lang="en-US" sz="1200" u="none" cap="none" strike="noStrike">
                <a:solidFill>
                  <a:schemeClr val="lt1"/>
                </a:solidFill>
                <a:latin typeface="Arial"/>
                <a:ea typeface="Arial"/>
                <a:cs typeface="Arial"/>
                <a:sym typeface="Arial"/>
              </a:rPr>
              <a:t>Photos</a:t>
            </a:r>
            <a:r>
              <a:rPr b="0" i="0" lang="en-US" sz="1200" u="none" cap="none" strike="noStrike">
                <a:solidFill>
                  <a:schemeClr val="lt1"/>
                </a:solidFill>
                <a:latin typeface="Arial"/>
                <a:ea typeface="Arial"/>
                <a:cs typeface="Arial"/>
                <a:sym typeface="Arial"/>
              </a:rPr>
              <a:t> – Use </a:t>
            </a:r>
            <a:r>
              <a:rPr b="1" i="0" lang="en-US" sz="1200" u="none" cap="none" strike="noStrike">
                <a:solidFill>
                  <a:schemeClr val="lt1"/>
                </a:solidFill>
                <a:latin typeface="Arial"/>
                <a:ea typeface="Arial"/>
                <a:cs typeface="Arial"/>
                <a:sym typeface="Arial"/>
              </a:rPr>
              <a:t>clear, well-lit</a:t>
            </a:r>
            <a:r>
              <a:rPr b="0" i="0" lang="en-US" sz="1200" u="none" cap="none" strike="noStrike">
                <a:solidFill>
                  <a:schemeClr val="lt1"/>
                </a:solidFill>
                <a:latin typeface="Arial"/>
                <a:ea typeface="Arial"/>
                <a:cs typeface="Arial"/>
                <a:sym typeface="Arial"/>
              </a:rPr>
              <a:t> photos showing the item from different angles. If advertising a service, you might include examples of your work.</a:t>
            </a:r>
            <a:endParaRPr b="0" i="0" sz="1200" u="none" cap="none" strike="noStrike">
              <a:solidFill>
                <a:schemeClr val="lt1"/>
              </a:solidFill>
              <a:latin typeface="Arial"/>
              <a:ea typeface="Arial"/>
              <a:cs typeface="Arial"/>
              <a:sym typeface="Arial"/>
            </a:endParaRPr>
          </a:p>
          <a:p>
            <a:pPr indent="-171450" lvl="1" marL="365760" marR="0" rtl="0" algn="l">
              <a:lnSpc>
                <a:spcPct val="100000"/>
              </a:lnSpc>
              <a:spcBef>
                <a:spcPts val="600"/>
              </a:spcBef>
              <a:spcAft>
                <a:spcPts val="0"/>
              </a:spcAft>
              <a:buClr>
                <a:schemeClr val="lt1"/>
              </a:buClr>
              <a:buSzPts val="1200"/>
              <a:buFont typeface="Courier New"/>
              <a:buChar char="o"/>
            </a:pPr>
            <a:r>
              <a:rPr b="1" i="0" lang="en-US" sz="1200" u="none" cap="none" strike="noStrike">
                <a:solidFill>
                  <a:schemeClr val="lt1"/>
                </a:solidFill>
                <a:latin typeface="Arial"/>
                <a:ea typeface="Arial"/>
                <a:cs typeface="Arial"/>
                <a:sym typeface="Arial"/>
              </a:rPr>
              <a:t>Contact &amp; Meeting Info</a:t>
            </a:r>
            <a:r>
              <a:rPr b="0" i="0" lang="en-US" sz="1200" u="none" cap="none" strike="noStrike">
                <a:solidFill>
                  <a:schemeClr val="lt1"/>
                </a:solidFill>
                <a:latin typeface="Arial"/>
                <a:ea typeface="Arial"/>
                <a:cs typeface="Arial"/>
                <a:sym typeface="Arial"/>
              </a:rPr>
              <a:t> – Specify how buyers should reach you (messaging, email, phone) and if you prefer to meet in a </a:t>
            </a:r>
            <a:r>
              <a:rPr b="1" i="0" lang="en-US" sz="1200" u="none" cap="none" strike="noStrike">
                <a:solidFill>
                  <a:schemeClr val="lt1"/>
                </a:solidFill>
                <a:latin typeface="Arial"/>
                <a:ea typeface="Arial"/>
                <a:cs typeface="Arial"/>
                <a:sym typeface="Arial"/>
              </a:rPr>
              <a:t>safe public place</a:t>
            </a:r>
            <a:r>
              <a:rPr b="0" i="0" lang="en-US" sz="1200" u="none" cap="none" strike="noStrike">
                <a:solidFill>
                  <a:schemeClr val="lt1"/>
                </a:solidFill>
                <a:latin typeface="Arial"/>
                <a:ea typeface="Arial"/>
                <a:cs typeface="Arial"/>
                <a:sym typeface="Arial"/>
              </a:rPr>
              <a:t> or offer local pickup/delivery.</a:t>
            </a:r>
            <a:endParaRPr b="0" i="0" sz="1200" u="none" cap="none" strike="noStrike">
              <a:solidFill>
                <a:schemeClr val="lt1"/>
              </a:solidFill>
              <a:latin typeface="Arial"/>
              <a:ea typeface="Arial"/>
              <a:cs typeface="Arial"/>
              <a:sym typeface="Arial"/>
            </a:endParaRPr>
          </a:p>
          <a:p>
            <a:pPr indent="-171450" lvl="1" marL="365760" marR="0" rtl="0" algn="l">
              <a:lnSpc>
                <a:spcPct val="100000"/>
              </a:lnSpc>
              <a:spcBef>
                <a:spcPts val="600"/>
              </a:spcBef>
              <a:spcAft>
                <a:spcPts val="0"/>
              </a:spcAft>
              <a:buClr>
                <a:schemeClr val="lt1"/>
              </a:buClr>
              <a:buSzPts val="1200"/>
              <a:buFont typeface="Courier New"/>
              <a:buChar char="o"/>
            </a:pPr>
            <a:r>
              <a:rPr b="1" i="0" lang="en-US" sz="1200" u="none" cap="none" strike="noStrike">
                <a:solidFill>
                  <a:schemeClr val="lt1"/>
                </a:solidFill>
                <a:latin typeface="Arial"/>
                <a:ea typeface="Arial"/>
                <a:cs typeface="Arial"/>
                <a:sym typeface="Arial"/>
              </a:rPr>
              <a:t>Payment &amp; Terms</a:t>
            </a:r>
            <a:r>
              <a:rPr b="0" i="0" lang="en-US" sz="1200" u="none" cap="none" strike="noStrike">
                <a:solidFill>
                  <a:schemeClr val="lt1"/>
                </a:solidFill>
                <a:latin typeface="Arial"/>
                <a:ea typeface="Arial"/>
                <a:cs typeface="Arial"/>
                <a:sym typeface="Arial"/>
              </a:rPr>
              <a:t> – Mention accepted payment types (cash, Venmo, PayPal) and any rules (e.g., “First come, first served”).</a:t>
            </a:r>
            <a:endParaRPr b="0" i="0" sz="1200" u="none" cap="none" strike="noStrike">
              <a:solidFill>
                <a:schemeClr val="lt1"/>
              </a:solidFill>
              <a:latin typeface="Arial"/>
              <a:ea typeface="Arial"/>
              <a:cs typeface="Arial"/>
              <a:sym typeface="Arial"/>
            </a:endParaRPr>
          </a:p>
        </p:txBody>
      </p:sp>
      <p:sp>
        <p:nvSpPr>
          <p:cNvPr id="184" name="Google Shape;184;p34">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See Example</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35"/>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991B1E"/>
                </a:solidFill>
                <a:latin typeface="Arial"/>
                <a:ea typeface="Arial"/>
                <a:cs typeface="Arial"/>
                <a:sym typeface="Arial"/>
              </a:rPr>
              <a:t>Facebook Marketplace Example</a:t>
            </a:r>
            <a:endParaRPr/>
          </a:p>
        </p:txBody>
      </p:sp>
      <p:sp>
        <p:nvSpPr>
          <p:cNvPr id="190" name="Google Shape;190;p35"/>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 </a:t>
            </a:r>
            <a:r>
              <a:rPr b="1" i="0" lang="en-US" sz="1800" u="none" cap="none" strike="noStrike">
                <a:solidFill>
                  <a:srgbClr val="000000"/>
                </a:solidFill>
                <a:latin typeface="Arial"/>
                <a:ea typeface="Arial"/>
                <a:cs typeface="Arial"/>
                <a:sym typeface="Arial"/>
              </a:rPr>
              <a:t>Title:</a:t>
            </a:r>
            <a:r>
              <a:rPr b="0" i="0" lang="en-US" sz="1800" u="none" cap="none" strike="noStrike">
                <a:solidFill>
                  <a:srgbClr val="000000"/>
                </a:solidFill>
                <a:latin typeface="Arial"/>
                <a:ea typeface="Arial"/>
                <a:cs typeface="Arial"/>
                <a:sym typeface="Arial"/>
              </a:rPr>
              <a:t> </a:t>
            </a:r>
            <a:r>
              <a:rPr b="0" i="1" lang="en-US" sz="1800" u="none" cap="none" strike="noStrike">
                <a:solidFill>
                  <a:srgbClr val="000000"/>
                </a:solidFill>
                <a:latin typeface="Arial"/>
                <a:ea typeface="Arial"/>
                <a:cs typeface="Arial"/>
                <a:sym typeface="Arial"/>
              </a:rPr>
              <a:t>Apple MacBook Air (2021) – Great Condition</a:t>
            </a:r>
            <a:br>
              <a:rPr b="0" i="1"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a:t>
            </a:r>
            <a:r>
              <a:rPr b="1" i="0" lang="en-US" sz="1800" u="none" cap="none" strike="noStrike">
                <a:solidFill>
                  <a:srgbClr val="000000"/>
                </a:solidFill>
                <a:latin typeface="Arial"/>
                <a:ea typeface="Arial"/>
                <a:cs typeface="Arial"/>
                <a:sym typeface="Arial"/>
              </a:rPr>
              <a:t>Description:</a:t>
            </a:r>
            <a:r>
              <a:rPr b="0" i="0" lang="en-US" sz="1800" u="none" cap="none" strike="noStrike">
                <a:solidFill>
                  <a:srgbClr val="000000"/>
                </a:solidFill>
                <a:latin typeface="Arial"/>
                <a:ea typeface="Arial"/>
                <a:cs typeface="Arial"/>
                <a:sym typeface="Arial"/>
              </a:rPr>
              <a:t> Selling my 2021 MacBook Air (13-inch, M1 chip, 256GB SSD). Works perfectly, no scratches, includes charger. Only selling because I upgraded. Asking </a:t>
            </a:r>
            <a:r>
              <a:rPr b="1" i="0" lang="en-US" sz="1800" u="none" cap="none" strike="noStrike">
                <a:solidFill>
                  <a:srgbClr val="000000"/>
                </a:solidFill>
                <a:latin typeface="Arial"/>
                <a:ea typeface="Arial"/>
                <a:cs typeface="Arial"/>
                <a:sym typeface="Arial"/>
              </a:rPr>
              <a:t>$700 OBO</a:t>
            </a:r>
            <a:r>
              <a:rPr b="0" i="0" lang="en-US" sz="1800" u="none" cap="none" strike="noStrike">
                <a:solidFill>
                  <a:srgbClr val="000000"/>
                </a:solidFill>
                <a:latin typeface="Arial"/>
                <a:ea typeface="Arial"/>
                <a:cs typeface="Arial"/>
                <a:sym typeface="Arial"/>
              </a:rPr>
              <a:t>. Local pickup in [City]. Message me if interested!</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a:t>
            </a:r>
            <a:r>
              <a:rPr b="1" i="0" lang="en-US" sz="1800" u="none" cap="none" strike="noStrike">
                <a:solidFill>
                  <a:srgbClr val="000000"/>
                </a:solidFill>
                <a:latin typeface="Arial"/>
                <a:ea typeface="Arial"/>
                <a:cs typeface="Arial"/>
                <a:sym typeface="Arial"/>
              </a:rPr>
              <a:t>[Include 3-5 clear photos]</a:t>
            </a:r>
            <a:br>
              <a:rPr b="0" i="0" lang="en-US" sz="1400" u="none" cap="none" strike="noStrike">
                <a:solidFill>
                  <a:srgbClr val="000000"/>
                </a:solidFill>
                <a:latin typeface="Arial"/>
                <a:ea typeface="Arial"/>
                <a:cs typeface="Arial"/>
                <a:sym typeface="Arial"/>
              </a:rPr>
            </a:br>
            <a:br>
              <a:rPr b="0" i="0" lang="en-US" sz="1400" u="none" cap="none" strike="noStrike">
                <a:solidFill>
                  <a:srgbClr val="000000"/>
                </a:solidFill>
                <a:latin typeface="Arial"/>
                <a:ea typeface="Arial"/>
                <a:cs typeface="Arial"/>
                <a:sym typeface="Arial"/>
              </a:rPr>
            </a:br>
            <a:r>
              <a:rPr b="1" i="0" lang="en-US" sz="1800" u="none" cap="none" strike="noStrike">
                <a:solidFill>
                  <a:srgbClr val="000000"/>
                </a:solidFill>
                <a:latin typeface="Arial"/>
                <a:ea typeface="Arial"/>
                <a:cs typeface="Arial"/>
                <a:sym typeface="Arial"/>
              </a:rPr>
              <a:t>Key Selling Tips: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120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 Be </a:t>
            </a:r>
            <a:r>
              <a:rPr b="1" i="0" lang="en-US" sz="1800" u="none" cap="none" strike="noStrike">
                <a:solidFill>
                  <a:srgbClr val="000000"/>
                </a:solidFill>
                <a:latin typeface="Arial"/>
                <a:ea typeface="Arial"/>
                <a:cs typeface="Arial"/>
                <a:sym typeface="Arial"/>
              </a:rPr>
              <a:t>honest</a:t>
            </a:r>
            <a:r>
              <a:rPr b="0" i="0" lang="en-US" sz="1800" u="none" cap="none" strike="noStrike">
                <a:solidFill>
                  <a:srgbClr val="000000"/>
                </a:solidFill>
                <a:latin typeface="Arial"/>
                <a:ea typeface="Arial"/>
                <a:cs typeface="Arial"/>
                <a:sym typeface="Arial"/>
              </a:rPr>
              <a:t> – Don’t hide flaws; buyers appreciate transparency.</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Be </a:t>
            </a:r>
            <a:r>
              <a:rPr b="1" i="0" lang="en-US" sz="1800" u="none" cap="none" strike="noStrike">
                <a:solidFill>
                  <a:srgbClr val="000000"/>
                </a:solidFill>
                <a:latin typeface="Arial"/>
                <a:ea typeface="Arial"/>
                <a:cs typeface="Arial"/>
                <a:sym typeface="Arial"/>
              </a:rPr>
              <a:t>professional</a:t>
            </a:r>
            <a:r>
              <a:rPr b="0" i="0" lang="en-US" sz="1800" u="none" cap="none" strike="noStrike">
                <a:solidFill>
                  <a:srgbClr val="000000"/>
                </a:solidFill>
                <a:latin typeface="Arial"/>
                <a:ea typeface="Arial"/>
                <a:cs typeface="Arial"/>
                <a:sym typeface="Arial"/>
              </a:rPr>
              <a:t> – Avoid slang, all caps, or too many emojis.</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Be </a:t>
            </a:r>
            <a:r>
              <a:rPr b="1" i="0" lang="en-US" sz="1800" u="none" cap="none" strike="noStrike">
                <a:solidFill>
                  <a:srgbClr val="000000"/>
                </a:solidFill>
                <a:latin typeface="Arial"/>
                <a:ea typeface="Arial"/>
                <a:cs typeface="Arial"/>
                <a:sym typeface="Arial"/>
              </a:rPr>
              <a:t>responsive</a:t>
            </a:r>
            <a:r>
              <a:rPr b="0" i="0" lang="en-US" sz="1800" u="none" cap="none" strike="noStrike">
                <a:solidFill>
                  <a:srgbClr val="000000"/>
                </a:solidFill>
                <a:latin typeface="Arial"/>
                <a:ea typeface="Arial"/>
                <a:cs typeface="Arial"/>
                <a:sym typeface="Arial"/>
              </a:rPr>
              <a:t> – Answer messages quickly to secure a sale.</a:t>
            </a:r>
            <a:br>
              <a:rPr b="0"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 Be </a:t>
            </a:r>
            <a:r>
              <a:rPr b="1" i="0" lang="en-US" sz="1800" u="none" cap="none" strike="noStrike">
                <a:solidFill>
                  <a:srgbClr val="000000"/>
                </a:solidFill>
                <a:latin typeface="Arial"/>
                <a:ea typeface="Arial"/>
                <a:cs typeface="Arial"/>
                <a:sym typeface="Arial"/>
              </a:rPr>
              <a:t>safe</a:t>
            </a:r>
            <a:r>
              <a:rPr b="0" i="0" lang="en-US" sz="1800" u="none" cap="none" strike="noStrike">
                <a:solidFill>
                  <a:srgbClr val="000000"/>
                </a:solidFill>
                <a:latin typeface="Arial"/>
                <a:ea typeface="Arial"/>
                <a:cs typeface="Arial"/>
                <a:sym typeface="Arial"/>
              </a:rPr>
              <a:t> – Meet in public places and avoid giving out personal information.</a:t>
            </a:r>
            <a:br>
              <a:rPr b="0" i="0" lang="en-US" sz="2400" u="none" cap="none" strike="noStrike">
                <a:solidFill>
                  <a:srgbClr val="000000"/>
                </a:solidFill>
                <a:latin typeface="Arial"/>
                <a:ea typeface="Arial"/>
                <a:cs typeface="Arial"/>
                <a:sym typeface="Arial"/>
              </a:rPr>
            </a:br>
            <a:endParaRPr b="0" i="0" sz="1000" u="none" cap="none" strike="noStrike">
              <a:solidFill>
                <a:srgbClr val="000000"/>
              </a:solidFill>
              <a:latin typeface="Arial"/>
              <a:ea typeface="Arial"/>
              <a:cs typeface="Arial"/>
              <a:sym typeface="Arial"/>
            </a:endParaRPr>
          </a:p>
        </p:txBody>
      </p:sp>
      <p:sp>
        <p:nvSpPr>
          <p:cNvPr id="191" name="Google Shape;191;p35">
            <a:hlinkClick action="ppaction://hlinksldjump" r:id="rId3"/>
          </p:cNvPr>
          <p:cNvSpPr/>
          <p:nvPr/>
        </p:nvSpPr>
        <p:spPr>
          <a:xfrm>
            <a:off x="178698" y="4500149"/>
            <a:ext cx="1542600" cy="486600"/>
          </a:xfrm>
          <a:prstGeom prst="leftArrow">
            <a:avLst>
              <a:gd fmla="val 50000" name="adj1"/>
              <a:gd fmla="val 50000" name="adj2"/>
            </a:avLst>
          </a:prstGeom>
          <a:solidFill>
            <a:schemeClr val="accent6"/>
          </a:solidFill>
          <a:ln>
            <a:noFill/>
          </a:ln>
          <a:effectLst>
            <a:outerShdw blurRad="44450" algn="ctr" dir="5400000" dist="27940">
              <a:srgbClr val="000000">
                <a:alpha val="31764"/>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Calibri"/>
                <a:ea typeface="Calibri"/>
                <a:cs typeface="Calibri"/>
                <a:sym typeface="Calibri"/>
              </a:rPr>
              <a:t>Back to Board</a:t>
            </a:r>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195" name="Shape 195"/>
        <p:cNvGrpSpPr/>
        <p:nvPr/>
      </p:nvGrpSpPr>
      <p:grpSpPr>
        <a:xfrm>
          <a:off x="0" y="0"/>
          <a:ext cx="0" cy="0"/>
          <a:chOff x="0" y="0"/>
          <a:chExt cx="0" cy="0"/>
        </a:xfrm>
      </p:grpSpPr>
      <p:sp>
        <p:nvSpPr>
          <p:cNvPr id="196" name="Google Shape;196;p36"/>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Address an Envelope</a:t>
            </a:r>
            <a:endParaRPr/>
          </a:p>
        </p:txBody>
      </p:sp>
      <p:sp>
        <p:nvSpPr>
          <p:cNvPr id="197" name="Google Shape;197;p36"/>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lt1"/>
                </a:solidFill>
                <a:latin typeface="Arial"/>
                <a:ea typeface="Arial"/>
                <a:cs typeface="Arial"/>
                <a:sym typeface="Arial"/>
              </a:rPr>
              <a:t>When mailing a letter, it’s important to </a:t>
            </a:r>
            <a:r>
              <a:rPr b="1" i="0" lang="en-US" sz="1200" u="none" cap="none" strike="noStrike">
                <a:solidFill>
                  <a:schemeClr val="lt1"/>
                </a:solidFill>
                <a:latin typeface="Arial"/>
                <a:ea typeface="Arial"/>
                <a:cs typeface="Arial"/>
                <a:sym typeface="Arial"/>
              </a:rPr>
              <a:t>write the addresses clearly and in the correct format</a:t>
            </a:r>
            <a:r>
              <a:rPr b="0" i="0" lang="en-US" sz="1200" u="none" cap="none" strike="noStrike">
                <a:solidFill>
                  <a:schemeClr val="lt1"/>
                </a:solidFill>
                <a:latin typeface="Arial"/>
                <a:ea typeface="Arial"/>
                <a:cs typeface="Arial"/>
                <a:sym typeface="Arial"/>
              </a:rPr>
              <a:t> so it reaches the right person. Follow these steps to address an envelope properly.</a:t>
            </a:r>
            <a:endParaRPr b="0" i="0" sz="12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200"/>
              <a:buFont typeface="Arial"/>
              <a:buAutoNum type="arabicPeriod"/>
            </a:pPr>
            <a:r>
              <a:rPr b="1" i="0" lang="en-US" sz="1200" u="none" cap="none" strike="noStrike">
                <a:solidFill>
                  <a:schemeClr val="lt1"/>
                </a:solidFill>
                <a:latin typeface="Arial"/>
                <a:ea typeface="Arial"/>
                <a:cs typeface="Arial"/>
                <a:sym typeface="Arial"/>
              </a:rPr>
              <a:t>Write the Recipient’s Address (Who You’re Sending It To)</a:t>
            </a:r>
            <a:r>
              <a:rPr b="0" i="0" lang="en-US" sz="1200" u="none" cap="none" strike="noStrike">
                <a:solidFill>
                  <a:schemeClr val="lt1"/>
                </a:solidFill>
                <a:latin typeface="Arial"/>
                <a:ea typeface="Arial"/>
                <a:cs typeface="Arial"/>
                <a:sym typeface="Arial"/>
              </a:rPr>
              <a:t> – The recipient’s address should go in the </a:t>
            </a:r>
            <a:r>
              <a:rPr b="1" i="0" lang="en-US" sz="1200" u="none" cap="none" strike="noStrike">
                <a:solidFill>
                  <a:schemeClr val="lt1"/>
                </a:solidFill>
                <a:latin typeface="Arial"/>
                <a:ea typeface="Arial"/>
                <a:cs typeface="Arial"/>
                <a:sym typeface="Arial"/>
              </a:rPr>
              <a:t>center</a:t>
            </a:r>
            <a:r>
              <a:rPr b="0" i="0" lang="en-US" sz="1200" u="none" cap="none" strike="noStrike">
                <a:solidFill>
                  <a:schemeClr val="lt1"/>
                </a:solidFill>
                <a:latin typeface="Arial"/>
                <a:ea typeface="Arial"/>
                <a:cs typeface="Arial"/>
                <a:sym typeface="Arial"/>
              </a:rPr>
              <a:t> of the envelope.</a:t>
            </a:r>
            <a:endParaRPr b="0" i="0" sz="1200" u="none" cap="none" strike="noStrike">
              <a:solidFill>
                <a:schemeClr val="lt1"/>
              </a:solidFill>
              <a:latin typeface="Arial"/>
              <a:ea typeface="Arial"/>
              <a:cs typeface="Arial"/>
              <a:sym typeface="Arial"/>
            </a:endParaRPr>
          </a:p>
          <a:p>
            <a:pPr indent="0" lvl="3" marL="365760" marR="0" rtl="0" algn="l">
              <a:lnSpc>
                <a:spcPct val="100000"/>
              </a:lnSpc>
              <a:spcBef>
                <a:spcPts val="600"/>
              </a:spcBef>
              <a:spcAft>
                <a:spcPts val="0"/>
              </a:spcAft>
              <a:buNone/>
            </a:pPr>
            <a:r>
              <a:rPr b="1" i="0" lang="en-US" sz="1200" u="none" cap="none" strike="noStrike">
                <a:solidFill>
                  <a:schemeClr val="lt1"/>
                </a:solidFill>
                <a:latin typeface="Arial"/>
                <a:ea typeface="Arial"/>
                <a:cs typeface="Arial"/>
                <a:sym typeface="Arial"/>
              </a:rPr>
              <a:t>Format:</a:t>
            </a:r>
            <a:br>
              <a:rPr b="1" i="0" lang="en-US" sz="1200" u="none" cap="none" strike="noStrike">
                <a:solidFill>
                  <a:schemeClr val="lt1"/>
                </a:solidFill>
                <a:latin typeface="Arial"/>
                <a:ea typeface="Arial"/>
                <a:cs typeface="Arial"/>
                <a:sym typeface="Arial"/>
              </a:rPr>
            </a:br>
            <a:r>
              <a:rPr b="0" i="0" lang="en-US" sz="1200" u="none" cap="none" strike="noStrike">
                <a:solidFill>
                  <a:schemeClr val="lt1"/>
                </a:solidFill>
                <a:latin typeface="Arial"/>
                <a:ea typeface="Arial"/>
                <a:cs typeface="Arial"/>
                <a:sym typeface="Arial"/>
              </a:rPr>
              <a:t>[Recipient’s Name]</a:t>
            </a:r>
            <a:br>
              <a:rPr b="0" i="0" lang="en-US" sz="1200" u="none" cap="none" strike="noStrike">
                <a:solidFill>
                  <a:schemeClr val="lt1"/>
                </a:solidFill>
                <a:latin typeface="Arial"/>
                <a:ea typeface="Arial"/>
                <a:cs typeface="Arial"/>
                <a:sym typeface="Arial"/>
              </a:rPr>
            </a:br>
            <a:r>
              <a:rPr b="0" i="0" lang="en-US" sz="1200" u="none" cap="none" strike="noStrike">
                <a:solidFill>
                  <a:schemeClr val="lt1"/>
                </a:solidFill>
                <a:latin typeface="Arial"/>
                <a:ea typeface="Arial"/>
                <a:cs typeface="Arial"/>
                <a:sym typeface="Arial"/>
              </a:rPr>
              <a:t>[Street Address]</a:t>
            </a:r>
            <a:br>
              <a:rPr b="0" i="0" lang="en-US" sz="1200" u="none" cap="none" strike="noStrike">
                <a:solidFill>
                  <a:schemeClr val="lt1"/>
                </a:solidFill>
                <a:latin typeface="Arial"/>
                <a:ea typeface="Arial"/>
                <a:cs typeface="Arial"/>
                <a:sym typeface="Arial"/>
              </a:rPr>
            </a:br>
            <a:r>
              <a:rPr b="0" i="0" lang="en-US" sz="1200" u="none" cap="none" strike="noStrike">
                <a:solidFill>
                  <a:schemeClr val="lt1"/>
                </a:solidFill>
                <a:latin typeface="Arial"/>
                <a:ea typeface="Arial"/>
                <a:cs typeface="Arial"/>
                <a:sym typeface="Arial"/>
              </a:rPr>
              <a:t>[City, State ZIP Code]</a:t>
            </a:r>
            <a:endParaRPr b="0" i="0" sz="12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200"/>
              <a:buFont typeface="Arial"/>
              <a:buAutoNum type="arabicPeriod"/>
            </a:pPr>
            <a:r>
              <a:rPr b="1" i="0" lang="en-US" sz="1200" u="none" cap="none" strike="noStrike">
                <a:solidFill>
                  <a:schemeClr val="lt1"/>
                </a:solidFill>
                <a:latin typeface="Arial"/>
                <a:ea typeface="Arial"/>
                <a:cs typeface="Arial"/>
                <a:sym typeface="Arial"/>
              </a:rPr>
              <a:t>Write Your Return Address (Your Address)</a:t>
            </a:r>
            <a:r>
              <a:rPr b="0" i="0" lang="en-US" sz="1200" u="none" cap="none" strike="noStrike">
                <a:solidFill>
                  <a:schemeClr val="lt1"/>
                </a:solidFill>
                <a:latin typeface="Arial"/>
                <a:ea typeface="Arial"/>
                <a:cs typeface="Arial"/>
                <a:sym typeface="Arial"/>
              </a:rPr>
              <a:t> – Your address goes in the </a:t>
            </a:r>
            <a:r>
              <a:rPr b="1" i="0" lang="en-US" sz="1200" u="none" cap="none" strike="noStrike">
                <a:solidFill>
                  <a:schemeClr val="lt1"/>
                </a:solidFill>
                <a:latin typeface="Arial"/>
                <a:ea typeface="Arial"/>
                <a:cs typeface="Arial"/>
                <a:sym typeface="Arial"/>
              </a:rPr>
              <a:t>top left corner</a:t>
            </a:r>
            <a:r>
              <a:rPr b="0" i="0" lang="en-US" sz="1200" u="none" cap="none" strike="noStrike">
                <a:solidFill>
                  <a:schemeClr val="lt1"/>
                </a:solidFill>
                <a:latin typeface="Arial"/>
                <a:ea typeface="Arial"/>
                <a:cs typeface="Arial"/>
                <a:sym typeface="Arial"/>
              </a:rPr>
              <a:t> in case the letter needs to be returned.</a:t>
            </a:r>
            <a:endParaRPr b="0" i="0" sz="1200" u="none" cap="none" strike="noStrike">
              <a:solidFill>
                <a:schemeClr val="lt1"/>
              </a:solidFill>
              <a:latin typeface="Arial"/>
              <a:ea typeface="Arial"/>
              <a:cs typeface="Arial"/>
              <a:sym typeface="Arial"/>
            </a:endParaRPr>
          </a:p>
          <a:p>
            <a:pPr indent="0" lvl="0" marL="365760" marR="0" rtl="0" algn="l">
              <a:lnSpc>
                <a:spcPct val="100000"/>
              </a:lnSpc>
              <a:spcBef>
                <a:spcPts val="600"/>
              </a:spcBef>
              <a:spcAft>
                <a:spcPts val="0"/>
              </a:spcAft>
              <a:buClr>
                <a:srgbClr val="000000"/>
              </a:buClr>
              <a:buSzPts val="1200"/>
              <a:buFont typeface="Arial"/>
              <a:buNone/>
            </a:pPr>
            <a:r>
              <a:rPr b="1" i="0" lang="en-US" sz="1200" u="none" cap="none" strike="noStrike">
                <a:solidFill>
                  <a:schemeClr val="lt1"/>
                </a:solidFill>
                <a:latin typeface="Arial"/>
                <a:ea typeface="Arial"/>
                <a:cs typeface="Arial"/>
                <a:sym typeface="Arial"/>
              </a:rPr>
              <a:t>Format:</a:t>
            </a:r>
            <a:br>
              <a:rPr b="1" i="0" lang="en-US" sz="1200" u="none" cap="none" strike="noStrike">
                <a:solidFill>
                  <a:schemeClr val="lt1"/>
                </a:solidFill>
                <a:latin typeface="Arial"/>
                <a:ea typeface="Arial"/>
                <a:cs typeface="Arial"/>
                <a:sym typeface="Arial"/>
              </a:rPr>
            </a:br>
            <a:r>
              <a:rPr b="0" i="0" lang="en-US" sz="1200" u="none" cap="none" strike="noStrike">
                <a:solidFill>
                  <a:schemeClr val="lt1"/>
                </a:solidFill>
                <a:latin typeface="Arial"/>
                <a:ea typeface="Arial"/>
                <a:cs typeface="Arial"/>
                <a:sym typeface="Arial"/>
              </a:rPr>
              <a:t>[Your Name]</a:t>
            </a:r>
            <a:br>
              <a:rPr b="0" i="0" lang="en-US" sz="1200" u="none" cap="none" strike="noStrike">
                <a:solidFill>
                  <a:schemeClr val="lt1"/>
                </a:solidFill>
                <a:latin typeface="Arial"/>
                <a:ea typeface="Arial"/>
                <a:cs typeface="Arial"/>
                <a:sym typeface="Arial"/>
              </a:rPr>
            </a:br>
            <a:r>
              <a:rPr b="0" i="0" lang="en-US" sz="1200" u="none" cap="none" strike="noStrike">
                <a:solidFill>
                  <a:schemeClr val="lt1"/>
                </a:solidFill>
                <a:latin typeface="Arial"/>
                <a:ea typeface="Arial"/>
                <a:cs typeface="Arial"/>
                <a:sym typeface="Arial"/>
              </a:rPr>
              <a:t>[Your Street Address]</a:t>
            </a:r>
            <a:br>
              <a:rPr b="0" i="0" lang="en-US" sz="1200" u="none" cap="none" strike="noStrike">
                <a:solidFill>
                  <a:schemeClr val="lt1"/>
                </a:solidFill>
                <a:latin typeface="Arial"/>
                <a:ea typeface="Arial"/>
                <a:cs typeface="Arial"/>
                <a:sym typeface="Arial"/>
              </a:rPr>
            </a:br>
            <a:r>
              <a:rPr b="0" i="0" lang="en-US" sz="1200" u="none" cap="none" strike="noStrike">
                <a:solidFill>
                  <a:schemeClr val="lt1"/>
                </a:solidFill>
                <a:latin typeface="Arial"/>
                <a:ea typeface="Arial"/>
                <a:cs typeface="Arial"/>
                <a:sym typeface="Arial"/>
              </a:rPr>
              <a:t>[Your City, State ZIP Code]</a:t>
            </a:r>
            <a:endParaRPr b="0" i="0" sz="12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200"/>
              <a:buFont typeface="Arial"/>
              <a:buAutoNum type="arabicPeriod" startAt="3"/>
            </a:pPr>
            <a:r>
              <a:rPr b="1" i="0" lang="en-US" sz="1200" u="none" cap="none" strike="noStrike">
                <a:solidFill>
                  <a:schemeClr val="lt1"/>
                </a:solidFill>
                <a:latin typeface="Arial"/>
                <a:ea typeface="Arial"/>
                <a:cs typeface="Arial"/>
                <a:sym typeface="Arial"/>
              </a:rPr>
              <a:t>Place the Stamp</a:t>
            </a:r>
            <a:r>
              <a:rPr b="0" i="0" lang="en-US" sz="1200" u="none" cap="none" strike="noStrike">
                <a:solidFill>
                  <a:schemeClr val="lt1"/>
                </a:solidFill>
                <a:latin typeface="Arial"/>
                <a:ea typeface="Arial"/>
                <a:cs typeface="Arial"/>
                <a:sym typeface="Arial"/>
              </a:rPr>
              <a:t> – Put a </a:t>
            </a:r>
            <a:r>
              <a:rPr b="1" i="0" lang="en-US" sz="1200" u="none" cap="none" strike="noStrike">
                <a:solidFill>
                  <a:schemeClr val="lt1"/>
                </a:solidFill>
                <a:latin typeface="Arial"/>
                <a:ea typeface="Arial"/>
                <a:cs typeface="Arial"/>
                <a:sym typeface="Arial"/>
              </a:rPr>
              <a:t>postage stamp</a:t>
            </a:r>
            <a:r>
              <a:rPr b="0" i="0" lang="en-US" sz="1200" u="none" cap="none" strike="noStrike">
                <a:solidFill>
                  <a:schemeClr val="lt1"/>
                </a:solidFill>
                <a:latin typeface="Arial"/>
                <a:ea typeface="Arial"/>
                <a:cs typeface="Arial"/>
                <a:sym typeface="Arial"/>
              </a:rPr>
              <a:t> in the </a:t>
            </a:r>
            <a:r>
              <a:rPr b="1" i="0" lang="en-US" sz="1200" u="none" cap="none" strike="noStrike">
                <a:solidFill>
                  <a:schemeClr val="lt1"/>
                </a:solidFill>
                <a:latin typeface="Arial"/>
                <a:ea typeface="Arial"/>
                <a:cs typeface="Arial"/>
                <a:sym typeface="Arial"/>
              </a:rPr>
              <a:t>top right corner</a:t>
            </a:r>
            <a:r>
              <a:rPr b="0" i="0" lang="en-US" sz="1200" u="none" cap="none" strike="noStrike">
                <a:solidFill>
                  <a:schemeClr val="lt1"/>
                </a:solidFill>
                <a:latin typeface="Arial"/>
                <a:ea typeface="Arial"/>
                <a:cs typeface="Arial"/>
                <a:sym typeface="Arial"/>
              </a:rPr>
              <a:t> of the envelope. Make sure it’s the correct amount of postage.</a:t>
            </a:r>
            <a:endParaRPr b="0" i="0" sz="1200" u="none" cap="none" strike="noStrike">
              <a:solidFill>
                <a:schemeClr val="lt1"/>
              </a:solidFill>
              <a:latin typeface="Arial"/>
              <a:ea typeface="Arial"/>
              <a:cs typeface="Arial"/>
              <a:sym typeface="Arial"/>
            </a:endParaRPr>
          </a:p>
        </p:txBody>
      </p:sp>
      <p:sp>
        <p:nvSpPr>
          <p:cNvPr id="198" name="Google Shape;198;p36">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See Example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graphicFrame>
        <p:nvGraphicFramePr>
          <p:cNvPr id="79" name="Google Shape;79;p19"/>
          <p:cNvGraphicFramePr/>
          <p:nvPr/>
        </p:nvGraphicFramePr>
        <p:xfrm>
          <a:off x="242047" y="194628"/>
          <a:ext cx="3000000" cy="3000000"/>
        </p:xfrm>
        <a:graphic>
          <a:graphicData uri="http://schemas.openxmlformats.org/drawingml/2006/table">
            <a:tbl>
              <a:tblPr>
                <a:noFill/>
                <a:tableStyleId>{62FBF132-8BAB-42D0-951B-89C007C34439}</a:tableStyleId>
              </a:tblPr>
              <a:tblGrid>
                <a:gridCol w="1721225"/>
                <a:gridCol w="1721225"/>
                <a:gridCol w="1721225"/>
                <a:gridCol w="1721225"/>
                <a:gridCol w="1721225"/>
              </a:tblGrid>
              <a:tr h="1178375">
                <a:tc>
                  <a:txBody>
                    <a:bodyPr/>
                    <a:lstStyle/>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3">
                            <a:extLst>
                              <a:ext uri="{A12FA001-AC4F-418D-AE19-62706E023703}">
                                <ahyp:hlinkClr val="tx"/>
                              </a:ext>
                            </a:extLst>
                          </a:hlinkClick>
                        </a:rPr>
                        <a:t>Interview Follow-Up</a:t>
                      </a:r>
                      <a:endParaRPr sz="1400" u="none" cap="none" strike="noStrike">
                        <a:solidFill>
                          <a:schemeClr val="accent4"/>
                        </a:solidFill>
                      </a:endParaRPr>
                    </a:p>
                  </a:txBody>
                  <a:tcPr marT="73025" marB="73025" marR="73025" marL="73025" anchor="ctr">
                    <a:lnL cap="flat" cmpd="sng" w="12700">
                      <a:solidFill>
                        <a:srgbClr val="BED7D3"/>
                      </a:solidFill>
                      <a:prstDash val="solid"/>
                      <a:round/>
                      <a:headEnd len="sm" w="sm" type="none"/>
                      <a:tailEnd len="sm" w="sm" type="none"/>
                    </a:lnL>
                    <a:lnR cap="flat" cmpd="sng" w="12700">
                      <a:solidFill>
                        <a:srgbClr val="BED7D3"/>
                      </a:solidFill>
                      <a:prstDash val="solid"/>
                      <a:round/>
                      <a:headEnd len="sm" w="sm" type="none"/>
                      <a:tailEnd len="sm" w="sm" type="none"/>
                    </a:lnR>
                    <a:lnT cap="flat" cmpd="sng" w="12700">
                      <a:solidFill>
                        <a:srgbClr val="BED7D3"/>
                      </a:solidFill>
                      <a:prstDash val="solid"/>
                      <a:round/>
                      <a:headEnd len="sm" w="sm" type="none"/>
                      <a:tailEnd len="sm" w="sm" type="none"/>
                    </a:lnT>
                    <a:lnB cap="flat" cmpd="sng" w="12700">
                      <a:solidFill>
                        <a:srgbClr val="BED7D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4">
                            <a:extLst>
                              <a:ext uri="{A12FA001-AC4F-418D-AE19-62706E023703}">
                                <ahyp:hlinkClr val="tx"/>
                              </a:ext>
                            </a:extLst>
                          </a:hlinkClick>
                        </a:rPr>
                        <a:t>Email</a:t>
                      </a:r>
                      <a:endParaRPr sz="1400" u="sng" cap="none" strike="noStrike">
                        <a:solidFill>
                          <a:schemeClr val="accent4"/>
                        </a:solidFill>
                        <a:hlinkClick action="ppaction://hlinksldjump" r:id="rId5">
                          <a:extLst>
                            <a:ext uri="{A12FA001-AC4F-418D-AE19-62706E023703}">
                              <ahyp:hlinkClr val="tx"/>
                            </a:ext>
                          </a:extLst>
                        </a:hlinkClick>
                      </a:endParaRPr>
                    </a:p>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6">
                            <a:extLst>
                              <a:ext uri="{A12FA001-AC4F-418D-AE19-62706E023703}">
                                <ahyp:hlinkClr val="tx"/>
                              </a:ext>
                            </a:extLst>
                          </a:hlinkClick>
                        </a:rPr>
                        <a:t>Response</a:t>
                      </a:r>
                      <a:endParaRPr sz="1400" u="none" cap="none" strike="noStrike">
                        <a:solidFill>
                          <a:schemeClr val="accent4"/>
                        </a:solidFill>
                      </a:endParaRPr>
                    </a:p>
                  </a:txBody>
                  <a:tcPr marT="73025" marB="73025" marR="73025" marL="73025" anchor="ctr">
                    <a:lnL cap="flat" cmpd="sng" w="12700">
                      <a:solidFill>
                        <a:srgbClr val="BED7D3"/>
                      </a:solidFill>
                      <a:prstDash val="solid"/>
                      <a:round/>
                      <a:headEnd len="sm" w="sm" type="none"/>
                      <a:tailEnd len="sm" w="sm" type="none"/>
                    </a:lnL>
                    <a:lnR cap="flat" cmpd="sng" w="12700">
                      <a:solidFill>
                        <a:srgbClr val="BED7D3"/>
                      </a:solidFill>
                      <a:prstDash val="solid"/>
                      <a:round/>
                      <a:headEnd len="sm" w="sm" type="none"/>
                      <a:tailEnd len="sm" w="sm" type="none"/>
                    </a:lnR>
                    <a:lnT cap="flat" cmpd="sng" w="12700">
                      <a:solidFill>
                        <a:srgbClr val="BED7D3"/>
                      </a:solidFill>
                      <a:prstDash val="solid"/>
                      <a:round/>
                      <a:headEnd len="sm" w="sm" type="none"/>
                      <a:tailEnd len="sm" w="sm" type="none"/>
                    </a:lnT>
                    <a:lnB cap="flat" cmpd="sng" w="12700">
                      <a:solidFill>
                        <a:srgbClr val="BED7D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7">
                            <a:extLst>
                              <a:ext uri="{A12FA001-AC4F-418D-AE19-62706E023703}">
                                <ahyp:hlinkClr val="tx"/>
                              </a:ext>
                            </a:extLst>
                          </a:hlinkClick>
                        </a:rPr>
                        <a:t>Request for Information</a:t>
                      </a:r>
                      <a:endParaRPr b="1" sz="1800" u="none" cap="none" strike="noStrike">
                        <a:solidFill>
                          <a:schemeClr val="accent4"/>
                        </a:solidFill>
                        <a:latin typeface="Calibri"/>
                        <a:ea typeface="Calibri"/>
                        <a:cs typeface="Calibri"/>
                        <a:sym typeface="Calibri"/>
                      </a:endParaRPr>
                    </a:p>
                  </a:txBody>
                  <a:tcPr marT="73025" marB="73025" marR="73025" marL="73025" anchor="ctr">
                    <a:lnL cap="flat" cmpd="sng" w="12700">
                      <a:solidFill>
                        <a:srgbClr val="BED7D3"/>
                      </a:solidFill>
                      <a:prstDash val="solid"/>
                      <a:round/>
                      <a:headEnd len="sm" w="sm" type="none"/>
                      <a:tailEnd len="sm" w="sm" type="none"/>
                    </a:lnL>
                    <a:lnR cap="flat" cmpd="sng" w="12700">
                      <a:solidFill>
                        <a:srgbClr val="BED7D3"/>
                      </a:solidFill>
                      <a:prstDash val="solid"/>
                      <a:round/>
                      <a:headEnd len="sm" w="sm" type="none"/>
                      <a:tailEnd len="sm" w="sm" type="none"/>
                    </a:lnR>
                    <a:lnT cap="flat" cmpd="sng" w="12700">
                      <a:solidFill>
                        <a:srgbClr val="BED7D3"/>
                      </a:solidFill>
                      <a:prstDash val="solid"/>
                      <a:round/>
                      <a:headEnd len="sm" w="sm" type="none"/>
                      <a:tailEnd len="sm" w="sm" type="none"/>
                    </a:lnT>
                    <a:lnB cap="flat" cmpd="sng" w="12700">
                      <a:solidFill>
                        <a:srgbClr val="BED7D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8">
                            <a:extLst>
                              <a:ext uri="{A12FA001-AC4F-418D-AE19-62706E023703}">
                                <ahyp:hlinkClr val="tx"/>
                              </a:ext>
                            </a:extLst>
                          </a:hlinkClick>
                        </a:rPr>
                        <a:t>Call in Sick</a:t>
                      </a:r>
                      <a:endParaRPr b="1" sz="1800" u="none" cap="none" strike="noStrike">
                        <a:solidFill>
                          <a:schemeClr val="accent4"/>
                        </a:solidFill>
                        <a:latin typeface="Calibri"/>
                        <a:ea typeface="Calibri"/>
                        <a:cs typeface="Calibri"/>
                        <a:sym typeface="Calibri"/>
                      </a:endParaRPr>
                    </a:p>
                  </a:txBody>
                  <a:tcPr marT="73025" marB="73025" marR="73025" marL="73025" anchor="ctr">
                    <a:lnL cap="flat" cmpd="sng" w="12700">
                      <a:solidFill>
                        <a:srgbClr val="BED7D3"/>
                      </a:solidFill>
                      <a:prstDash val="solid"/>
                      <a:round/>
                      <a:headEnd len="sm" w="sm" type="none"/>
                      <a:tailEnd len="sm" w="sm" type="none"/>
                    </a:lnL>
                    <a:lnR cap="flat" cmpd="sng" w="12700">
                      <a:solidFill>
                        <a:srgbClr val="BED7D3"/>
                      </a:solidFill>
                      <a:prstDash val="solid"/>
                      <a:round/>
                      <a:headEnd len="sm" w="sm" type="none"/>
                      <a:tailEnd len="sm" w="sm" type="none"/>
                    </a:lnR>
                    <a:lnT cap="flat" cmpd="sng" w="12700">
                      <a:solidFill>
                        <a:srgbClr val="BED7D3"/>
                      </a:solidFill>
                      <a:prstDash val="solid"/>
                      <a:round/>
                      <a:headEnd len="sm" w="sm" type="none"/>
                      <a:tailEnd len="sm" w="sm" type="none"/>
                    </a:lnT>
                    <a:lnB cap="flat" cmpd="sng" w="12700">
                      <a:solidFill>
                        <a:srgbClr val="BED7D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9">
                            <a:extLst>
                              <a:ext uri="{A12FA001-AC4F-418D-AE19-62706E023703}">
                                <ahyp:hlinkClr val="tx"/>
                              </a:ext>
                            </a:extLst>
                          </a:hlinkClick>
                        </a:rPr>
                        <a:t>Email to Child’s</a:t>
                      </a:r>
                      <a:endParaRPr sz="1400" u="sng" cap="none" strike="noStrike">
                        <a:solidFill>
                          <a:schemeClr val="accent4"/>
                        </a:solidFill>
                        <a:hlinkClick action="ppaction://hlinksldjump" r:id="rId10">
                          <a:extLst>
                            <a:ext uri="{A12FA001-AC4F-418D-AE19-62706E023703}">
                              <ahyp:hlinkClr val="tx"/>
                            </a:ext>
                          </a:extLst>
                        </a:hlinkClick>
                      </a:endParaRPr>
                    </a:p>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11">
                            <a:extLst>
                              <a:ext uri="{A12FA001-AC4F-418D-AE19-62706E023703}">
                                <ahyp:hlinkClr val="tx"/>
                              </a:ext>
                            </a:extLst>
                          </a:hlinkClick>
                        </a:rPr>
                        <a:t>Teacher</a:t>
                      </a:r>
                      <a:endParaRPr b="1" sz="1800" u="none" cap="none" strike="noStrike">
                        <a:solidFill>
                          <a:schemeClr val="accent4"/>
                        </a:solidFill>
                        <a:latin typeface="Calibri"/>
                        <a:ea typeface="Calibri"/>
                        <a:cs typeface="Calibri"/>
                        <a:sym typeface="Calibri"/>
                      </a:endParaRPr>
                    </a:p>
                  </a:txBody>
                  <a:tcPr marT="73025" marB="73025" marR="73025" marL="73025" anchor="ctr">
                    <a:lnL cap="flat" cmpd="sng" w="12700">
                      <a:solidFill>
                        <a:srgbClr val="BED7D3"/>
                      </a:solidFill>
                      <a:prstDash val="solid"/>
                      <a:round/>
                      <a:headEnd len="sm" w="sm" type="none"/>
                      <a:tailEnd len="sm" w="sm" type="none"/>
                    </a:lnL>
                    <a:lnR cap="flat" cmpd="sng" w="12700">
                      <a:solidFill>
                        <a:srgbClr val="BED7D3"/>
                      </a:solidFill>
                      <a:prstDash val="solid"/>
                      <a:round/>
                      <a:headEnd len="sm" w="sm" type="none"/>
                      <a:tailEnd len="sm" w="sm" type="none"/>
                    </a:lnR>
                    <a:lnT cap="flat" cmpd="sng" w="12700">
                      <a:solidFill>
                        <a:srgbClr val="BED7D3"/>
                      </a:solidFill>
                      <a:prstDash val="solid"/>
                      <a:round/>
                      <a:headEnd len="sm" w="sm" type="none"/>
                      <a:tailEnd len="sm" w="sm" type="none"/>
                    </a:lnT>
                    <a:lnB cap="flat" cmpd="sng" w="12700">
                      <a:solidFill>
                        <a:srgbClr val="BED7D3"/>
                      </a:solidFill>
                      <a:prstDash val="solid"/>
                      <a:round/>
                      <a:headEnd len="sm" w="sm" type="none"/>
                      <a:tailEnd len="sm" w="sm" type="none"/>
                    </a:lnB>
                  </a:tcPr>
                </a:tc>
              </a:tr>
              <a:tr h="1178375">
                <a:tc>
                  <a:txBody>
                    <a:bodyPr/>
                    <a:lstStyle/>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12">
                            <a:extLst>
                              <a:ext uri="{A12FA001-AC4F-418D-AE19-62706E023703}">
                                <ahyp:hlinkClr val="tx"/>
                              </a:ext>
                            </a:extLst>
                          </a:hlinkClick>
                        </a:rPr>
                        <a:t>Message to a Politician</a:t>
                      </a:r>
                      <a:endParaRPr b="1" sz="1800" u="none" cap="none" strike="noStrike">
                        <a:solidFill>
                          <a:schemeClr val="accent4"/>
                        </a:solidFill>
                        <a:latin typeface="Calibri"/>
                        <a:ea typeface="Calibri"/>
                        <a:cs typeface="Calibri"/>
                        <a:sym typeface="Calibri"/>
                      </a:endParaRPr>
                    </a:p>
                  </a:txBody>
                  <a:tcPr marT="73025" marB="73025" marR="73025" marL="73025" anchor="ctr">
                    <a:lnL cap="flat" cmpd="sng" w="12700">
                      <a:solidFill>
                        <a:srgbClr val="BED7D3"/>
                      </a:solidFill>
                      <a:prstDash val="solid"/>
                      <a:round/>
                      <a:headEnd len="sm" w="sm" type="none"/>
                      <a:tailEnd len="sm" w="sm" type="none"/>
                    </a:lnL>
                    <a:lnR cap="flat" cmpd="sng" w="12700">
                      <a:solidFill>
                        <a:srgbClr val="BED7D3"/>
                      </a:solidFill>
                      <a:prstDash val="solid"/>
                      <a:round/>
                      <a:headEnd len="sm" w="sm" type="none"/>
                      <a:tailEnd len="sm" w="sm" type="none"/>
                    </a:lnR>
                    <a:lnT cap="flat" cmpd="sng" w="12700">
                      <a:solidFill>
                        <a:srgbClr val="BED7D3"/>
                      </a:solidFill>
                      <a:prstDash val="solid"/>
                      <a:round/>
                      <a:headEnd len="sm" w="sm" type="none"/>
                      <a:tailEnd len="sm" w="sm" type="none"/>
                    </a:lnT>
                    <a:lnB cap="flat" cmpd="sng" w="12700">
                      <a:solidFill>
                        <a:srgbClr val="BED7D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13">
                            <a:extLst>
                              <a:ext uri="{A12FA001-AC4F-418D-AE19-62706E023703}">
                                <ahyp:hlinkClr val="tx"/>
                              </a:ext>
                            </a:extLst>
                          </a:hlinkClick>
                        </a:rPr>
                        <a:t>Complaint</a:t>
                      </a:r>
                      <a:endParaRPr sz="1400" u="sng" cap="none" strike="noStrike">
                        <a:solidFill>
                          <a:schemeClr val="accent4"/>
                        </a:solidFill>
                        <a:hlinkClick action="ppaction://hlinksldjump" r:id="rId14">
                          <a:extLst>
                            <a:ext uri="{A12FA001-AC4F-418D-AE19-62706E023703}">
                              <ahyp:hlinkClr val="tx"/>
                            </a:ext>
                          </a:extLst>
                        </a:hlinkClick>
                      </a:endParaRPr>
                    </a:p>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15">
                            <a:extLst>
                              <a:ext uri="{A12FA001-AC4F-418D-AE19-62706E023703}">
                                <ahyp:hlinkClr val="tx"/>
                              </a:ext>
                            </a:extLst>
                          </a:hlinkClick>
                        </a:rPr>
                        <a:t>Email</a:t>
                      </a:r>
                      <a:endParaRPr b="1" sz="1800" u="none" cap="none" strike="noStrike">
                        <a:solidFill>
                          <a:schemeClr val="accent4"/>
                        </a:solidFill>
                        <a:latin typeface="Calibri"/>
                        <a:ea typeface="Calibri"/>
                        <a:cs typeface="Calibri"/>
                        <a:sym typeface="Calibri"/>
                      </a:endParaRPr>
                    </a:p>
                  </a:txBody>
                  <a:tcPr marT="73025" marB="73025" marR="73025" marL="73025" anchor="ctr">
                    <a:lnL cap="flat" cmpd="sng" w="12700">
                      <a:solidFill>
                        <a:srgbClr val="BED7D3"/>
                      </a:solidFill>
                      <a:prstDash val="solid"/>
                      <a:round/>
                      <a:headEnd len="sm" w="sm" type="none"/>
                      <a:tailEnd len="sm" w="sm" type="none"/>
                    </a:lnL>
                    <a:lnR cap="flat" cmpd="sng" w="12700">
                      <a:solidFill>
                        <a:srgbClr val="BED7D3"/>
                      </a:solidFill>
                      <a:prstDash val="solid"/>
                      <a:round/>
                      <a:headEnd len="sm" w="sm" type="none"/>
                      <a:tailEnd len="sm" w="sm" type="none"/>
                    </a:lnR>
                    <a:lnT cap="flat" cmpd="sng" w="12700">
                      <a:solidFill>
                        <a:srgbClr val="BED7D3"/>
                      </a:solidFill>
                      <a:prstDash val="solid"/>
                      <a:round/>
                      <a:headEnd len="sm" w="sm" type="none"/>
                      <a:tailEnd len="sm" w="sm" type="none"/>
                    </a:lnT>
                    <a:lnB cap="flat" cmpd="sng" w="12700">
                      <a:solidFill>
                        <a:srgbClr val="BED7D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16">
                            <a:extLst>
                              <a:ext uri="{A12FA001-AC4F-418D-AE19-62706E023703}">
                                <ahyp:hlinkClr val="tx"/>
                              </a:ext>
                            </a:extLst>
                          </a:hlinkClick>
                        </a:rPr>
                        <a:t>Text to Coworker</a:t>
                      </a:r>
                      <a:endParaRPr sz="1400" u="none" cap="none" strike="noStrike">
                        <a:solidFill>
                          <a:schemeClr val="accent4"/>
                        </a:solidFill>
                      </a:endParaRPr>
                    </a:p>
                  </a:txBody>
                  <a:tcPr marT="73025" marB="73025" marR="73025" marL="73025" anchor="ctr">
                    <a:lnL cap="flat" cmpd="sng" w="12700">
                      <a:solidFill>
                        <a:srgbClr val="BED7D3"/>
                      </a:solidFill>
                      <a:prstDash val="solid"/>
                      <a:round/>
                      <a:headEnd len="sm" w="sm" type="none"/>
                      <a:tailEnd len="sm" w="sm" type="none"/>
                    </a:lnL>
                    <a:lnR cap="flat" cmpd="sng" w="12700">
                      <a:solidFill>
                        <a:srgbClr val="BED7D3"/>
                      </a:solidFill>
                      <a:prstDash val="solid"/>
                      <a:round/>
                      <a:headEnd len="sm" w="sm" type="none"/>
                      <a:tailEnd len="sm" w="sm" type="none"/>
                    </a:lnR>
                    <a:lnT cap="flat" cmpd="sng" w="12700">
                      <a:solidFill>
                        <a:srgbClr val="BED7D3"/>
                      </a:solidFill>
                      <a:prstDash val="solid"/>
                      <a:round/>
                      <a:headEnd len="sm" w="sm" type="none"/>
                      <a:tailEnd len="sm" w="sm" type="none"/>
                    </a:lnT>
                    <a:lnB cap="flat" cmpd="sng" w="12700">
                      <a:solidFill>
                        <a:srgbClr val="BED7D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17">
                            <a:extLst>
                              <a:ext uri="{A12FA001-AC4F-418D-AE19-62706E023703}">
                                <ahyp:hlinkClr val="tx"/>
                              </a:ext>
                            </a:extLst>
                          </a:hlinkClick>
                        </a:rPr>
                        <a:t>Email to Child’s Principal</a:t>
                      </a:r>
                      <a:endParaRPr b="1" sz="1800" u="none" cap="none" strike="noStrike">
                        <a:solidFill>
                          <a:schemeClr val="accent4"/>
                        </a:solidFill>
                        <a:latin typeface="Calibri"/>
                        <a:ea typeface="Calibri"/>
                        <a:cs typeface="Calibri"/>
                        <a:sym typeface="Calibri"/>
                      </a:endParaRPr>
                    </a:p>
                  </a:txBody>
                  <a:tcPr marT="73025" marB="73025" marR="73025" marL="73025" anchor="ctr">
                    <a:lnL cap="flat" cmpd="sng" w="12700">
                      <a:solidFill>
                        <a:srgbClr val="BED7D3"/>
                      </a:solidFill>
                      <a:prstDash val="solid"/>
                      <a:round/>
                      <a:headEnd len="sm" w="sm" type="none"/>
                      <a:tailEnd len="sm" w="sm" type="none"/>
                    </a:lnL>
                    <a:lnR cap="flat" cmpd="sng" w="12700">
                      <a:solidFill>
                        <a:srgbClr val="BED7D3"/>
                      </a:solidFill>
                      <a:prstDash val="solid"/>
                      <a:round/>
                      <a:headEnd len="sm" w="sm" type="none"/>
                      <a:tailEnd len="sm" w="sm" type="none"/>
                    </a:lnR>
                    <a:lnT cap="flat" cmpd="sng" w="12700">
                      <a:solidFill>
                        <a:srgbClr val="BED7D3"/>
                      </a:solidFill>
                      <a:prstDash val="solid"/>
                      <a:round/>
                      <a:headEnd len="sm" w="sm" type="none"/>
                      <a:tailEnd len="sm" w="sm" type="none"/>
                    </a:lnT>
                    <a:lnB cap="flat" cmpd="sng" w="12700">
                      <a:solidFill>
                        <a:srgbClr val="BED7D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18">
                            <a:extLst>
                              <a:ext uri="{A12FA001-AC4F-418D-AE19-62706E023703}">
                                <ahyp:hlinkClr val="tx"/>
                              </a:ext>
                            </a:extLst>
                          </a:hlinkClick>
                        </a:rPr>
                        <a:t>Thank-You</a:t>
                      </a:r>
                      <a:endParaRPr sz="1400" u="sng" cap="none" strike="noStrike">
                        <a:solidFill>
                          <a:schemeClr val="accent4"/>
                        </a:solidFill>
                        <a:hlinkClick action="ppaction://hlinksldjump" r:id="rId19">
                          <a:extLst>
                            <a:ext uri="{A12FA001-AC4F-418D-AE19-62706E023703}">
                              <ahyp:hlinkClr val="tx"/>
                            </a:ext>
                          </a:extLst>
                        </a:hlinkClick>
                      </a:endParaRPr>
                    </a:p>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20">
                            <a:extLst>
                              <a:ext uri="{A12FA001-AC4F-418D-AE19-62706E023703}">
                                <ahyp:hlinkClr val="tx"/>
                              </a:ext>
                            </a:extLst>
                          </a:hlinkClick>
                        </a:rPr>
                        <a:t>Note</a:t>
                      </a:r>
                      <a:endParaRPr b="1" sz="1800" u="none" cap="none" strike="noStrike">
                        <a:solidFill>
                          <a:schemeClr val="accent4"/>
                        </a:solidFill>
                        <a:latin typeface="Calibri"/>
                        <a:ea typeface="Calibri"/>
                        <a:cs typeface="Calibri"/>
                        <a:sym typeface="Calibri"/>
                      </a:endParaRPr>
                    </a:p>
                  </a:txBody>
                  <a:tcPr marT="73025" marB="73025" marR="73025" marL="73025" anchor="ctr">
                    <a:lnL cap="flat" cmpd="sng" w="12700">
                      <a:solidFill>
                        <a:srgbClr val="BED7D3"/>
                      </a:solidFill>
                      <a:prstDash val="solid"/>
                      <a:round/>
                      <a:headEnd len="sm" w="sm" type="none"/>
                      <a:tailEnd len="sm" w="sm" type="none"/>
                    </a:lnL>
                    <a:lnR cap="flat" cmpd="sng" w="12700">
                      <a:solidFill>
                        <a:srgbClr val="BED7D3"/>
                      </a:solidFill>
                      <a:prstDash val="solid"/>
                      <a:round/>
                      <a:headEnd len="sm" w="sm" type="none"/>
                      <a:tailEnd len="sm" w="sm" type="none"/>
                    </a:lnR>
                    <a:lnT cap="flat" cmpd="sng" w="12700">
                      <a:solidFill>
                        <a:srgbClr val="BED7D3"/>
                      </a:solidFill>
                      <a:prstDash val="solid"/>
                      <a:round/>
                      <a:headEnd len="sm" w="sm" type="none"/>
                      <a:tailEnd len="sm" w="sm" type="none"/>
                    </a:lnT>
                    <a:lnB cap="flat" cmpd="sng" w="12700">
                      <a:solidFill>
                        <a:srgbClr val="BED7D3"/>
                      </a:solidFill>
                      <a:prstDash val="solid"/>
                      <a:round/>
                      <a:headEnd len="sm" w="sm" type="none"/>
                      <a:tailEnd len="sm" w="sm" type="none"/>
                    </a:lnB>
                  </a:tcPr>
                </a:tc>
              </a:tr>
              <a:tr h="1178375">
                <a:tc>
                  <a:txBody>
                    <a:bodyPr/>
                    <a:lstStyle/>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21">
                            <a:extLst>
                              <a:ext uri="{A12FA001-AC4F-418D-AE19-62706E023703}">
                                <ahyp:hlinkClr val="tx"/>
                              </a:ext>
                            </a:extLst>
                          </a:hlinkClick>
                        </a:rPr>
                        <a:t>Social Media</a:t>
                      </a:r>
                      <a:endParaRPr b="1" sz="1800" u="none" cap="none" strike="noStrike">
                        <a:solidFill>
                          <a:schemeClr val="accent4"/>
                        </a:solidFill>
                        <a:latin typeface="Calibri"/>
                        <a:ea typeface="Calibri"/>
                        <a:cs typeface="Calibri"/>
                        <a:sym typeface="Calibri"/>
                      </a:endParaRPr>
                    </a:p>
                  </a:txBody>
                  <a:tcPr marT="73025" marB="73025" marR="73025" marL="73025" anchor="ctr">
                    <a:lnL cap="flat" cmpd="sng" w="12700">
                      <a:solidFill>
                        <a:srgbClr val="BED7D3"/>
                      </a:solidFill>
                      <a:prstDash val="solid"/>
                      <a:round/>
                      <a:headEnd len="sm" w="sm" type="none"/>
                      <a:tailEnd len="sm" w="sm" type="none"/>
                    </a:lnL>
                    <a:lnR cap="flat" cmpd="sng" w="12700">
                      <a:solidFill>
                        <a:srgbClr val="BED7D3"/>
                      </a:solidFill>
                      <a:prstDash val="solid"/>
                      <a:round/>
                      <a:headEnd len="sm" w="sm" type="none"/>
                      <a:tailEnd len="sm" w="sm" type="none"/>
                    </a:lnR>
                    <a:lnT cap="flat" cmpd="sng" w="12700">
                      <a:solidFill>
                        <a:srgbClr val="BED7D3"/>
                      </a:solidFill>
                      <a:prstDash val="solid"/>
                      <a:round/>
                      <a:headEnd len="sm" w="sm" type="none"/>
                      <a:tailEnd len="sm" w="sm" type="none"/>
                    </a:lnT>
                    <a:lnB cap="flat" cmpd="sng" w="12700">
                      <a:solidFill>
                        <a:srgbClr val="BED7D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22">
                            <a:extLst>
                              <a:ext uri="{A12FA001-AC4F-418D-AE19-62706E023703}">
                                <ahyp:hlinkClr val="tx"/>
                              </a:ext>
                            </a:extLst>
                          </a:hlinkClick>
                        </a:rPr>
                        <a:t>Cover Letter</a:t>
                      </a:r>
                      <a:endParaRPr b="1" sz="1800" u="none" cap="none" strike="noStrike">
                        <a:solidFill>
                          <a:schemeClr val="accent4"/>
                        </a:solidFill>
                        <a:latin typeface="Calibri"/>
                        <a:ea typeface="Calibri"/>
                        <a:cs typeface="Calibri"/>
                        <a:sym typeface="Calibri"/>
                      </a:endParaRPr>
                    </a:p>
                  </a:txBody>
                  <a:tcPr marT="73025" marB="73025" marR="73025" marL="73025" anchor="ctr">
                    <a:lnL cap="flat" cmpd="sng" w="12700">
                      <a:solidFill>
                        <a:srgbClr val="BED7D3"/>
                      </a:solidFill>
                      <a:prstDash val="solid"/>
                      <a:round/>
                      <a:headEnd len="sm" w="sm" type="none"/>
                      <a:tailEnd len="sm" w="sm" type="none"/>
                    </a:lnL>
                    <a:lnR cap="flat" cmpd="sng" w="12700">
                      <a:solidFill>
                        <a:srgbClr val="BED7D3"/>
                      </a:solidFill>
                      <a:prstDash val="solid"/>
                      <a:round/>
                      <a:headEnd len="sm" w="sm" type="none"/>
                      <a:tailEnd len="sm" w="sm" type="none"/>
                    </a:lnR>
                    <a:lnT cap="flat" cmpd="sng" w="12700">
                      <a:solidFill>
                        <a:srgbClr val="BED7D3"/>
                      </a:solidFill>
                      <a:prstDash val="solid"/>
                      <a:round/>
                      <a:headEnd len="sm" w="sm" type="none"/>
                      <a:tailEnd len="sm" w="sm" type="none"/>
                    </a:lnT>
                    <a:lnB cap="flat" cmpd="sng" w="12700">
                      <a:solidFill>
                        <a:srgbClr val="BED7D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23">
                            <a:extLst>
                              <a:ext uri="{A12FA001-AC4F-418D-AE19-62706E023703}">
                                <ahyp:hlinkClr val="tx"/>
                              </a:ext>
                            </a:extLst>
                          </a:hlinkClick>
                        </a:rPr>
                        <a:t>Resume</a:t>
                      </a:r>
                      <a:endParaRPr b="1" sz="1800" u="none" cap="none" strike="noStrike">
                        <a:solidFill>
                          <a:schemeClr val="accent4"/>
                        </a:solidFill>
                        <a:latin typeface="Calibri"/>
                        <a:ea typeface="Calibri"/>
                        <a:cs typeface="Calibri"/>
                        <a:sym typeface="Calibri"/>
                      </a:endParaRPr>
                    </a:p>
                  </a:txBody>
                  <a:tcPr marT="73025" marB="73025" marR="73025" marL="73025" anchor="ctr">
                    <a:lnL cap="flat" cmpd="sng" w="12700">
                      <a:solidFill>
                        <a:srgbClr val="BED7D3"/>
                      </a:solidFill>
                      <a:prstDash val="solid"/>
                      <a:round/>
                      <a:headEnd len="sm" w="sm" type="none"/>
                      <a:tailEnd len="sm" w="sm" type="none"/>
                    </a:lnL>
                    <a:lnR cap="flat" cmpd="sng" w="12700">
                      <a:solidFill>
                        <a:srgbClr val="BED7D3"/>
                      </a:solidFill>
                      <a:prstDash val="solid"/>
                      <a:round/>
                      <a:headEnd len="sm" w="sm" type="none"/>
                      <a:tailEnd len="sm" w="sm" type="none"/>
                    </a:lnR>
                    <a:lnT cap="flat" cmpd="sng" w="12700">
                      <a:solidFill>
                        <a:srgbClr val="BED7D3"/>
                      </a:solidFill>
                      <a:prstDash val="solid"/>
                      <a:round/>
                      <a:headEnd len="sm" w="sm" type="none"/>
                      <a:tailEnd len="sm" w="sm" type="none"/>
                    </a:lnT>
                    <a:lnB cap="flat" cmpd="sng" w="12700">
                      <a:solidFill>
                        <a:srgbClr val="BED7D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24">
                            <a:extLst>
                              <a:ext uri="{A12FA001-AC4F-418D-AE19-62706E023703}">
                                <ahyp:hlinkClr val="tx"/>
                              </a:ext>
                            </a:extLst>
                          </a:hlinkClick>
                        </a:rPr>
                        <a:t>Facebook Marketplace</a:t>
                      </a:r>
                      <a:endParaRPr sz="1400" u="none" cap="none" strike="noStrike">
                        <a:solidFill>
                          <a:schemeClr val="accent4"/>
                        </a:solidFill>
                      </a:endParaRPr>
                    </a:p>
                  </a:txBody>
                  <a:tcPr marT="73025" marB="73025" marR="73025" marL="73025" anchor="ctr">
                    <a:lnL cap="flat" cmpd="sng" w="12700">
                      <a:solidFill>
                        <a:srgbClr val="BED7D3"/>
                      </a:solidFill>
                      <a:prstDash val="solid"/>
                      <a:round/>
                      <a:headEnd len="sm" w="sm" type="none"/>
                      <a:tailEnd len="sm" w="sm" type="none"/>
                    </a:lnL>
                    <a:lnR cap="flat" cmpd="sng" w="12700">
                      <a:solidFill>
                        <a:srgbClr val="BED7D3"/>
                      </a:solidFill>
                      <a:prstDash val="solid"/>
                      <a:round/>
                      <a:headEnd len="sm" w="sm" type="none"/>
                      <a:tailEnd len="sm" w="sm" type="none"/>
                    </a:lnR>
                    <a:lnT cap="flat" cmpd="sng" w="12700">
                      <a:solidFill>
                        <a:srgbClr val="BED7D3"/>
                      </a:solidFill>
                      <a:prstDash val="solid"/>
                      <a:round/>
                      <a:headEnd len="sm" w="sm" type="none"/>
                      <a:tailEnd len="sm" w="sm" type="none"/>
                    </a:lnT>
                    <a:lnB cap="flat" cmpd="sng" w="12700">
                      <a:solidFill>
                        <a:srgbClr val="BED7D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25">
                            <a:extLst>
                              <a:ext uri="{A12FA001-AC4F-418D-AE19-62706E023703}">
                                <ahyp:hlinkClr val="tx"/>
                              </a:ext>
                            </a:extLst>
                          </a:hlinkClick>
                        </a:rPr>
                        <a:t>Address an Envelope</a:t>
                      </a:r>
                      <a:endParaRPr b="1" sz="1800" u="none" cap="none" strike="noStrike">
                        <a:solidFill>
                          <a:schemeClr val="accent4"/>
                        </a:solidFill>
                        <a:latin typeface="Calibri"/>
                        <a:ea typeface="Calibri"/>
                        <a:cs typeface="Calibri"/>
                        <a:sym typeface="Calibri"/>
                      </a:endParaRPr>
                    </a:p>
                  </a:txBody>
                  <a:tcPr marT="73025" marB="73025" marR="73025" marL="73025" anchor="ctr">
                    <a:lnL cap="flat" cmpd="sng" w="12700">
                      <a:solidFill>
                        <a:srgbClr val="BED7D3"/>
                      </a:solidFill>
                      <a:prstDash val="solid"/>
                      <a:round/>
                      <a:headEnd len="sm" w="sm" type="none"/>
                      <a:tailEnd len="sm" w="sm" type="none"/>
                    </a:lnL>
                    <a:lnR cap="flat" cmpd="sng" w="12700">
                      <a:solidFill>
                        <a:srgbClr val="BED7D3"/>
                      </a:solidFill>
                      <a:prstDash val="solid"/>
                      <a:round/>
                      <a:headEnd len="sm" w="sm" type="none"/>
                      <a:tailEnd len="sm" w="sm" type="none"/>
                    </a:lnR>
                    <a:lnT cap="flat" cmpd="sng" w="12700">
                      <a:solidFill>
                        <a:srgbClr val="BED7D3"/>
                      </a:solidFill>
                      <a:prstDash val="solid"/>
                      <a:round/>
                      <a:headEnd len="sm" w="sm" type="none"/>
                      <a:tailEnd len="sm" w="sm" type="none"/>
                    </a:lnT>
                    <a:lnB cap="flat" cmpd="sng" w="12700">
                      <a:solidFill>
                        <a:srgbClr val="BED7D3"/>
                      </a:solidFill>
                      <a:prstDash val="solid"/>
                      <a:round/>
                      <a:headEnd len="sm" w="sm" type="none"/>
                      <a:tailEnd len="sm" w="sm" type="none"/>
                    </a:lnB>
                  </a:tcPr>
                </a:tc>
              </a:tr>
              <a:tr h="1178375">
                <a:tc>
                  <a:txBody>
                    <a:bodyPr/>
                    <a:lstStyle/>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26">
                            <a:extLst>
                              <a:ext uri="{A12FA001-AC4F-418D-AE19-62706E023703}">
                                <ahyp:hlinkClr val="tx"/>
                              </a:ext>
                            </a:extLst>
                          </a:hlinkClick>
                        </a:rPr>
                        <a:t>Make an Appointment</a:t>
                      </a:r>
                      <a:endParaRPr b="1" sz="1800" u="none" cap="none" strike="noStrike">
                        <a:solidFill>
                          <a:schemeClr val="accent4"/>
                        </a:solidFill>
                        <a:latin typeface="Calibri"/>
                        <a:ea typeface="Calibri"/>
                        <a:cs typeface="Calibri"/>
                        <a:sym typeface="Calibri"/>
                      </a:endParaRPr>
                    </a:p>
                  </a:txBody>
                  <a:tcPr marT="73025" marB="73025" marR="73025" marL="73025" anchor="ctr">
                    <a:lnL cap="flat" cmpd="sng" w="12700">
                      <a:solidFill>
                        <a:srgbClr val="BED7D3"/>
                      </a:solidFill>
                      <a:prstDash val="solid"/>
                      <a:round/>
                      <a:headEnd len="sm" w="sm" type="none"/>
                      <a:tailEnd len="sm" w="sm" type="none"/>
                    </a:lnL>
                    <a:lnR cap="flat" cmpd="sng" w="12700">
                      <a:solidFill>
                        <a:srgbClr val="BED7D3"/>
                      </a:solidFill>
                      <a:prstDash val="solid"/>
                      <a:round/>
                      <a:headEnd len="sm" w="sm" type="none"/>
                      <a:tailEnd len="sm" w="sm" type="none"/>
                    </a:lnR>
                    <a:lnT cap="flat" cmpd="sng" w="12700">
                      <a:solidFill>
                        <a:srgbClr val="BED7D3"/>
                      </a:solidFill>
                      <a:prstDash val="solid"/>
                      <a:round/>
                      <a:headEnd len="sm" w="sm" type="none"/>
                      <a:tailEnd len="sm" w="sm" type="none"/>
                    </a:lnT>
                    <a:lnB cap="flat" cmpd="sng" w="12700">
                      <a:solidFill>
                        <a:srgbClr val="BED7D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27">
                            <a:extLst>
                              <a:ext uri="{A12FA001-AC4F-418D-AE19-62706E023703}">
                                <ahyp:hlinkClr val="tx"/>
                              </a:ext>
                            </a:extLst>
                          </a:hlinkClick>
                        </a:rPr>
                        <a:t>Invitation</a:t>
                      </a:r>
                      <a:endParaRPr b="1" sz="1800" u="none" cap="none" strike="noStrike">
                        <a:solidFill>
                          <a:schemeClr val="accent4"/>
                        </a:solidFill>
                        <a:latin typeface="Calibri"/>
                        <a:ea typeface="Calibri"/>
                        <a:cs typeface="Calibri"/>
                        <a:sym typeface="Calibri"/>
                      </a:endParaRPr>
                    </a:p>
                  </a:txBody>
                  <a:tcPr marT="73025" marB="73025" marR="73025" marL="73025" anchor="ctr">
                    <a:lnL cap="flat" cmpd="sng" w="12700">
                      <a:solidFill>
                        <a:srgbClr val="BED7D3"/>
                      </a:solidFill>
                      <a:prstDash val="solid"/>
                      <a:round/>
                      <a:headEnd len="sm" w="sm" type="none"/>
                      <a:tailEnd len="sm" w="sm" type="none"/>
                    </a:lnL>
                    <a:lnR cap="flat" cmpd="sng" w="12700">
                      <a:solidFill>
                        <a:srgbClr val="BED7D3"/>
                      </a:solidFill>
                      <a:prstDash val="solid"/>
                      <a:round/>
                      <a:headEnd len="sm" w="sm" type="none"/>
                      <a:tailEnd len="sm" w="sm" type="none"/>
                    </a:lnR>
                    <a:lnT cap="flat" cmpd="sng" w="12700">
                      <a:solidFill>
                        <a:srgbClr val="BED7D3"/>
                      </a:solidFill>
                      <a:prstDash val="solid"/>
                      <a:round/>
                      <a:headEnd len="sm" w="sm" type="none"/>
                      <a:tailEnd len="sm" w="sm" type="none"/>
                    </a:lnT>
                    <a:lnB cap="flat" cmpd="sng" w="12700">
                      <a:solidFill>
                        <a:srgbClr val="BED7D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28">
                            <a:extLst>
                              <a:ext uri="{A12FA001-AC4F-418D-AE19-62706E023703}">
                                <ahyp:hlinkClr val="tx"/>
                              </a:ext>
                            </a:extLst>
                          </a:hlinkClick>
                        </a:rPr>
                        <a:t>Workplace Report</a:t>
                      </a:r>
                      <a:endParaRPr b="1" sz="1800" u="none" cap="none" strike="noStrike">
                        <a:solidFill>
                          <a:schemeClr val="accent4"/>
                        </a:solidFill>
                        <a:latin typeface="Calibri"/>
                        <a:ea typeface="Calibri"/>
                        <a:cs typeface="Calibri"/>
                        <a:sym typeface="Calibri"/>
                      </a:endParaRPr>
                    </a:p>
                  </a:txBody>
                  <a:tcPr marT="73025" marB="73025" marR="73025" marL="73025" anchor="ctr">
                    <a:lnL cap="flat" cmpd="sng" w="12700">
                      <a:solidFill>
                        <a:srgbClr val="BED7D3"/>
                      </a:solidFill>
                      <a:prstDash val="solid"/>
                      <a:round/>
                      <a:headEnd len="sm" w="sm" type="none"/>
                      <a:tailEnd len="sm" w="sm" type="none"/>
                    </a:lnL>
                    <a:lnR cap="flat" cmpd="sng" w="12700">
                      <a:solidFill>
                        <a:srgbClr val="BED7D3"/>
                      </a:solidFill>
                      <a:prstDash val="solid"/>
                      <a:round/>
                      <a:headEnd len="sm" w="sm" type="none"/>
                      <a:tailEnd len="sm" w="sm" type="none"/>
                    </a:lnR>
                    <a:lnT cap="flat" cmpd="sng" w="12700">
                      <a:solidFill>
                        <a:srgbClr val="BED7D3"/>
                      </a:solidFill>
                      <a:prstDash val="solid"/>
                      <a:round/>
                      <a:headEnd len="sm" w="sm" type="none"/>
                      <a:tailEnd len="sm" w="sm" type="none"/>
                    </a:lnT>
                    <a:lnB cap="flat" cmpd="sng" w="12700">
                      <a:solidFill>
                        <a:srgbClr val="BED7D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29">
                            <a:extLst>
                              <a:ext uri="{A12FA001-AC4F-418D-AE19-62706E023703}">
                                <ahyp:hlinkClr val="tx"/>
                              </a:ext>
                            </a:extLst>
                          </a:hlinkClick>
                        </a:rPr>
                        <a:t>Apology to Colleague</a:t>
                      </a:r>
                      <a:endParaRPr b="1" sz="1800" u="none" cap="none" strike="noStrike">
                        <a:solidFill>
                          <a:schemeClr val="accent4"/>
                        </a:solidFill>
                        <a:latin typeface="Calibri"/>
                        <a:ea typeface="Calibri"/>
                        <a:cs typeface="Calibri"/>
                        <a:sym typeface="Calibri"/>
                      </a:endParaRPr>
                    </a:p>
                  </a:txBody>
                  <a:tcPr marT="73025" marB="73025" marR="73025" marL="73025" anchor="ctr">
                    <a:lnL cap="flat" cmpd="sng" w="12700">
                      <a:solidFill>
                        <a:srgbClr val="BED7D3"/>
                      </a:solidFill>
                      <a:prstDash val="solid"/>
                      <a:round/>
                      <a:headEnd len="sm" w="sm" type="none"/>
                      <a:tailEnd len="sm" w="sm" type="none"/>
                    </a:lnL>
                    <a:lnR cap="flat" cmpd="sng" w="12700">
                      <a:solidFill>
                        <a:srgbClr val="BED7D3"/>
                      </a:solidFill>
                      <a:prstDash val="solid"/>
                      <a:round/>
                      <a:headEnd len="sm" w="sm" type="none"/>
                      <a:tailEnd len="sm" w="sm" type="none"/>
                    </a:lnR>
                    <a:lnT cap="flat" cmpd="sng" w="12700">
                      <a:solidFill>
                        <a:srgbClr val="BED7D3"/>
                      </a:solidFill>
                      <a:prstDash val="solid"/>
                      <a:round/>
                      <a:headEnd len="sm" w="sm" type="none"/>
                      <a:tailEnd len="sm" w="sm" type="none"/>
                    </a:lnT>
                    <a:lnB cap="flat" cmpd="sng" w="12700">
                      <a:solidFill>
                        <a:srgbClr val="BED7D3"/>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Arial"/>
                        <a:buNone/>
                      </a:pPr>
                      <a:r>
                        <a:rPr b="1" lang="en-US" sz="1800" u="none" cap="none" strike="noStrike">
                          <a:solidFill>
                            <a:schemeClr val="accent4"/>
                          </a:solidFill>
                          <a:uFill>
                            <a:noFill/>
                          </a:uFill>
                          <a:latin typeface="Calibri"/>
                          <a:ea typeface="Calibri"/>
                          <a:cs typeface="Calibri"/>
                          <a:sym typeface="Calibri"/>
                          <a:hlinkClick action="ppaction://hlinksldjump" r:id="rId30">
                            <a:extLst>
                              <a:ext uri="{A12FA001-AC4F-418D-AE19-62706E023703}">
                                <ahyp:hlinkClr val="tx"/>
                              </a:ext>
                            </a:extLst>
                          </a:hlinkClick>
                        </a:rPr>
                        <a:t>Employee Performance Review</a:t>
                      </a:r>
                      <a:endParaRPr sz="1400" u="none" cap="none" strike="noStrike">
                        <a:solidFill>
                          <a:schemeClr val="accent4"/>
                        </a:solidFill>
                      </a:endParaRPr>
                    </a:p>
                  </a:txBody>
                  <a:tcPr marT="73025" marB="73025" marR="73025" marL="73025" anchor="ctr">
                    <a:lnL cap="flat" cmpd="sng" w="12700">
                      <a:solidFill>
                        <a:srgbClr val="BED7D3"/>
                      </a:solidFill>
                      <a:prstDash val="solid"/>
                      <a:round/>
                      <a:headEnd len="sm" w="sm" type="none"/>
                      <a:tailEnd len="sm" w="sm" type="none"/>
                    </a:lnL>
                    <a:lnR cap="flat" cmpd="sng" w="12700">
                      <a:solidFill>
                        <a:srgbClr val="BED7D3"/>
                      </a:solidFill>
                      <a:prstDash val="solid"/>
                      <a:round/>
                      <a:headEnd len="sm" w="sm" type="none"/>
                      <a:tailEnd len="sm" w="sm" type="none"/>
                    </a:lnR>
                    <a:lnT cap="flat" cmpd="sng" w="12700">
                      <a:solidFill>
                        <a:srgbClr val="BED7D3"/>
                      </a:solidFill>
                      <a:prstDash val="solid"/>
                      <a:round/>
                      <a:headEnd len="sm" w="sm" type="none"/>
                      <a:tailEnd len="sm" w="sm" type="none"/>
                    </a:lnT>
                    <a:lnB cap="flat" cmpd="sng" w="12700">
                      <a:solidFill>
                        <a:srgbClr val="BED7D3"/>
                      </a:solidFill>
                      <a:prstDash val="solid"/>
                      <a:round/>
                      <a:headEnd len="sm" w="sm" type="none"/>
                      <a:tailEnd len="sm" w="sm" type="none"/>
                    </a:lnB>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37"/>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991B1E"/>
                </a:solidFill>
                <a:latin typeface="Arial"/>
                <a:ea typeface="Arial"/>
                <a:cs typeface="Arial"/>
                <a:sym typeface="Arial"/>
              </a:rPr>
              <a:t>Address an Envelope Example</a:t>
            </a:r>
            <a:endParaRPr/>
          </a:p>
        </p:txBody>
      </p:sp>
      <p:sp>
        <p:nvSpPr>
          <p:cNvPr id="204" name="Google Shape;204;p37"/>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rgbClr val="000000"/>
              </a:solidFill>
              <a:latin typeface="Arial"/>
              <a:ea typeface="Arial"/>
              <a:cs typeface="Arial"/>
              <a:sym typeface="Arial"/>
            </a:endParaRPr>
          </a:p>
        </p:txBody>
      </p:sp>
      <p:sp>
        <p:nvSpPr>
          <p:cNvPr id="205" name="Google Shape;205;p37"/>
          <p:cNvSpPr/>
          <p:nvPr/>
        </p:nvSpPr>
        <p:spPr>
          <a:xfrm>
            <a:off x="457199" y="1657350"/>
            <a:ext cx="8182173" cy="2561790"/>
          </a:xfrm>
          <a:prstGeom prst="rect">
            <a:avLst/>
          </a:prstGeom>
          <a:solidFill>
            <a:srgbClr val="EEEEEE"/>
          </a:solidFill>
          <a:ln cap="flat" cmpd="sng" w="25400">
            <a:solidFill>
              <a:srgbClr val="5C4E0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t/>
            </a:r>
            <a:endParaRPr b="0" i="0" sz="1400" u="none" cap="none" strike="noStrike">
              <a:solidFill>
                <a:schemeClr val="lt1"/>
              </a:solidFill>
              <a:latin typeface="Arial"/>
              <a:ea typeface="Arial"/>
              <a:cs typeface="Arial"/>
              <a:sym typeface="Arial"/>
            </a:endParaRPr>
          </a:p>
        </p:txBody>
      </p:sp>
      <p:pic>
        <p:nvPicPr>
          <p:cNvPr descr="Flag Postage Stamp Free Stock Photo - Public Domain Pictures" id="206" name="Google Shape;206;p37"/>
          <p:cNvPicPr preferRelativeResize="0"/>
          <p:nvPr/>
        </p:nvPicPr>
        <p:blipFill rotWithShape="1">
          <a:blip r:embed="rId3">
            <a:alphaModFix/>
          </a:blip>
          <a:srcRect b="0" l="0" r="0" t="0"/>
          <a:stretch/>
        </p:blipFill>
        <p:spPr>
          <a:xfrm>
            <a:off x="8062656" y="1778447"/>
            <a:ext cx="470413" cy="615564"/>
          </a:xfrm>
          <a:prstGeom prst="rect">
            <a:avLst/>
          </a:prstGeom>
          <a:noFill/>
          <a:ln>
            <a:noFill/>
          </a:ln>
        </p:spPr>
      </p:pic>
      <p:sp>
        <p:nvSpPr>
          <p:cNvPr id="207" name="Google Shape;207;p37"/>
          <p:cNvSpPr txBox="1"/>
          <p:nvPr/>
        </p:nvSpPr>
        <p:spPr>
          <a:xfrm>
            <a:off x="2257523" y="2809452"/>
            <a:ext cx="4581524" cy="116955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Ms. Sarah Johnson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123 Main Street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Oklahoma City, OK 73101</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br>
              <a:rPr b="0" i="0" lang="en-US" sz="1400" u="none" cap="none" strike="noStrike">
                <a:solidFill>
                  <a:srgbClr val="000000"/>
                </a:solidFill>
                <a:latin typeface="Arial"/>
                <a:ea typeface="Arial"/>
                <a:cs typeface="Arial"/>
                <a:sym typeface="Arial"/>
              </a:rPr>
            </a:br>
            <a:endParaRPr b="0" i="0" sz="1400" u="none" cap="none" strike="noStrike">
              <a:solidFill>
                <a:srgbClr val="000000"/>
              </a:solidFill>
              <a:latin typeface="Arial"/>
              <a:ea typeface="Arial"/>
              <a:cs typeface="Arial"/>
              <a:sym typeface="Arial"/>
            </a:endParaRPr>
          </a:p>
        </p:txBody>
      </p:sp>
      <p:sp>
        <p:nvSpPr>
          <p:cNvPr id="208" name="Google Shape;208;p37"/>
          <p:cNvSpPr txBox="1"/>
          <p:nvPr/>
        </p:nvSpPr>
        <p:spPr>
          <a:xfrm>
            <a:off x="504628" y="1702649"/>
            <a:ext cx="4581524" cy="1169551"/>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James Smith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456 Oak Lane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Tulsa, OK 74104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br>
              <a:rPr b="0" i="0" lang="en-US" sz="1400" u="none" cap="none" strike="noStrike">
                <a:solidFill>
                  <a:srgbClr val="000000"/>
                </a:solidFill>
                <a:latin typeface="Arial"/>
                <a:ea typeface="Arial"/>
                <a:cs typeface="Arial"/>
                <a:sym typeface="Arial"/>
              </a:rPr>
            </a:br>
            <a:endParaRPr b="0" i="0" sz="1400" u="none" cap="none" strike="noStrike">
              <a:solidFill>
                <a:srgbClr val="000000"/>
              </a:solidFill>
              <a:latin typeface="Arial"/>
              <a:ea typeface="Arial"/>
              <a:cs typeface="Arial"/>
              <a:sym typeface="Arial"/>
            </a:endParaRPr>
          </a:p>
        </p:txBody>
      </p:sp>
      <p:sp>
        <p:nvSpPr>
          <p:cNvPr id="209" name="Google Shape;209;p37">
            <a:hlinkClick action="ppaction://hlinksldjump" r:id="rId4"/>
          </p:cNvPr>
          <p:cNvSpPr/>
          <p:nvPr/>
        </p:nvSpPr>
        <p:spPr>
          <a:xfrm>
            <a:off x="178698" y="4500149"/>
            <a:ext cx="1542600" cy="486600"/>
          </a:xfrm>
          <a:prstGeom prst="leftArrow">
            <a:avLst>
              <a:gd fmla="val 50000" name="adj1"/>
              <a:gd fmla="val 50000" name="adj2"/>
            </a:avLst>
          </a:prstGeom>
          <a:solidFill>
            <a:schemeClr val="accent6"/>
          </a:solidFill>
          <a:ln>
            <a:noFill/>
          </a:ln>
          <a:effectLst>
            <a:outerShdw blurRad="44450" algn="ctr" dir="5400000" dist="27940">
              <a:srgbClr val="000000">
                <a:alpha val="31764"/>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Calibri"/>
                <a:ea typeface="Calibri"/>
                <a:cs typeface="Calibri"/>
                <a:sym typeface="Calibri"/>
              </a:rPr>
              <a:t>Back to Board</a:t>
            </a:r>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213" name="Shape 213"/>
        <p:cNvGrpSpPr/>
        <p:nvPr/>
      </p:nvGrpSpPr>
      <p:grpSpPr>
        <a:xfrm>
          <a:off x="0" y="0"/>
          <a:ext cx="0" cy="0"/>
          <a:chOff x="0" y="0"/>
          <a:chExt cx="0" cy="0"/>
        </a:xfrm>
      </p:grpSpPr>
      <p:sp>
        <p:nvSpPr>
          <p:cNvPr id="214" name="Google Shape;214;p38"/>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Thank-You Note</a:t>
            </a:r>
            <a:endParaRPr/>
          </a:p>
        </p:txBody>
      </p:sp>
      <p:sp>
        <p:nvSpPr>
          <p:cNvPr id="215" name="Google Shape;215;p38"/>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Writing a thank you note is a simple but important way to show appreciation. A well-written note is </a:t>
            </a:r>
            <a:r>
              <a:rPr b="1" i="0" lang="en-US" sz="1400" u="none" cap="none" strike="noStrike">
                <a:solidFill>
                  <a:schemeClr val="lt1"/>
                </a:solidFill>
                <a:latin typeface="Arial"/>
                <a:ea typeface="Arial"/>
                <a:cs typeface="Arial"/>
                <a:sym typeface="Arial"/>
              </a:rPr>
              <a:t>polite, specific, and personal</a:t>
            </a:r>
            <a:r>
              <a:rPr b="0" i="0" lang="en-US" sz="1400" u="none" cap="none" strike="noStrike">
                <a:solidFill>
                  <a:schemeClr val="lt1"/>
                </a:solidFill>
                <a:latin typeface="Arial"/>
                <a:ea typeface="Arial"/>
                <a:cs typeface="Arial"/>
                <a:sym typeface="Arial"/>
              </a:rPr>
              <a:t>. Follow these steps to write a thoughtful thank you note.</a:t>
            </a:r>
            <a:endParaRPr b="0" i="0" sz="1400" u="none" cap="none" strike="noStrike">
              <a:solidFill>
                <a:schemeClr val="lt1"/>
              </a:solidFill>
              <a:latin typeface="Arial"/>
              <a:ea typeface="Arial"/>
              <a:cs typeface="Arial"/>
              <a:sym typeface="Arial"/>
            </a:endParaRPr>
          </a:p>
          <a:p>
            <a:pPr indent="-342900" lvl="0" marL="53721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Greeting: </a:t>
            </a:r>
            <a:r>
              <a:rPr b="0" i="0" lang="en-US" sz="1400" u="none" cap="none" strike="noStrike">
                <a:solidFill>
                  <a:schemeClr val="lt1"/>
                </a:solidFill>
                <a:latin typeface="Arial"/>
                <a:ea typeface="Arial"/>
                <a:cs typeface="Arial"/>
                <a:sym typeface="Arial"/>
              </a:rPr>
              <a:t>Begin with a </a:t>
            </a:r>
            <a:r>
              <a:rPr b="1" i="0" lang="en-US" sz="1400" u="none" cap="none" strike="noStrike">
                <a:solidFill>
                  <a:schemeClr val="lt1"/>
                </a:solidFill>
                <a:latin typeface="Arial"/>
                <a:ea typeface="Arial"/>
                <a:cs typeface="Arial"/>
                <a:sym typeface="Arial"/>
              </a:rPr>
              <a:t>polite greeting</a:t>
            </a:r>
            <a:r>
              <a:rPr b="0" i="0" lang="en-US" sz="1400" u="none" cap="none" strike="noStrike">
                <a:solidFill>
                  <a:schemeClr val="lt1"/>
                </a:solidFill>
                <a:latin typeface="Arial"/>
                <a:ea typeface="Arial"/>
                <a:cs typeface="Arial"/>
                <a:sym typeface="Arial"/>
              </a:rPr>
              <a:t> and address the person by name.</a:t>
            </a:r>
            <a:endParaRPr b="0" i="0" sz="1400" u="none" cap="none" strike="noStrike">
              <a:solidFill>
                <a:schemeClr val="lt1"/>
              </a:solidFill>
              <a:latin typeface="Arial"/>
              <a:ea typeface="Arial"/>
              <a:cs typeface="Arial"/>
              <a:sym typeface="Arial"/>
            </a:endParaRPr>
          </a:p>
          <a:p>
            <a:pPr indent="-342900" lvl="0" marL="53721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Express Your Gratitude: </a:t>
            </a:r>
            <a:r>
              <a:rPr b="0" i="0" lang="en-US" sz="1400" u="none" cap="none" strike="noStrike">
                <a:solidFill>
                  <a:schemeClr val="lt1"/>
                </a:solidFill>
                <a:latin typeface="Arial"/>
                <a:ea typeface="Arial"/>
                <a:cs typeface="Arial"/>
                <a:sym typeface="Arial"/>
              </a:rPr>
              <a:t>Say </a:t>
            </a:r>
            <a:r>
              <a:rPr b="1" i="0" lang="en-US" sz="1400" u="none" cap="none" strike="noStrike">
                <a:solidFill>
                  <a:schemeClr val="lt1"/>
                </a:solidFill>
                <a:latin typeface="Arial"/>
                <a:ea typeface="Arial"/>
                <a:cs typeface="Arial"/>
                <a:sym typeface="Arial"/>
              </a:rPr>
              <a:t>thank you</a:t>
            </a:r>
            <a:r>
              <a:rPr b="0" i="0" lang="en-US" sz="1400" u="none" cap="none" strike="noStrike">
                <a:solidFill>
                  <a:schemeClr val="lt1"/>
                </a:solidFill>
                <a:latin typeface="Arial"/>
                <a:ea typeface="Arial"/>
                <a:cs typeface="Arial"/>
                <a:sym typeface="Arial"/>
              </a:rPr>
              <a:t> and mention what you are thanking them for.</a:t>
            </a:r>
            <a:endParaRPr b="0" i="0" sz="1400" u="none" cap="none" strike="noStrike">
              <a:solidFill>
                <a:schemeClr val="lt1"/>
              </a:solidFill>
              <a:latin typeface="Arial"/>
              <a:ea typeface="Arial"/>
              <a:cs typeface="Arial"/>
              <a:sym typeface="Arial"/>
            </a:endParaRPr>
          </a:p>
          <a:p>
            <a:pPr indent="-342900" lvl="0" marL="53721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Add a Personal Touch: </a:t>
            </a:r>
            <a:r>
              <a:rPr b="0" i="0" lang="en-US" sz="1400" u="none" cap="none" strike="noStrike">
                <a:solidFill>
                  <a:schemeClr val="lt1"/>
                </a:solidFill>
                <a:latin typeface="Arial"/>
                <a:ea typeface="Arial"/>
                <a:cs typeface="Arial"/>
                <a:sym typeface="Arial"/>
              </a:rPr>
              <a:t>Briefly explain </a:t>
            </a:r>
            <a:r>
              <a:rPr b="1" i="0" lang="en-US" sz="1400" u="none" cap="none" strike="noStrike">
                <a:solidFill>
                  <a:schemeClr val="lt1"/>
                </a:solidFill>
                <a:latin typeface="Arial"/>
                <a:ea typeface="Arial"/>
                <a:cs typeface="Arial"/>
                <a:sym typeface="Arial"/>
              </a:rPr>
              <a:t>why you appreciate</a:t>
            </a:r>
            <a:r>
              <a:rPr b="0" i="0" lang="en-US" sz="1400" u="none" cap="none" strike="noStrike">
                <a:solidFill>
                  <a:schemeClr val="lt1"/>
                </a:solidFill>
                <a:latin typeface="Arial"/>
                <a:ea typeface="Arial"/>
                <a:cs typeface="Arial"/>
                <a:sym typeface="Arial"/>
              </a:rPr>
              <a:t> their gift, help, or kindness.</a:t>
            </a:r>
            <a:endParaRPr b="0" i="0" sz="1400" u="none" cap="none" strike="noStrike">
              <a:solidFill>
                <a:schemeClr val="lt1"/>
              </a:solidFill>
              <a:latin typeface="Arial"/>
              <a:ea typeface="Arial"/>
              <a:cs typeface="Arial"/>
              <a:sym typeface="Arial"/>
            </a:endParaRPr>
          </a:p>
          <a:p>
            <a:pPr indent="-342900" lvl="0" marL="53721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Look Ahead: </a:t>
            </a:r>
            <a:r>
              <a:rPr b="0" i="0" lang="en-US" sz="1400" u="none" cap="none" strike="noStrike">
                <a:solidFill>
                  <a:schemeClr val="lt1"/>
                </a:solidFill>
                <a:latin typeface="Arial"/>
                <a:ea typeface="Arial"/>
                <a:cs typeface="Arial"/>
                <a:sym typeface="Arial"/>
              </a:rPr>
              <a:t>Mention about the future (if relevant).</a:t>
            </a:r>
            <a:endParaRPr b="0" i="0" sz="1400" u="none" cap="none" strike="noStrike">
              <a:solidFill>
                <a:schemeClr val="lt1"/>
              </a:solidFill>
              <a:latin typeface="Arial"/>
              <a:ea typeface="Arial"/>
              <a:cs typeface="Arial"/>
              <a:sym typeface="Arial"/>
            </a:endParaRPr>
          </a:p>
          <a:p>
            <a:pPr indent="-342900" lvl="0" marL="53721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Closing: </a:t>
            </a:r>
            <a:r>
              <a:rPr b="0" i="0" lang="en-US" sz="1400" u="none" cap="none" strike="noStrike">
                <a:solidFill>
                  <a:schemeClr val="lt1"/>
                </a:solidFill>
                <a:latin typeface="Arial"/>
                <a:ea typeface="Arial"/>
                <a:cs typeface="Arial"/>
                <a:sym typeface="Arial"/>
              </a:rPr>
              <a:t>End with a polite closing and your name.</a:t>
            </a:r>
            <a:endParaRPr b="0" i="0" sz="1400" u="none" cap="none" strike="noStrike">
              <a:solidFill>
                <a:srgbClr val="FFFFFF"/>
              </a:solidFill>
              <a:latin typeface="Arial"/>
              <a:ea typeface="Arial"/>
              <a:cs typeface="Arial"/>
              <a:sym typeface="Arial"/>
            </a:endParaRPr>
          </a:p>
        </p:txBody>
      </p:sp>
      <p:sp>
        <p:nvSpPr>
          <p:cNvPr id="216" name="Google Shape;216;p38">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See Example</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39"/>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991B1E"/>
                </a:solidFill>
                <a:latin typeface="Arial"/>
                <a:ea typeface="Arial"/>
                <a:cs typeface="Arial"/>
                <a:sym typeface="Arial"/>
              </a:rPr>
              <a:t>Thank-You Note Example</a:t>
            </a:r>
            <a:endParaRPr/>
          </a:p>
        </p:txBody>
      </p:sp>
      <p:sp>
        <p:nvSpPr>
          <p:cNvPr id="222" name="Google Shape;222;p39"/>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Dear Aunt Lisa,</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600"/>
              <a:buFont typeface="Arial"/>
              <a:buNone/>
            </a:pPr>
            <a:r>
              <a:rPr b="0" i="0" lang="en-US" sz="1600" u="none" cap="none" strike="noStrike">
                <a:solidFill>
                  <a:srgbClr val="000000"/>
                </a:solidFill>
                <a:latin typeface="Arial"/>
                <a:ea typeface="Arial"/>
                <a:cs typeface="Arial"/>
                <a:sym typeface="Arial"/>
              </a:rPr>
              <a:t>Thank you so much for the gift card! I can’t wait to use it to buy some new books. I really appreciate your thoughtfulness, and it means a lot to me. I hope to see you soon at the family reunion!</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With love,</a:t>
            </a:r>
            <a:br>
              <a:rPr b="1" i="0" lang="en-US" sz="1600" u="none" cap="none" strike="noStrike">
                <a:solidFill>
                  <a:srgbClr val="000000"/>
                </a:solidFill>
                <a:latin typeface="Arial"/>
                <a:ea typeface="Arial"/>
                <a:cs typeface="Arial"/>
                <a:sym typeface="Arial"/>
              </a:rPr>
            </a:br>
            <a:r>
              <a:rPr b="0" i="0" lang="en-US" sz="1600" u="none" cap="none" strike="noStrike">
                <a:solidFill>
                  <a:srgbClr val="000000"/>
                </a:solidFill>
                <a:latin typeface="Arial"/>
                <a:ea typeface="Arial"/>
                <a:cs typeface="Arial"/>
                <a:sym typeface="Arial"/>
              </a:rPr>
              <a:t>Emma</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t/>
            </a:r>
            <a:endParaRPr b="0" i="0" sz="1600" u="none" cap="none" strike="noStrike">
              <a:solidFill>
                <a:srgbClr val="595959"/>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1"/>
                </a:solidFill>
                <a:latin typeface="Arial"/>
                <a:ea typeface="Arial"/>
                <a:cs typeface="Arial"/>
                <a:sym typeface="Arial"/>
              </a:rPr>
              <a:t>Alternative closings:</a:t>
            </a:r>
            <a:endParaRPr b="0" i="0" sz="1600" u="none" cap="none" strike="noStrike">
              <a:solidFill>
                <a:schemeClr val="dk1"/>
              </a:solidFill>
              <a:latin typeface="Arial"/>
              <a:ea typeface="Arial"/>
              <a:cs typeface="Arial"/>
              <a:sym typeface="Arial"/>
            </a:endParaRPr>
          </a:p>
          <a:p>
            <a:pPr indent="0" lvl="1" marL="274320" marR="0" rtl="0" algn="l">
              <a:lnSpc>
                <a:spcPct val="100000"/>
              </a:lnSpc>
              <a:spcBef>
                <a:spcPts val="0"/>
              </a:spcBef>
              <a:spcAft>
                <a:spcPts val="0"/>
              </a:spcAft>
              <a:buNone/>
            </a:pPr>
            <a:r>
              <a:rPr b="1" i="0" lang="en-US" sz="1600" u="none" cap="none" strike="noStrike">
                <a:solidFill>
                  <a:srgbClr val="000000"/>
                </a:solidFill>
                <a:latin typeface="Arial"/>
                <a:ea typeface="Arial"/>
                <a:cs typeface="Arial"/>
                <a:sym typeface="Arial"/>
              </a:rPr>
              <a:t>Sincerely,</a:t>
            </a:r>
            <a:endParaRPr b="0" i="0" sz="1600" u="none" cap="none" strike="noStrike">
              <a:solidFill>
                <a:srgbClr val="000000"/>
              </a:solidFill>
              <a:latin typeface="Arial"/>
              <a:ea typeface="Arial"/>
              <a:cs typeface="Arial"/>
              <a:sym typeface="Arial"/>
            </a:endParaRPr>
          </a:p>
          <a:p>
            <a:pPr indent="0" lvl="1" marL="274320" marR="0" rtl="0" algn="l">
              <a:lnSpc>
                <a:spcPct val="100000"/>
              </a:lnSpc>
              <a:spcBef>
                <a:spcPts val="0"/>
              </a:spcBef>
              <a:spcAft>
                <a:spcPts val="0"/>
              </a:spcAft>
              <a:buNone/>
            </a:pPr>
            <a:r>
              <a:rPr b="1" i="0" lang="en-US" sz="1600" u="none" cap="none" strike="noStrike">
                <a:solidFill>
                  <a:srgbClr val="000000"/>
                </a:solidFill>
                <a:latin typeface="Arial"/>
                <a:ea typeface="Arial"/>
                <a:cs typeface="Arial"/>
                <a:sym typeface="Arial"/>
              </a:rPr>
              <a:t>With love,</a:t>
            </a:r>
            <a:endParaRPr b="0" i="0" sz="1600" u="none" cap="none" strike="noStrike">
              <a:solidFill>
                <a:srgbClr val="000000"/>
              </a:solidFill>
              <a:latin typeface="Arial"/>
              <a:ea typeface="Arial"/>
              <a:cs typeface="Arial"/>
              <a:sym typeface="Arial"/>
            </a:endParaRPr>
          </a:p>
          <a:p>
            <a:pPr indent="0" lvl="1" marL="274320" marR="0" rtl="0" algn="l">
              <a:lnSpc>
                <a:spcPct val="100000"/>
              </a:lnSpc>
              <a:spcBef>
                <a:spcPts val="0"/>
              </a:spcBef>
              <a:spcAft>
                <a:spcPts val="0"/>
              </a:spcAft>
              <a:buNone/>
            </a:pPr>
            <a:r>
              <a:rPr b="1" i="0" lang="en-US" sz="1600" u="none" cap="none" strike="noStrike">
                <a:solidFill>
                  <a:srgbClr val="000000"/>
                </a:solidFill>
                <a:latin typeface="Arial"/>
                <a:ea typeface="Arial"/>
                <a:cs typeface="Arial"/>
                <a:sym typeface="Arial"/>
              </a:rPr>
              <a:t>Best regards,</a:t>
            </a:r>
            <a:endParaRPr b="0" i="0" sz="1000" u="none" cap="none" strike="noStrike">
              <a:solidFill>
                <a:srgbClr val="000000"/>
              </a:solidFill>
              <a:latin typeface="Arial"/>
              <a:ea typeface="Arial"/>
              <a:cs typeface="Arial"/>
              <a:sym typeface="Arial"/>
            </a:endParaRPr>
          </a:p>
        </p:txBody>
      </p:sp>
      <p:sp>
        <p:nvSpPr>
          <p:cNvPr id="223" name="Google Shape;223;p39">
            <a:hlinkClick action="ppaction://hlinksldjump" r:id="rId3"/>
          </p:cNvPr>
          <p:cNvSpPr/>
          <p:nvPr/>
        </p:nvSpPr>
        <p:spPr>
          <a:xfrm>
            <a:off x="178698" y="4500149"/>
            <a:ext cx="1542600" cy="486600"/>
          </a:xfrm>
          <a:prstGeom prst="leftArrow">
            <a:avLst>
              <a:gd fmla="val 50000" name="adj1"/>
              <a:gd fmla="val 50000" name="adj2"/>
            </a:avLst>
          </a:prstGeom>
          <a:solidFill>
            <a:schemeClr val="accent6"/>
          </a:solidFill>
          <a:ln>
            <a:noFill/>
          </a:ln>
          <a:effectLst>
            <a:outerShdw blurRad="44450" algn="ctr" dir="5400000" dist="27940">
              <a:srgbClr val="000000">
                <a:alpha val="31764"/>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Calibri"/>
                <a:ea typeface="Calibri"/>
                <a:cs typeface="Calibri"/>
                <a:sym typeface="Calibri"/>
              </a:rPr>
              <a:t>Back to Board</a:t>
            </a:r>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227" name="Shape 227"/>
        <p:cNvGrpSpPr/>
        <p:nvPr/>
      </p:nvGrpSpPr>
      <p:grpSpPr>
        <a:xfrm>
          <a:off x="0" y="0"/>
          <a:ext cx="0" cy="0"/>
          <a:chOff x="0" y="0"/>
          <a:chExt cx="0" cy="0"/>
        </a:xfrm>
      </p:grpSpPr>
      <p:sp>
        <p:nvSpPr>
          <p:cNvPr id="228" name="Google Shape;228;p40"/>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Employee Performance Review</a:t>
            </a:r>
            <a:endParaRPr/>
          </a:p>
        </p:txBody>
      </p:sp>
      <p:sp>
        <p:nvSpPr>
          <p:cNvPr id="229" name="Google Shape;229;p40"/>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As a business leader, providing </a:t>
            </a:r>
            <a:r>
              <a:rPr b="1" i="0" lang="en-US" sz="1400" u="none" cap="none" strike="noStrike">
                <a:solidFill>
                  <a:schemeClr val="lt1"/>
                </a:solidFill>
                <a:latin typeface="Arial"/>
                <a:ea typeface="Arial"/>
                <a:cs typeface="Arial"/>
                <a:sym typeface="Arial"/>
              </a:rPr>
              <a:t>constructive, balanced, and professional feedback</a:t>
            </a:r>
            <a:r>
              <a:rPr b="0" i="0" lang="en-US" sz="1400" u="none" cap="none" strike="noStrike">
                <a:solidFill>
                  <a:schemeClr val="lt1"/>
                </a:solidFill>
                <a:latin typeface="Arial"/>
                <a:ea typeface="Arial"/>
                <a:cs typeface="Arial"/>
                <a:sym typeface="Arial"/>
              </a:rPr>
              <a:t> in an employee review is essential for growth and improvement. A strong critique should highlight strengths, address areas for improvement, and provide clear, actionable suggestions.</a:t>
            </a:r>
            <a:endParaRPr b="0" i="0" sz="1400" u="none" cap="none" strike="noStrike">
              <a:solidFill>
                <a:schemeClr val="lt1"/>
              </a:solidFill>
              <a:latin typeface="Arial"/>
              <a:ea typeface="Arial"/>
              <a:cs typeface="Arial"/>
              <a:sym typeface="Arial"/>
            </a:endParaRPr>
          </a:p>
          <a:p>
            <a:pPr indent="-171450" lvl="0" marL="457200" marR="0" rtl="0" algn="l">
              <a:lnSpc>
                <a:spcPct val="100000"/>
              </a:lnSpc>
              <a:spcBef>
                <a:spcPts val="600"/>
              </a:spcBef>
              <a:spcAft>
                <a:spcPts val="0"/>
              </a:spcAft>
              <a:buClr>
                <a:schemeClr val="lt1"/>
              </a:buClr>
              <a:buSzPts val="1400"/>
              <a:buFont typeface="Arial"/>
              <a:buChar char="•"/>
            </a:pPr>
            <a:r>
              <a:rPr b="1" i="0" lang="en-US" sz="1400" u="none" cap="none" strike="noStrike">
                <a:solidFill>
                  <a:schemeClr val="lt1"/>
                </a:solidFill>
                <a:latin typeface="Arial"/>
                <a:ea typeface="Arial"/>
                <a:cs typeface="Arial"/>
                <a:sym typeface="Arial"/>
              </a:rPr>
              <a:t>Start with a Positive Acknowledgment- </a:t>
            </a:r>
            <a:r>
              <a:rPr b="0" i="0" lang="en-US" sz="1400" u="none" cap="none" strike="noStrike">
                <a:solidFill>
                  <a:schemeClr val="lt1"/>
                </a:solidFill>
                <a:latin typeface="Arial"/>
                <a:ea typeface="Arial"/>
                <a:cs typeface="Arial"/>
                <a:sym typeface="Arial"/>
              </a:rPr>
              <a:t>Begin by recognizing the employee’s </a:t>
            </a:r>
            <a:r>
              <a:rPr b="1" i="0" lang="en-US" sz="1400" u="none" cap="none" strike="noStrike">
                <a:solidFill>
                  <a:schemeClr val="lt1"/>
                </a:solidFill>
                <a:latin typeface="Arial"/>
                <a:ea typeface="Arial"/>
                <a:cs typeface="Arial"/>
                <a:sym typeface="Arial"/>
              </a:rPr>
              <a:t>strengths and achievements</a:t>
            </a:r>
            <a:r>
              <a:rPr b="0" i="0" lang="en-US" sz="1400" u="none" cap="none" strike="noStrike">
                <a:solidFill>
                  <a:schemeClr val="lt1"/>
                </a:solidFill>
                <a:latin typeface="Arial"/>
                <a:ea typeface="Arial"/>
                <a:cs typeface="Arial"/>
                <a:sym typeface="Arial"/>
              </a:rPr>
              <a:t> to create a positive tone.</a:t>
            </a:r>
            <a:endParaRPr b="0" i="0" sz="1400" u="none" cap="none" strike="noStrike">
              <a:solidFill>
                <a:schemeClr val="lt1"/>
              </a:solidFill>
              <a:latin typeface="Arial"/>
              <a:ea typeface="Arial"/>
              <a:cs typeface="Arial"/>
              <a:sym typeface="Arial"/>
            </a:endParaRPr>
          </a:p>
          <a:p>
            <a:pPr indent="-171450" lvl="0" marL="457200" marR="0" rtl="0" algn="l">
              <a:lnSpc>
                <a:spcPct val="100000"/>
              </a:lnSpc>
              <a:spcBef>
                <a:spcPts val="600"/>
              </a:spcBef>
              <a:spcAft>
                <a:spcPts val="0"/>
              </a:spcAft>
              <a:buClr>
                <a:schemeClr val="lt1"/>
              </a:buClr>
              <a:buSzPts val="1400"/>
              <a:buFont typeface="Arial"/>
              <a:buChar char="•"/>
            </a:pPr>
            <a:r>
              <a:rPr b="1" i="0" lang="en-US" sz="1400" u="none" cap="none" strike="noStrike">
                <a:solidFill>
                  <a:schemeClr val="lt1"/>
                </a:solidFill>
                <a:latin typeface="Arial"/>
                <a:ea typeface="Arial"/>
                <a:cs typeface="Arial"/>
                <a:sym typeface="Arial"/>
              </a:rPr>
              <a:t>Address Areas for Improvement with Constructive Feedback- </a:t>
            </a:r>
            <a:r>
              <a:rPr b="0" i="0" lang="en-US" sz="1400" u="none" cap="none" strike="noStrike">
                <a:solidFill>
                  <a:schemeClr val="lt1"/>
                </a:solidFill>
                <a:latin typeface="Arial"/>
                <a:ea typeface="Arial"/>
                <a:cs typeface="Arial"/>
                <a:sym typeface="Arial"/>
              </a:rPr>
              <a:t>Identify specific areas where the employee can improve, but phrase it in a way that encourages growth rather than discouragement.</a:t>
            </a:r>
            <a:endParaRPr b="0" i="0" sz="1400" u="none" cap="none" strike="noStrike">
              <a:solidFill>
                <a:schemeClr val="lt1"/>
              </a:solidFill>
              <a:latin typeface="Arial"/>
              <a:ea typeface="Arial"/>
              <a:cs typeface="Arial"/>
              <a:sym typeface="Arial"/>
            </a:endParaRPr>
          </a:p>
          <a:p>
            <a:pPr indent="-171450" lvl="0" marL="457200" marR="0" rtl="0" algn="l">
              <a:lnSpc>
                <a:spcPct val="100000"/>
              </a:lnSpc>
              <a:spcBef>
                <a:spcPts val="600"/>
              </a:spcBef>
              <a:spcAft>
                <a:spcPts val="0"/>
              </a:spcAft>
              <a:buClr>
                <a:schemeClr val="lt1"/>
              </a:buClr>
              <a:buSzPts val="1400"/>
              <a:buFont typeface="Arial"/>
              <a:buChar char="•"/>
            </a:pPr>
            <a:r>
              <a:rPr b="1" i="0" lang="en-US" sz="1400" u="none" cap="none" strike="noStrike">
                <a:solidFill>
                  <a:schemeClr val="lt1"/>
                </a:solidFill>
                <a:latin typeface="Arial"/>
                <a:ea typeface="Arial"/>
                <a:cs typeface="Arial"/>
                <a:sym typeface="Arial"/>
              </a:rPr>
              <a:t>Avoid vague or overly critical statements.</a:t>
            </a:r>
            <a:r>
              <a:rPr b="0" i="0" lang="en-US" sz="1400" u="none" cap="none" strike="noStrike">
                <a:solidFill>
                  <a:schemeClr val="lt1"/>
                </a:solidFill>
                <a:latin typeface="Arial"/>
                <a:ea typeface="Arial"/>
                <a:cs typeface="Arial"/>
                <a:sym typeface="Arial"/>
              </a:rPr>
              <a:t> Instead of saying, </a:t>
            </a:r>
            <a:r>
              <a:rPr b="0" i="1" lang="en-US" sz="1400" u="none" cap="none" strike="noStrike">
                <a:solidFill>
                  <a:schemeClr val="lt1"/>
                </a:solidFill>
                <a:latin typeface="Arial"/>
                <a:ea typeface="Arial"/>
                <a:cs typeface="Arial"/>
                <a:sym typeface="Arial"/>
              </a:rPr>
              <a:t>"John needs to work harder,"</a:t>
            </a:r>
            <a:r>
              <a:rPr b="0" i="0" lang="en-US" sz="1400" u="none" cap="none" strike="noStrike">
                <a:solidFill>
                  <a:schemeClr val="lt1"/>
                </a:solidFill>
                <a:latin typeface="Arial"/>
                <a:ea typeface="Arial"/>
                <a:cs typeface="Arial"/>
                <a:sym typeface="Arial"/>
              </a:rPr>
              <a:t> be specific: </a:t>
            </a:r>
            <a:r>
              <a:rPr b="0" i="1" lang="en-US" sz="1400" u="none" cap="none" strike="noStrike">
                <a:solidFill>
                  <a:schemeClr val="lt1"/>
                </a:solidFill>
                <a:latin typeface="Arial"/>
                <a:ea typeface="Arial"/>
                <a:cs typeface="Arial"/>
                <a:sym typeface="Arial"/>
              </a:rPr>
              <a:t>"John could improve productivity by prioritizing tasks more effectively."</a:t>
            </a:r>
            <a:endParaRPr b="0" i="0" sz="1400" u="none" cap="none" strike="noStrike">
              <a:solidFill>
                <a:schemeClr val="lt1"/>
              </a:solidFill>
              <a:latin typeface="Arial"/>
              <a:ea typeface="Arial"/>
              <a:cs typeface="Arial"/>
              <a:sym typeface="Arial"/>
            </a:endParaRPr>
          </a:p>
          <a:p>
            <a:pPr indent="-171450" lvl="0" marL="457200" marR="0" rtl="0" algn="l">
              <a:lnSpc>
                <a:spcPct val="100000"/>
              </a:lnSpc>
              <a:spcBef>
                <a:spcPts val="600"/>
              </a:spcBef>
              <a:spcAft>
                <a:spcPts val="0"/>
              </a:spcAft>
              <a:buClr>
                <a:schemeClr val="lt1"/>
              </a:buClr>
              <a:buSzPts val="1400"/>
              <a:buFont typeface="Arial"/>
              <a:buChar char="•"/>
            </a:pPr>
            <a:r>
              <a:rPr b="1" i="0" lang="en-US" sz="1400" u="none" cap="none" strike="noStrike">
                <a:solidFill>
                  <a:schemeClr val="lt1"/>
                </a:solidFill>
                <a:latin typeface="Arial"/>
                <a:ea typeface="Arial"/>
                <a:cs typeface="Arial"/>
                <a:sym typeface="Arial"/>
              </a:rPr>
              <a:t>Provide Clear Examples and Solutions- </a:t>
            </a:r>
            <a:r>
              <a:rPr b="0" i="0" lang="en-US" sz="1400" u="none" cap="none" strike="noStrike">
                <a:solidFill>
                  <a:schemeClr val="lt1"/>
                </a:solidFill>
                <a:latin typeface="Arial"/>
                <a:ea typeface="Arial"/>
                <a:cs typeface="Arial"/>
                <a:sym typeface="Arial"/>
              </a:rPr>
              <a:t>Use real examples of their performance and offer </a:t>
            </a:r>
            <a:r>
              <a:rPr b="1" i="0" lang="en-US" sz="1400" u="none" cap="none" strike="noStrike">
                <a:solidFill>
                  <a:schemeClr val="lt1"/>
                </a:solidFill>
                <a:latin typeface="Arial"/>
                <a:ea typeface="Arial"/>
                <a:cs typeface="Arial"/>
                <a:sym typeface="Arial"/>
              </a:rPr>
              <a:t>actionable suggestions</a:t>
            </a:r>
            <a:r>
              <a:rPr b="0" i="0" lang="en-US" sz="1400" u="none" cap="none" strike="noStrike">
                <a:solidFill>
                  <a:schemeClr val="lt1"/>
                </a:solidFill>
                <a:latin typeface="Arial"/>
                <a:ea typeface="Arial"/>
                <a:cs typeface="Arial"/>
                <a:sym typeface="Arial"/>
              </a:rPr>
              <a:t> for improvement.</a:t>
            </a:r>
            <a:endParaRPr b="0" i="0" sz="1400" u="none" cap="none" strike="noStrike">
              <a:solidFill>
                <a:schemeClr val="lt1"/>
              </a:solidFill>
              <a:latin typeface="Arial"/>
              <a:ea typeface="Arial"/>
              <a:cs typeface="Arial"/>
              <a:sym typeface="Arial"/>
            </a:endParaRPr>
          </a:p>
          <a:p>
            <a:pPr indent="-171450" lvl="0" marL="457200" marR="0" rtl="0" algn="l">
              <a:lnSpc>
                <a:spcPct val="100000"/>
              </a:lnSpc>
              <a:spcBef>
                <a:spcPts val="600"/>
              </a:spcBef>
              <a:spcAft>
                <a:spcPts val="0"/>
              </a:spcAft>
              <a:buClr>
                <a:schemeClr val="lt1"/>
              </a:buClr>
              <a:buSzPts val="1400"/>
              <a:buFont typeface="Arial"/>
              <a:buChar char="•"/>
            </a:pPr>
            <a:r>
              <a:rPr b="1" i="0" lang="en-US" sz="1400" u="none" cap="none" strike="noStrike">
                <a:solidFill>
                  <a:schemeClr val="lt1"/>
                </a:solidFill>
                <a:latin typeface="Arial"/>
                <a:ea typeface="Arial"/>
                <a:cs typeface="Arial"/>
                <a:sym typeface="Arial"/>
              </a:rPr>
              <a:t>End with Encouragement and Next Steps- </a:t>
            </a:r>
            <a:r>
              <a:rPr b="0" i="0" lang="en-US" sz="1400" u="none" cap="none" strike="noStrike">
                <a:solidFill>
                  <a:schemeClr val="lt1"/>
                </a:solidFill>
                <a:latin typeface="Arial"/>
                <a:ea typeface="Arial"/>
                <a:cs typeface="Arial"/>
                <a:sym typeface="Arial"/>
              </a:rPr>
              <a:t>Reinforce their potential for success and outline expectations moving forward.</a:t>
            </a:r>
            <a:endParaRPr b="0" i="0" sz="1400" u="none" cap="none" strike="noStrike">
              <a:solidFill>
                <a:schemeClr val="lt1"/>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400"/>
              <a:buFont typeface="Arial"/>
              <a:buNone/>
            </a:pPr>
            <a:br>
              <a:rPr b="0" i="0" lang="en-US" sz="1400" u="none" cap="none" strike="noStrike">
                <a:solidFill>
                  <a:srgbClr val="000000"/>
                </a:solidFill>
                <a:latin typeface="Arial"/>
                <a:ea typeface="Arial"/>
                <a:cs typeface="Arial"/>
                <a:sym typeface="Arial"/>
              </a:rPr>
            </a:br>
            <a:endParaRPr b="0" i="0" sz="1400" u="none" cap="none" strike="noStrike">
              <a:solidFill>
                <a:srgbClr val="FFFFFF"/>
              </a:solidFill>
              <a:latin typeface="Arial"/>
              <a:ea typeface="Arial"/>
              <a:cs typeface="Arial"/>
              <a:sym typeface="Arial"/>
            </a:endParaRPr>
          </a:p>
        </p:txBody>
      </p:sp>
      <p:sp>
        <p:nvSpPr>
          <p:cNvPr id="230" name="Google Shape;230;p40">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See Example</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sp>
        <p:nvSpPr>
          <p:cNvPr id="235" name="Google Shape;235;p41"/>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991B1E"/>
                </a:solidFill>
                <a:latin typeface="Arial"/>
                <a:ea typeface="Arial"/>
                <a:cs typeface="Arial"/>
                <a:sym typeface="Arial"/>
              </a:rPr>
              <a:t>Employee Performance Review Example</a:t>
            </a:r>
            <a:endParaRPr/>
          </a:p>
        </p:txBody>
      </p:sp>
      <p:sp>
        <p:nvSpPr>
          <p:cNvPr id="236" name="Google Shape;236;p41"/>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rgbClr val="000000"/>
              </a:solidFill>
              <a:latin typeface="Arial"/>
              <a:ea typeface="Arial"/>
              <a:cs typeface="Arial"/>
              <a:sym typeface="Arial"/>
            </a:endParaRPr>
          </a:p>
        </p:txBody>
      </p:sp>
      <p:sp>
        <p:nvSpPr>
          <p:cNvPr id="237" name="Google Shape;237;p41"/>
          <p:cNvSpPr txBox="1"/>
          <p:nvPr/>
        </p:nvSpPr>
        <p:spPr>
          <a:xfrm>
            <a:off x="457200" y="1164496"/>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Strengths:</a:t>
            </a:r>
            <a:br>
              <a:rPr b="1" i="0" lang="en-US" sz="1200" u="none" cap="none" strike="noStrike">
                <a:solidFill>
                  <a:srgbClr val="000000"/>
                </a:solidFill>
                <a:latin typeface="Arial"/>
                <a:ea typeface="Arial"/>
                <a:cs typeface="Arial"/>
                <a:sym typeface="Arial"/>
              </a:rPr>
            </a:br>
            <a:r>
              <a:rPr b="0" i="1" lang="en-US" sz="1200" u="none" cap="none" strike="noStrike">
                <a:solidFill>
                  <a:srgbClr val="000000"/>
                </a:solidFill>
                <a:latin typeface="Arial"/>
                <a:ea typeface="Arial"/>
                <a:cs typeface="Arial"/>
                <a:sym typeface="Arial"/>
              </a:rPr>
              <a:t>"John is a dedicated team member who consistently meets deadlines and produces high-quality work. His leadership in recent projects has been commendable, and he effectively motivates his team."</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Areas for Improvement:</a:t>
            </a:r>
            <a:br>
              <a:rPr b="1" i="0" lang="en-US" sz="1200" u="none" cap="none" strike="noStrike">
                <a:solidFill>
                  <a:srgbClr val="000000"/>
                </a:solidFill>
                <a:latin typeface="Arial"/>
                <a:ea typeface="Arial"/>
                <a:cs typeface="Arial"/>
                <a:sym typeface="Arial"/>
              </a:rPr>
            </a:br>
            <a:r>
              <a:rPr b="0" i="1" lang="en-US" sz="1200" u="none" cap="none" strike="noStrike">
                <a:solidFill>
                  <a:srgbClr val="000000"/>
                </a:solidFill>
                <a:latin typeface="Arial"/>
                <a:ea typeface="Arial"/>
                <a:cs typeface="Arial"/>
                <a:sym typeface="Arial"/>
              </a:rPr>
              <a:t>"John could enhance his time management by organizing tasks earlier in the project cycle. Implementing a structured planning system may help reduce last-minute challenges."</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Next Steps:</a:t>
            </a:r>
            <a:br>
              <a:rPr b="1" i="0" lang="en-US" sz="1200" u="none" cap="none" strike="noStrike">
                <a:solidFill>
                  <a:srgbClr val="000000"/>
                </a:solidFill>
                <a:latin typeface="Arial"/>
                <a:ea typeface="Arial"/>
                <a:cs typeface="Arial"/>
                <a:sym typeface="Arial"/>
              </a:rPr>
            </a:br>
            <a:r>
              <a:rPr b="0" i="1" lang="en-US" sz="1200" u="none" cap="none" strike="noStrike">
                <a:solidFill>
                  <a:srgbClr val="000000"/>
                </a:solidFill>
                <a:latin typeface="Arial"/>
                <a:ea typeface="Arial"/>
                <a:cs typeface="Arial"/>
                <a:sym typeface="Arial"/>
              </a:rPr>
              <a:t>"I encourage John to focus on early-stage planning and more open communication with team members. With these improvements, he will continue to be a valuable asset to the company."</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Key Takeaways for Writing an Effective Employee Critique:</a:t>
            </a:r>
            <a:endParaRPr b="0" i="0" sz="1200" u="none" cap="none" strike="noStrike">
              <a:solidFill>
                <a:srgbClr val="000000"/>
              </a:solidFill>
              <a:latin typeface="Arial"/>
              <a:ea typeface="Arial"/>
              <a:cs typeface="Arial"/>
              <a:sym typeface="Arial"/>
            </a:endParaRPr>
          </a:p>
          <a:p>
            <a:pPr indent="-171450" lvl="0" marL="274320" marR="0" rtl="0" algn="l">
              <a:lnSpc>
                <a:spcPct val="100000"/>
              </a:lnSpc>
              <a:spcBef>
                <a:spcPts val="600"/>
              </a:spcBef>
              <a:spcAft>
                <a:spcPts val="0"/>
              </a:spcAft>
              <a:buClr>
                <a:srgbClr val="000000"/>
              </a:buClr>
              <a:buSzPts val="1200"/>
              <a:buFont typeface="Arial"/>
              <a:buChar char="•"/>
            </a:pPr>
            <a:r>
              <a:rPr b="1" i="0" lang="en-US" sz="1200" u="none" cap="none" strike="noStrike">
                <a:solidFill>
                  <a:srgbClr val="000000"/>
                </a:solidFill>
                <a:latin typeface="Arial"/>
                <a:ea typeface="Arial"/>
                <a:cs typeface="Arial"/>
                <a:sym typeface="Arial"/>
              </a:rPr>
              <a:t>Balance praise and constructive feedback</a:t>
            </a:r>
            <a:r>
              <a:rPr b="0" i="0" lang="en-US" sz="1200" u="none" cap="none" strike="noStrike">
                <a:solidFill>
                  <a:srgbClr val="000000"/>
                </a:solidFill>
                <a:latin typeface="Arial"/>
                <a:ea typeface="Arial"/>
                <a:cs typeface="Arial"/>
                <a:sym typeface="Arial"/>
              </a:rPr>
              <a:t> to maintain motivation.</a:t>
            </a:r>
            <a:endParaRPr/>
          </a:p>
          <a:p>
            <a:pPr indent="-171450" lvl="0" marL="274320" marR="0" rtl="0" algn="l">
              <a:lnSpc>
                <a:spcPct val="100000"/>
              </a:lnSpc>
              <a:spcBef>
                <a:spcPts val="600"/>
              </a:spcBef>
              <a:spcAft>
                <a:spcPts val="0"/>
              </a:spcAft>
              <a:buClr>
                <a:srgbClr val="000000"/>
              </a:buClr>
              <a:buSzPts val="1200"/>
              <a:buFont typeface="Arial"/>
              <a:buChar char="•"/>
            </a:pPr>
            <a:r>
              <a:rPr b="1" i="0" lang="en-US" sz="1200" u="none" cap="none" strike="noStrike">
                <a:solidFill>
                  <a:srgbClr val="000000"/>
                </a:solidFill>
                <a:latin typeface="Arial"/>
                <a:ea typeface="Arial"/>
                <a:cs typeface="Arial"/>
                <a:sym typeface="Arial"/>
              </a:rPr>
              <a:t>Be specific</a:t>
            </a:r>
            <a:r>
              <a:rPr b="0" i="0" lang="en-US" sz="1200" u="none" cap="none" strike="noStrike">
                <a:solidFill>
                  <a:srgbClr val="000000"/>
                </a:solidFill>
                <a:latin typeface="Arial"/>
                <a:ea typeface="Arial"/>
                <a:cs typeface="Arial"/>
                <a:sym typeface="Arial"/>
              </a:rPr>
              <a:t>—use real examples and avoid vague criticism.</a:t>
            </a:r>
            <a:endParaRPr/>
          </a:p>
          <a:p>
            <a:pPr indent="-171450" lvl="0" marL="274320" marR="0" rtl="0" algn="l">
              <a:lnSpc>
                <a:spcPct val="100000"/>
              </a:lnSpc>
              <a:spcBef>
                <a:spcPts val="600"/>
              </a:spcBef>
              <a:spcAft>
                <a:spcPts val="0"/>
              </a:spcAft>
              <a:buClr>
                <a:srgbClr val="000000"/>
              </a:buClr>
              <a:buSzPts val="1200"/>
              <a:buFont typeface="Arial"/>
              <a:buChar char="•"/>
            </a:pPr>
            <a:r>
              <a:rPr b="1" i="0" lang="en-US" sz="1200" u="none" cap="none" strike="noStrike">
                <a:solidFill>
                  <a:srgbClr val="000000"/>
                </a:solidFill>
                <a:latin typeface="Arial"/>
                <a:ea typeface="Arial"/>
                <a:cs typeface="Arial"/>
                <a:sym typeface="Arial"/>
              </a:rPr>
              <a:t>Provide actionable solutions</a:t>
            </a:r>
            <a:r>
              <a:rPr b="0" i="0" lang="en-US" sz="1200" u="none" cap="none" strike="noStrike">
                <a:solidFill>
                  <a:srgbClr val="000000"/>
                </a:solidFill>
                <a:latin typeface="Arial"/>
                <a:ea typeface="Arial"/>
                <a:cs typeface="Arial"/>
                <a:sym typeface="Arial"/>
              </a:rPr>
              <a:t> that guide improvement.</a:t>
            </a:r>
            <a:endParaRPr/>
          </a:p>
          <a:p>
            <a:pPr indent="-171450" lvl="0" marL="274320" marR="0" rtl="0" algn="l">
              <a:lnSpc>
                <a:spcPct val="100000"/>
              </a:lnSpc>
              <a:spcBef>
                <a:spcPts val="600"/>
              </a:spcBef>
              <a:spcAft>
                <a:spcPts val="0"/>
              </a:spcAft>
              <a:buClr>
                <a:srgbClr val="000000"/>
              </a:buClr>
              <a:buSzPts val="1200"/>
              <a:buFont typeface="Arial"/>
              <a:buChar char="•"/>
            </a:pPr>
            <a:r>
              <a:rPr b="1" i="0" lang="en-US" sz="1200" u="none" cap="none" strike="noStrike">
                <a:solidFill>
                  <a:srgbClr val="000000"/>
                </a:solidFill>
                <a:latin typeface="Arial"/>
                <a:ea typeface="Arial"/>
                <a:cs typeface="Arial"/>
                <a:sym typeface="Arial"/>
              </a:rPr>
              <a:t>Encourage growth</a:t>
            </a:r>
            <a:r>
              <a:rPr b="0" i="0" lang="en-US" sz="1200" u="none" cap="none" strike="noStrike">
                <a:solidFill>
                  <a:srgbClr val="000000"/>
                </a:solidFill>
                <a:latin typeface="Arial"/>
                <a:ea typeface="Arial"/>
                <a:cs typeface="Arial"/>
                <a:sym typeface="Arial"/>
              </a:rPr>
              <a:t> by setting clear expectations and next steps.</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An effective review helps employees develop professionally while feeling valued and supported. </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2000"/>
              <a:buFont typeface="Arial"/>
              <a:buNone/>
            </a:pPr>
            <a:br>
              <a:rPr b="0" i="0" lang="en-US" sz="2000" u="none" cap="none" strike="noStrike">
                <a:solidFill>
                  <a:srgbClr val="000000"/>
                </a:solidFill>
                <a:latin typeface="Arial"/>
                <a:ea typeface="Arial"/>
                <a:cs typeface="Arial"/>
                <a:sym typeface="Arial"/>
              </a:rPr>
            </a:br>
            <a:endParaRPr b="0" i="0" sz="1000" u="none" cap="none" strike="noStrike">
              <a:solidFill>
                <a:srgbClr val="000000"/>
              </a:solidFill>
              <a:latin typeface="Arial"/>
              <a:ea typeface="Arial"/>
              <a:cs typeface="Arial"/>
              <a:sym typeface="Arial"/>
            </a:endParaRPr>
          </a:p>
        </p:txBody>
      </p:sp>
      <p:sp>
        <p:nvSpPr>
          <p:cNvPr id="238" name="Google Shape;238;p41">
            <a:hlinkClick action="ppaction://hlinksldjump" r:id="rId3"/>
          </p:cNvPr>
          <p:cNvSpPr/>
          <p:nvPr/>
        </p:nvSpPr>
        <p:spPr>
          <a:xfrm>
            <a:off x="178698" y="4500149"/>
            <a:ext cx="1542600" cy="486600"/>
          </a:xfrm>
          <a:prstGeom prst="leftArrow">
            <a:avLst>
              <a:gd fmla="val 50000" name="adj1"/>
              <a:gd fmla="val 50000" name="adj2"/>
            </a:avLst>
          </a:prstGeom>
          <a:solidFill>
            <a:schemeClr val="accent6"/>
          </a:solidFill>
          <a:ln>
            <a:noFill/>
          </a:ln>
          <a:effectLst>
            <a:outerShdw blurRad="44450" algn="ctr" dir="5400000" dist="27940">
              <a:srgbClr val="000000">
                <a:alpha val="31764"/>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Calibri"/>
                <a:ea typeface="Calibri"/>
                <a:cs typeface="Calibri"/>
                <a:sym typeface="Calibri"/>
              </a:rPr>
              <a:t>Back to Board</a:t>
            </a:r>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242" name="Shape 242"/>
        <p:cNvGrpSpPr/>
        <p:nvPr/>
      </p:nvGrpSpPr>
      <p:grpSpPr>
        <a:xfrm>
          <a:off x="0" y="0"/>
          <a:ext cx="0" cy="0"/>
          <a:chOff x="0" y="0"/>
          <a:chExt cx="0" cy="0"/>
        </a:xfrm>
      </p:grpSpPr>
      <p:sp>
        <p:nvSpPr>
          <p:cNvPr id="243" name="Google Shape;243;p42"/>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Interview Follow-Up (Email)</a:t>
            </a:r>
            <a:endParaRPr/>
          </a:p>
        </p:txBody>
      </p:sp>
      <p:sp>
        <p:nvSpPr>
          <p:cNvPr id="244" name="Google Shape;244;p42"/>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Sending a follow-up email after an interview shows professionalism and reinforces your interest in the position.</a:t>
            </a:r>
            <a:endParaRPr b="0" i="0" sz="14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Subject Line</a:t>
            </a:r>
            <a:r>
              <a:rPr b="0" i="0" lang="en-US" sz="1400" u="none" cap="none" strike="noStrike">
                <a:solidFill>
                  <a:schemeClr val="lt1"/>
                </a:solidFill>
                <a:latin typeface="Arial"/>
                <a:ea typeface="Arial"/>
                <a:cs typeface="Arial"/>
                <a:sym typeface="Arial"/>
              </a:rPr>
              <a:t>: Keep it clear and professional.</a:t>
            </a:r>
            <a:endParaRPr/>
          </a:p>
          <a:p>
            <a:pPr indent="-228600" lvl="0" marL="22860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Greeting</a:t>
            </a:r>
            <a:r>
              <a:rPr b="0" i="0" lang="en-US" sz="1400" u="none" cap="none" strike="noStrike">
                <a:solidFill>
                  <a:schemeClr val="lt1"/>
                </a:solidFill>
                <a:latin typeface="Arial"/>
                <a:ea typeface="Arial"/>
                <a:cs typeface="Arial"/>
                <a:sym typeface="Arial"/>
              </a:rPr>
              <a:t>: Address the recipient formally.</a:t>
            </a:r>
            <a:endParaRPr/>
          </a:p>
          <a:p>
            <a:pPr indent="-228600" lvl="0" marL="22860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Express Gratitude</a:t>
            </a:r>
            <a:r>
              <a:rPr b="0" i="0" lang="en-US" sz="1400" u="none" cap="none" strike="noStrike">
                <a:solidFill>
                  <a:schemeClr val="lt1"/>
                </a:solidFill>
                <a:latin typeface="Arial"/>
                <a:ea typeface="Arial"/>
                <a:cs typeface="Arial"/>
                <a:sym typeface="Arial"/>
              </a:rPr>
              <a:t>: Thank the interviewer for their time and the opportunity to interview.</a:t>
            </a:r>
            <a:endParaRPr/>
          </a:p>
          <a:p>
            <a:pPr indent="-228600" lvl="0" marL="22860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Reiterate Interest</a:t>
            </a:r>
            <a:r>
              <a:rPr b="0" i="0" lang="en-US" sz="1400" u="none" cap="none" strike="noStrike">
                <a:solidFill>
                  <a:schemeClr val="lt1"/>
                </a:solidFill>
                <a:latin typeface="Arial"/>
                <a:ea typeface="Arial"/>
                <a:cs typeface="Arial"/>
                <a:sym typeface="Arial"/>
              </a:rPr>
              <a:t>: Mention your enthusiasm for the position and highlight a key takeaway from the conversation.</a:t>
            </a:r>
            <a:endParaRPr/>
          </a:p>
          <a:p>
            <a:pPr indent="-228600" lvl="0" marL="22860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Address Any Follow-Ups</a:t>
            </a:r>
            <a:r>
              <a:rPr b="0" i="0" lang="en-US" sz="1400" u="none" cap="none" strike="noStrike">
                <a:solidFill>
                  <a:schemeClr val="lt1"/>
                </a:solidFill>
                <a:latin typeface="Arial"/>
                <a:ea typeface="Arial"/>
                <a:cs typeface="Arial"/>
                <a:sym typeface="Arial"/>
              </a:rPr>
              <a:t>: If you discussed any additional information, briefly provide it here.</a:t>
            </a:r>
            <a:endParaRPr/>
          </a:p>
          <a:p>
            <a:pPr indent="-228600" lvl="0" marL="22860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Ask About Next Steps</a:t>
            </a:r>
            <a:r>
              <a:rPr b="0" i="0" lang="en-US" sz="1400" u="none" cap="none" strike="noStrike">
                <a:solidFill>
                  <a:schemeClr val="lt1"/>
                </a:solidFill>
                <a:latin typeface="Arial"/>
                <a:ea typeface="Arial"/>
                <a:cs typeface="Arial"/>
                <a:sym typeface="Arial"/>
              </a:rPr>
              <a:t>: Politely inquire about the hiring timeline if it wasn’t already discussed.</a:t>
            </a:r>
            <a:endParaRPr/>
          </a:p>
          <a:p>
            <a:pPr indent="0" lvl="0" marL="0" marR="0" rtl="0" algn="l">
              <a:lnSpc>
                <a:spcPct val="100000"/>
              </a:lnSpc>
              <a:spcBef>
                <a:spcPts val="60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Closing &amp; Signature</a:t>
            </a:r>
            <a:r>
              <a:rPr b="0" i="0" lang="en-US" sz="1400" u="none" cap="none" strike="noStrike">
                <a:solidFill>
                  <a:schemeClr val="lt1"/>
                </a:solidFill>
                <a:latin typeface="Arial"/>
                <a:ea typeface="Arial"/>
                <a:cs typeface="Arial"/>
                <a:sym typeface="Arial"/>
              </a:rPr>
              <a:t>: End with a professional closing.</a:t>
            </a:r>
            <a:br>
              <a:rPr b="0" i="0" lang="en-US" sz="1600" u="none" cap="none" strike="noStrike">
                <a:solidFill>
                  <a:srgbClr val="000000"/>
                </a:solidFill>
                <a:latin typeface="Arial"/>
                <a:ea typeface="Arial"/>
                <a:cs typeface="Arial"/>
                <a:sym typeface="Arial"/>
              </a:rPr>
            </a:br>
            <a:endParaRPr b="0" i="0" sz="1600" u="none" cap="none" strike="noStrike">
              <a:solidFill>
                <a:srgbClr val="FFFFFF"/>
              </a:solidFill>
              <a:latin typeface="Arial"/>
              <a:ea typeface="Arial"/>
              <a:cs typeface="Arial"/>
              <a:sym typeface="Arial"/>
            </a:endParaRPr>
          </a:p>
        </p:txBody>
      </p:sp>
      <p:sp>
        <p:nvSpPr>
          <p:cNvPr id="245" name="Google Shape;245;p42">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See Example</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43"/>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991B1E"/>
                </a:solidFill>
                <a:latin typeface="Arial"/>
                <a:ea typeface="Arial"/>
                <a:cs typeface="Arial"/>
                <a:sym typeface="Arial"/>
              </a:rPr>
              <a:t>Interview Follow-Up (Email) Example</a:t>
            </a:r>
            <a:endParaRPr/>
          </a:p>
        </p:txBody>
      </p:sp>
      <p:sp>
        <p:nvSpPr>
          <p:cNvPr id="251" name="Google Shape;251;p43"/>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rgbClr val="000000"/>
              </a:solidFill>
              <a:latin typeface="Arial"/>
              <a:ea typeface="Arial"/>
              <a:cs typeface="Arial"/>
              <a:sym typeface="Arial"/>
            </a:endParaRPr>
          </a:p>
        </p:txBody>
      </p:sp>
      <p:sp>
        <p:nvSpPr>
          <p:cNvPr id="252" name="Google Shape;252;p43"/>
          <p:cNvSpPr txBox="1"/>
          <p:nvPr/>
        </p:nvSpPr>
        <p:spPr>
          <a:xfrm>
            <a:off x="457200" y="1164496"/>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rgbClr val="000000"/>
                </a:solidFill>
                <a:latin typeface="Arial"/>
                <a:ea typeface="Arial"/>
                <a:cs typeface="Arial"/>
                <a:sym typeface="Arial"/>
              </a:rPr>
              <a:t>Subject Line</a:t>
            </a:r>
            <a:r>
              <a:rPr b="0" i="0" lang="en-US" sz="1600" u="none" cap="none" strike="noStrike">
                <a:solidFill>
                  <a:srgbClr val="000000"/>
                </a:solidFill>
                <a:latin typeface="Arial"/>
                <a:ea typeface="Arial"/>
                <a:cs typeface="Arial"/>
                <a:sym typeface="Arial"/>
              </a:rPr>
              <a:t>: Thank You for the Interview – [Your Name]</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1200"/>
              </a:spcBef>
              <a:spcAft>
                <a:spcPts val="0"/>
              </a:spcAft>
              <a:buClr>
                <a:srgbClr val="000000"/>
              </a:buClr>
              <a:buSzPts val="1600"/>
              <a:buFont typeface="Arial"/>
              <a:buNone/>
            </a:pPr>
            <a:r>
              <a:rPr b="0" i="0" lang="en-US" sz="1600" u="none" cap="none" strike="noStrike">
                <a:solidFill>
                  <a:srgbClr val="000000"/>
                </a:solidFill>
                <a:latin typeface="Arial"/>
                <a:ea typeface="Arial"/>
                <a:cs typeface="Arial"/>
                <a:sym typeface="Arial"/>
              </a:rPr>
              <a:t>Dear [Interviewer’s Name],</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600"/>
              <a:buFont typeface="Arial"/>
              <a:buNone/>
            </a:pPr>
            <a:r>
              <a:rPr b="0" i="0" lang="en-US" sz="1600" u="none" cap="none" strike="noStrike">
                <a:solidFill>
                  <a:srgbClr val="000000"/>
                </a:solidFill>
                <a:latin typeface="Arial"/>
                <a:ea typeface="Arial"/>
                <a:cs typeface="Arial"/>
                <a:sym typeface="Arial"/>
              </a:rPr>
              <a:t>Thank you for taking the time to speak with me on [date] about the [position name] at [company name]. I appreciate the opportunity to learn more about the role and your team. After our discussion, I’m even more excited about the possibility of joining [company name] and contributing to [specific project, value, or goal mentioned in the interview].  Could you share any updates on the hiring process or the next steps?</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600"/>
              <a:buFont typeface="Arial"/>
              <a:buNone/>
            </a:pPr>
            <a:r>
              <a:rPr b="0" i="0" lang="en-US" sz="1600" u="none" cap="none" strike="noStrike">
                <a:solidFill>
                  <a:srgbClr val="000000"/>
                </a:solidFill>
                <a:latin typeface="Arial"/>
                <a:ea typeface="Arial"/>
                <a:cs typeface="Arial"/>
                <a:sym typeface="Arial"/>
              </a:rPr>
              <a:t>Best regards,</a:t>
            </a:r>
            <a:br>
              <a:rPr b="0" i="0" lang="en-US" sz="1600" u="none" cap="none" strike="noStrike">
                <a:solidFill>
                  <a:srgbClr val="000000"/>
                </a:solidFill>
                <a:latin typeface="Arial"/>
                <a:ea typeface="Arial"/>
                <a:cs typeface="Arial"/>
                <a:sym typeface="Arial"/>
              </a:rPr>
            </a:br>
            <a:r>
              <a:rPr b="0" i="0" lang="en-US" sz="1600" u="none" cap="none" strike="noStrike">
                <a:solidFill>
                  <a:srgbClr val="000000"/>
                </a:solidFill>
                <a:latin typeface="Arial"/>
                <a:ea typeface="Arial"/>
                <a:cs typeface="Arial"/>
                <a:sym typeface="Arial"/>
              </a:rPr>
              <a:t>[Your Name]</a:t>
            </a:r>
            <a:br>
              <a:rPr b="0" i="0" lang="en-US" sz="1600" u="none" cap="none" strike="noStrike">
                <a:solidFill>
                  <a:srgbClr val="000000"/>
                </a:solidFill>
                <a:latin typeface="Arial"/>
                <a:ea typeface="Arial"/>
                <a:cs typeface="Arial"/>
                <a:sym typeface="Arial"/>
              </a:rPr>
            </a:br>
            <a:r>
              <a:rPr b="0" i="0" lang="en-US" sz="1600" u="none" cap="none" strike="noStrike">
                <a:solidFill>
                  <a:srgbClr val="000000"/>
                </a:solidFill>
                <a:latin typeface="Arial"/>
                <a:ea typeface="Arial"/>
                <a:cs typeface="Arial"/>
                <a:sym typeface="Arial"/>
              </a:rPr>
              <a:t>[Your Email]</a:t>
            </a:r>
            <a:br>
              <a:rPr b="0" i="0" lang="en-US" sz="1600" u="none" cap="none" strike="noStrike">
                <a:solidFill>
                  <a:srgbClr val="000000"/>
                </a:solidFill>
                <a:latin typeface="Arial"/>
                <a:ea typeface="Arial"/>
                <a:cs typeface="Arial"/>
                <a:sym typeface="Arial"/>
              </a:rPr>
            </a:br>
            <a:r>
              <a:rPr b="0" i="0" lang="en-US" sz="1600" u="none" cap="none" strike="noStrike">
                <a:solidFill>
                  <a:srgbClr val="000000"/>
                </a:solidFill>
                <a:latin typeface="Arial"/>
                <a:ea typeface="Arial"/>
                <a:cs typeface="Arial"/>
                <a:sym typeface="Arial"/>
              </a:rPr>
              <a:t>[Your Phone Number]</a:t>
            </a:r>
            <a:br>
              <a:rPr b="0" i="1" lang="en-US" sz="1400" u="none" cap="none" strike="noStrike">
                <a:solidFill>
                  <a:srgbClr val="000000"/>
                </a:solidFill>
                <a:latin typeface="Arial"/>
                <a:ea typeface="Arial"/>
                <a:cs typeface="Arial"/>
                <a:sym typeface="Arial"/>
              </a:rPr>
            </a:br>
            <a:br>
              <a:rPr b="0" i="1" lang="en-US" sz="1800" u="none" cap="none" strike="noStrike">
                <a:solidFill>
                  <a:srgbClr val="000000"/>
                </a:solidFill>
                <a:latin typeface="Arial"/>
                <a:ea typeface="Arial"/>
                <a:cs typeface="Arial"/>
                <a:sym typeface="Arial"/>
              </a:rPr>
            </a:br>
            <a:br>
              <a:rPr b="0" i="1" lang="en-US" sz="1800" u="none" cap="none" strike="noStrike">
                <a:solidFill>
                  <a:srgbClr val="000000"/>
                </a:solidFill>
                <a:latin typeface="Arial"/>
                <a:ea typeface="Arial"/>
                <a:cs typeface="Arial"/>
                <a:sym typeface="Arial"/>
              </a:rPr>
            </a:br>
            <a:br>
              <a:rPr b="0" i="1" lang="en-US" sz="1800" u="none" cap="none" strike="noStrike">
                <a:solidFill>
                  <a:srgbClr val="000000"/>
                </a:solidFill>
                <a:latin typeface="Arial"/>
                <a:ea typeface="Arial"/>
                <a:cs typeface="Arial"/>
                <a:sym typeface="Arial"/>
              </a:rPr>
            </a:br>
            <a:endParaRPr b="0" i="0" sz="1000" u="none" cap="none" strike="noStrike">
              <a:solidFill>
                <a:srgbClr val="000000"/>
              </a:solidFill>
              <a:latin typeface="Arial"/>
              <a:ea typeface="Arial"/>
              <a:cs typeface="Arial"/>
              <a:sym typeface="Arial"/>
            </a:endParaRPr>
          </a:p>
        </p:txBody>
      </p:sp>
      <p:sp>
        <p:nvSpPr>
          <p:cNvPr id="253" name="Google Shape;253;p43">
            <a:hlinkClick action="ppaction://hlinksldjump" r:id="rId3"/>
          </p:cNvPr>
          <p:cNvSpPr/>
          <p:nvPr/>
        </p:nvSpPr>
        <p:spPr>
          <a:xfrm>
            <a:off x="178698" y="4500149"/>
            <a:ext cx="1542600" cy="486600"/>
          </a:xfrm>
          <a:prstGeom prst="leftArrow">
            <a:avLst>
              <a:gd fmla="val 50000" name="adj1"/>
              <a:gd fmla="val 50000" name="adj2"/>
            </a:avLst>
          </a:prstGeom>
          <a:solidFill>
            <a:schemeClr val="accent6"/>
          </a:solidFill>
          <a:ln>
            <a:noFill/>
          </a:ln>
          <a:effectLst>
            <a:outerShdw blurRad="44450" algn="ctr" dir="5400000" dist="27940">
              <a:srgbClr val="000000">
                <a:alpha val="31764"/>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Calibri"/>
                <a:ea typeface="Calibri"/>
                <a:cs typeface="Calibri"/>
                <a:sym typeface="Calibri"/>
              </a:rPr>
              <a:t>Back to Board</a:t>
            </a:r>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257" name="Shape 257"/>
        <p:cNvGrpSpPr/>
        <p:nvPr/>
      </p:nvGrpSpPr>
      <p:grpSpPr>
        <a:xfrm>
          <a:off x="0" y="0"/>
          <a:ext cx="0" cy="0"/>
          <a:chOff x="0" y="0"/>
          <a:chExt cx="0" cy="0"/>
        </a:xfrm>
      </p:grpSpPr>
      <p:sp>
        <p:nvSpPr>
          <p:cNvPr id="258" name="Google Shape;258;p44"/>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Make an Appointment</a:t>
            </a:r>
            <a:endParaRPr/>
          </a:p>
        </p:txBody>
      </p:sp>
      <p:sp>
        <p:nvSpPr>
          <p:cNvPr id="259" name="Google Shape;259;p44"/>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228600" lvl="0" marL="228600" marR="0" rtl="0" algn="l">
              <a:lnSpc>
                <a:spcPct val="100000"/>
              </a:lnSpc>
              <a:spcBef>
                <a:spcPts val="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Prepare Before Calling: </a:t>
            </a:r>
            <a:r>
              <a:rPr b="0" i="0" lang="en-US" sz="1400" u="none" cap="none" strike="noStrike">
                <a:solidFill>
                  <a:schemeClr val="lt1"/>
                </a:solidFill>
                <a:latin typeface="Arial"/>
                <a:ea typeface="Arial"/>
                <a:cs typeface="Arial"/>
                <a:sym typeface="Arial"/>
              </a:rPr>
              <a:t>Have the necessary details ready (your availability, reason for the appointment, and any required information) and a pen and paper or a notes app ready to write down the appointment details.</a:t>
            </a:r>
            <a:endParaRPr/>
          </a:p>
          <a:p>
            <a:pPr indent="-228600" lvl="0" marL="22860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Dial the Number &amp; Greet the Receptionist (or Automated System): </a:t>
            </a:r>
            <a:r>
              <a:rPr b="0" i="0" lang="en-US" sz="1400" u="none" cap="none" strike="noStrike">
                <a:solidFill>
                  <a:schemeClr val="lt1"/>
                </a:solidFill>
                <a:latin typeface="Arial"/>
                <a:ea typeface="Arial"/>
                <a:cs typeface="Arial"/>
                <a:sym typeface="Arial"/>
              </a:rPr>
              <a:t>If a person answers, greet them politely</a:t>
            </a:r>
            <a:r>
              <a:rPr b="0" i="1" lang="en-US" sz="1400" u="none" cap="none" strike="noStrike">
                <a:solidFill>
                  <a:schemeClr val="lt1"/>
                </a:solidFill>
                <a:latin typeface="Arial"/>
                <a:ea typeface="Arial"/>
                <a:cs typeface="Arial"/>
                <a:sym typeface="Arial"/>
              </a:rPr>
              <a:t>. </a:t>
            </a:r>
            <a:r>
              <a:rPr b="0" i="0" lang="en-US" sz="1400" u="none" cap="none" strike="noStrike">
                <a:solidFill>
                  <a:schemeClr val="lt1"/>
                </a:solidFill>
                <a:latin typeface="Arial"/>
                <a:ea typeface="Arial"/>
                <a:cs typeface="Arial"/>
                <a:sym typeface="Arial"/>
              </a:rPr>
              <a:t>If there’s an automated system, listen carefully and follow the prompts to reach the right department.</a:t>
            </a:r>
            <a:endParaRPr/>
          </a:p>
          <a:p>
            <a:pPr indent="-228600" lvl="0" marL="22860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State the Purpose of Your Call Clearly</a:t>
            </a:r>
            <a:r>
              <a:rPr b="0" i="1" lang="en-US" sz="1400" u="none" cap="none" strike="noStrike">
                <a:solidFill>
                  <a:schemeClr val="lt1"/>
                </a:solidFill>
                <a:latin typeface="Arial"/>
                <a:ea typeface="Arial"/>
                <a:cs typeface="Arial"/>
                <a:sym typeface="Arial"/>
              </a:rPr>
              <a:t>: </a:t>
            </a:r>
            <a:r>
              <a:rPr b="0" i="0" lang="en-US" sz="1400" u="none" cap="none" strike="noStrike">
                <a:solidFill>
                  <a:schemeClr val="lt1"/>
                </a:solidFill>
                <a:latin typeface="Arial"/>
                <a:ea typeface="Arial"/>
                <a:cs typeface="Arial"/>
                <a:sym typeface="Arial"/>
              </a:rPr>
              <a:t>If relevant, mention any preferences for dates or times.</a:t>
            </a:r>
            <a:endParaRPr/>
          </a:p>
          <a:p>
            <a:pPr indent="-228600" lvl="0" marL="22860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Confirm Appointment Details</a:t>
            </a:r>
            <a:endParaRPr b="0" i="0" sz="14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Ask About Any Requirements</a:t>
            </a:r>
            <a:endParaRPr b="0" i="0" sz="14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Thank the Person &amp; End the Call</a:t>
            </a:r>
            <a:endParaRPr b="0" i="0" sz="14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Write Down the Appointment Details</a:t>
            </a:r>
            <a:r>
              <a:rPr b="0" i="0" lang="en-US" sz="1400" u="none" cap="none" strike="noStrike">
                <a:solidFill>
                  <a:schemeClr val="lt1"/>
                </a:solidFill>
                <a:latin typeface="Arial"/>
                <a:ea typeface="Arial"/>
                <a:cs typeface="Arial"/>
                <a:sym typeface="Arial"/>
              </a:rPr>
              <a:t>: Immediately note the date, time, and location to avoid forgetting. If necessary, set a reminder in your phone or calendar.</a:t>
            </a:r>
            <a:endParaRPr/>
          </a:p>
          <a:p>
            <a:pPr indent="0" lvl="0" marL="0" marR="0" rtl="0" algn="l">
              <a:lnSpc>
                <a:spcPct val="100000"/>
              </a:lnSpc>
              <a:spcBef>
                <a:spcPts val="60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By following these steps, you’ll ensure a smooth and professional appointment scheduling experience.</a:t>
            </a:r>
            <a:endParaRPr b="0" i="0" sz="1400" u="none" cap="none" strike="noStrike">
              <a:solidFill>
                <a:schemeClr val="lt1"/>
              </a:solidFill>
              <a:latin typeface="Arial"/>
              <a:ea typeface="Arial"/>
              <a:cs typeface="Arial"/>
              <a:sym typeface="Arial"/>
            </a:endParaRPr>
          </a:p>
        </p:txBody>
      </p:sp>
      <p:sp>
        <p:nvSpPr>
          <p:cNvPr id="260" name="Google Shape;260;p44">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See Example</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45"/>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991B1E"/>
                </a:solidFill>
                <a:latin typeface="Arial"/>
                <a:ea typeface="Arial"/>
                <a:cs typeface="Arial"/>
                <a:sym typeface="Arial"/>
              </a:rPr>
              <a:t>Make an Appointment Example</a:t>
            </a:r>
            <a:endParaRPr/>
          </a:p>
        </p:txBody>
      </p:sp>
      <p:sp>
        <p:nvSpPr>
          <p:cNvPr id="266" name="Google Shape;266;p45"/>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rgbClr val="000000"/>
              </a:solidFill>
              <a:latin typeface="Arial"/>
              <a:ea typeface="Arial"/>
              <a:cs typeface="Arial"/>
              <a:sym typeface="Arial"/>
            </a:endParaRPr>
          </a:p>
        </p:txBody>
      </p:sp>
      <p:sp>
        <p:nvSpPr>
          <p:cNvPr id="267" name="Google Shape;267;p45"/>
          <p:cNvSpPr txBox="1"/>
          <p:nvPr/>
        </p:nvSpPr>
        <p:spPr>
          <a:xfrm>
            <a:off x="457200" y="1164496"/>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1" lang="en-US" sz="1400" u="none" cap="none" strike="noStrike">
                <a:solidFill>
                  <a:srgbClr val="000000"/>
                </a:solidFill>
                <a:latin typeface="Arial"/>
                <a:ea typeface="Arial"/>
                <a:cs typeface="Arial"/>
                <a:sym typeface="Arial"/>
              </a:rPr>
              <a:t>“Hello, my name is [Your Name]. I’d like to schedule an appointment with [Doctor’s Office, Service Provider, etc.].”</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400"/>
              <a:buFont typeface="Arial"/>
              <a:buNone/>
            </a:pPr>
            <a:r>
              <a:rPr b="0" i="1" lang="en-US" sz="1400" u="none" cap="none" strike="noStrike">
                <a:solidFill>
                  <a:srgbClr val="000000"/>
                </a:solidFill>
                <a:latin typeface="Arial"/>
                <a:ea typeface="Arial"/>
                <a:cs typeface="Arial"/>
                <a:sym typeface="Arial"/>
              </a:rPr>
              <a:t>“I’m available in the mornings on Monday or Wednesday. Do you have any openings on either of those days?”</a:t>
            </a:r>
            <a:endParaRPr b="0" i="1" sz="140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400"/>
              <a:buFont typeface="Arial"/>
              <a:buNone/>
            </a:pPr>
            <a:r>
              <a:rPr b="0" i="1" lang="en-US" sz="1400" u="none" cap="none" strike="noStrike">
                <a:solidFill>
                  <a:srgbClr val="000000"/>
                </a:solidFill>
                <a:latin typeface="Arial"/>
                <a:ea typeface="Arial"/>
                <a:cs typeface="Arial"/>
                <a:sym typeface="Arial"/>
              </a:rPr>
              <a:t>“Just to confirm, my appointment is on [date] at [time], correct?”</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400"/>
              <a:buFont typeface="Arial"/>
              <a:buNone/>
            </a:pPr>
            <a:r>
              <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Example questions you may need to ask:</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600"/>
              </a:spcBef>
              <a:spcAft>
                <a:spcPts val="0"/>
              </a:spcAft>
              <a:buClr>
                <a:srgbClr val="000000"/>
              </a:buClr>
              <a:buSzPts val="1400"/>
              <a:buFont typeface="Arial"/>
              <a:buChar char="•"/>
            </a:pPr>
            <a:r>
              <a:rPr b="0" i="1" lang="en-US" sz="1400" u="none" cap="none" strike="noStrike">
                <a:solidFill>
                  <a:srgbClr val="000000"/>
                </a:solidFill>
                <a:latin typeface="Arial"/>
                <a:ea typeface="Arial"/>
                <a:cs typeface="Arial"/>
                <a:sym typeface="Arial"/>
              </a:rPr>
              <a:t>“Is there anything I need to bring?”</a:t>
            </a:r>
            <a:endParaRPr/>
          </a:p>
          <a:p>
            <a:pPr indent="-171450" lvl="0" marL="171450" marR="0" rtl="0" algn="l">
              <a:lnSpc>
                <a:spcPct val="100000"/>
              </a:lnSpc>
              <a:spcBef>
                <a:spcPts val="600"/>
              </a:spcBef>
              <a:spcAft>
                <a:spcPts val="0"/>
              </a:spcAft>
              <a:buClr>
                <a:srgbClr val="000000"/>
              </a:buClr>
              <a:buSzPts val="1400"/>
              <a:buFont typeface="Arial"/>
              <a:buChar char="•"/>
            </a:pPr>
            <a:r>
              <a:rPr b="0" i="1" lang="en-US" sz="1400" u="none" cap="none" strike="noStrike">
                <a:solidFill>
                  <a:srgbClr val="000000"/>
                </a:solidFill>
                <a:latin typeface="Arial"/>
                <a:ea typeface="Arial"/>
                <a:cs typeface="Arial"/>
                <a:sym typeface="Arial"/>
              </a:rPr>
              <a:t>“Will there be paperwork to fill out that I may want to arrive early to complete?”</a:t>
            </a:r>
            <a:endParaRPr/>
          </a:p>
          <a:p>
            <a:pPr indent="-171450" lvl="0" marL="171450" marR="0" rtl="0" algn="l">
              <a:lnSpc>
                <a:spcPct val="100000"/>
              </a:lnSpc>
              <a:spcBef>
                <a:spcPts val="600"/>
              </a:spcBef>
              <a:spcAft>
                <a:spcPts val="0"/>
              </a:spcAft>
              <a:buClr>
                <a:srgbClr val="000000"/>
              </a:buClr>
              <a:buSzPts val="1400"/>
              <a:buFont typeface="Arial"/>
              <a:buChar char="•"/>
            </a:pPr>
            <a:r>
              <a:rPr b="0" i="1" lang="en-US" sz="1400" u="none" cap="none" strike="noStrike">
                <a:solidFill>
                  <a:srgbClr val="000000"/>
                </a:solidFill>
                <a:latin typeface="Arial"/>
                <a:ea typeface="Arial"/>
                <a:cs typeface="Arial"/>
                <a:sym typeface="Arial"/>
              </a:rPr>
              <a:t>“What is your cancellation policy?”</a:t>
            </a:r>
            <a:r>
              <a:rPr b="0" i="0" lang="en-US" sz="1400" u="none" cap="none" strike="noStrike">
                <a:solidFill>
                  <a:srgbClr val="000000"/>
                </a:solidFill>
                <a:latin typeface="Arial"/>
                <a:ea typeface="Arial"/>
                <a:cs typeface="Arial"/>
                <a:sym typeface="Arial"/>
              </a:rPr>
              <a:t> (if needed)</a:t>
            </a:r>
            <a:endParaRPr b="1" i="0" sz="1400" u="none" cap="none" strike="noStrike">
              <a:solidFill>
                <a:srgbClr val="000000"/>
              </a:solidFill>
              <a:latin typeface="Arial"/>
              <a:ea typeface="Arial"/>
              <a:cs typeface="Arial"/>
              <a:sym typeface="Arial"/>
            </a:endParaRPr>
          </a:p>
          <a:p>
            <a:pPr indent="-171450" lvl="0" marL="171450" marR="0" rtl="0" algn="l">
              <a:lnSpc>
                <a:spcPct val="100000"/>
              </a:lnSpc>
              <a:spcBef>
                <a:spcPts val="600"/>
              </a:spcBef>
              <a:spcAft>
                <a:spcPts val="0"/>
              </a:spcAft>
              <a:buClr>
                <a:srgbClr val="000000"/>
              </a:buClr>
              <a:buSzPts val="1400"/>
              <a:buFont typeface="Arial"/>
              <a:buChar char="•"/>
            </a:pPr>
            <a:r>
              <a:rPr b="0" i="1" lang="en-US" sz="1400" u="none" cap="none" strike="noStrike">
                <a:solidFill>
                  <a:srgbClr val="000000"/>
                </a:solidFill>
                <a:latin typeface="Arial"/>
                <a:ea typeface="Arial"/>
                <a:cs typeface="Arial"/>
                <a:sym typeface="Arial"/>
              </a:rPr>
              <a:t>“Thank you for your help! I’ll see you on [appointment date]. Have a great day.</a:t>
            </a:r>
            <a:br>
              <a:rPr b="0" i="1" lang="en-US" sz="1400" u="none" cap="none" strike="noStrike">
                <a:solidFill>
                  <a:srgbClr val="000000"/>
                </a:solidFill>
                <a:latin typeface="Arial"/>
                <a:ea typeface="Arial"/>
                <a:cs typeface="Arial"/>
                <a:sym typeface="Arial"/>
              </a:rPr>
            </a:br>
            <a:endParaRPr b="0" i="0" sz="1400" u="none" cap="none" strike="noStrike">
              <a:solidFill>
                <a:srgbClr val="000000"/>
              </a:solidFill>
              <a:latin typeface="Arial"/>
              <a:ea typeface="Arial"/>
              <a:cs typeface="Arial"/>
              <a:sym typeface="Arial"/>
            </a:endParaRPr>
          </a:p>
        </p:txBody>
      </p:sp>
      <p:sp>
        <p:nvSpPr>
          <p:cNvPr id="268" name="Google Shape;268;p45">
            <a:hlinkClick action="ppaction://hlinksldjump" r:id="rId3"/>
          </p:cNvPr>
          <p:cNvSpPr/>
          <p:nvPr/>
        </p:nvSpPr>
        <p:spPr>
          <a:xfrm>
            <a:off x="178698" y="4500149"/>
            <a:ext cx="1542600" cy="486600"/>
          </a:xfrm>
          <a:prstGeom prst="leftArrow">
            <a:avLst>
              <a:gd fmla="val 50000" name="adj1"/>
              <a:gd fmla="val 50000" name="adj2"/>
            </a:avLst>
          </a:prstGeom>
          <a:solidFill>
            <a:schemeClr val="accent6"/>
          </a:solidFill>
          <a:ln>
            <a:noFill/>
          </a:ln>
          <a:effectLst>
            <a:outerShdw blurRad="44450" algn="ctr" dir="5400000" dist="27940">
              <a:srgbClr val="000000">
                <a:alpha val="31764"/>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Calibri"/>
                <a:ea typeface="Calibri"/>
                <a:cs typeface="Calibri"/>
                <a:sym typeface="Calibri"/>
              </a:rPr>
              <a:t>Back to Board</a:t>
            </a:r>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272" name="Shape 272"/>
        <p:cNvGrpSpPr/>
        <p:nvPr/>
      </p:nvGrpSpPr>
      <p:grpSpPr>
        <a:xfrm>
          <a:off x="0" y="0"/>
          <a:ext cx="0" cy="0"/>
          <a:chOff x="0" y="0"/>
          <a:chExt cx="0" cy="0"/>
        </a:xfrm>
      </p:grpSpPr>
      <p:sp>
        <p:nvSpPr>
          <p:cNvPr id="273" name="Google Shape;273;p46"/>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Message to a Politician</a:t>
            </a:r>
            <a:endParaRPr/>
          </a:p>
        </p:txBody>
      </p:sp>
      <p:sp>
        <p:nvSpPr>
          <p:cNvPr id="274" name="Google Shape;274;p46"/>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lt1"/>
                </a:solidFill>
                <a:latin typeface="Arial"/>
                <a:ea typeface="Arial"/>
                <a:cs typeface="Arial"/>
                <a:sym typeface="Arial"/>
              </a:rPr>
              <a:t>Whether you are expressing concerns, asking for information, or advocating for a cause, your email should be clear, polite, and well-structured. </a:t>
            </a:r>
            <a:endParaRPr b="0" i="0" sz="12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200"/>
              <a:buFont typeface="Arial"/>
              <a:buAutoNum type="arabicPeriod"/>
            </a:pPr>
            <a:r>
              <a:rPr b="1" i="0" lang="en-US" sz="1200" u="none" cap="none" strike="noStrike">
                <a:solidFill>
                  <a:schemeClr val="lt1"/>
                </a:solidFill>
                <a:latin typeface="Arial"/>
                <a:ea typeface="Arial"/>
                <a:cs typeface="Arial"/>
                <a:sym typeface="Arial"/>
              </a:rPr>
              <a:t>Use a Professional Email Address</a:t>
            </a:r>
            <a:endParaRPr b="0" i="0" sz="12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200"/>
              <a:buFont typeface="Arial"/>
              <a:buAutoNum type="arabicPeriod"/>
            </a:pPr>
            <a:r>
              <a:rPr b="1" i="0" lang="en-US" sz="1200" u="none" cap="none" strike="noStrike">
                <a:solidFill>
                  <a:schemeClr val="lt1"/>
                </a:solidFill>
                <a:latin typeface="Arial"/>
                <a:ea typeface="Arial"/>
                <a:cs typeface="Arial"/>
                <a:sym typeface="Arial"/>
              </a:rPr>
              <a:t>Write a Clear Subject Line: </a:t>
            </a:r>
            <a:r>
              <a:rPr b="0" i="0" lang="en-US" sz="1200" u="none" cap="none" strike="noStrike">
                <a:solidFill>
                  <a:schemeClr val="lt1"/>
                </a:solidFill>
                <a:latin typeface="Arial"/>
                <a:ea typeface="Arial"/>
                <a:cs typeface="Arial"/>
                <a:sym typeface="Arial"/>
              </a:rPr>
              <a:t>Your subject should be brief but specific.</a:t>
            </a:r>
            <a:endParaRPr b="0" i="0" sz="12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200"/>
              <a:buFont typeface="Arial"/>
              <a:buAutoNum type="arabicPeriod"/>
            </a:pPr>
            <a:r>
              <a:rPr b="1" i="0" lang="en-US" sz="1200" u="none" cap="none" strike="noStrike">
                <a:solidFill>
                  <a:schemeClr val="lt1"/>
                </a:solidFill>
                <a:latin typeface="Arial"/>
                <a:ea typeface="Arial"/>
                <a:cs typeface="Arial"/>
                <a:sym typeface="Arial"/>
              </a:rPr>
              <a:t>Begin with a Proper Greeting: </a:t>
            </a:r>
            <a:r>
              <a:rPr b="0" i="0" lang="en-US" sz="1200" u="none" cap="none" strike="noStrike">
                <a:solidFill>
                  <a:schemeClr val="lt1"/>
                </a:solidFill>
                <a:latin typeface="Arial"/>
                <a:ea typeface="Arial"/>
                <a:cs typeface="Arial"/>
                <a:sym typeface="Arial"/>
              </a:rPr>
              <a:t>Use the appropriate title and last name of the politician.</a:t>
            </a:r>
            <a:r>
              <a:rPr b="0" i="1" lang="en-US" sz="1200" u="none" cap="none" strike="noStrike">
                <a:solidFill>
                  <a:schemeClr val="lt1"/>
                </a:solidFill>
                <a:latin typeface="Arial"/>
                <a:ea typeface="Arial"/>
                <a:cs typeface="Arial"/>
                <a:sym typeface="Arial"/>
              </a:rPr>
              <a:t> (</a:t>
            </a:r>
            <a:r>
              <a:rPr b="0" i="0" lang="en-US" sz="1200" u="none" cap="none" strike="noStrike">
                <a:solidFill>
                  <a:schemeClr val="lt1"/>
                </a:solidFill>
                <a:latin typeface="Arial"/>
                <a:ea typeface="Arial"/>
                <a:cs typeface="Arial"/>
                <a:sym typeface="Arial"/>
              </a:rPr>
              <a:t>If you are unsure of their title, check their official government website.)</a:t>
            </a:r>
            <a:endParaRPr b="0" i="0" sz="12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200"/>
              <a:buFont typeface="Arial"/>
              <a:buAutoNum type="arabicPeriod"/>
            </a:pPr>
            <a:r>
              <a:rPr b="1" i="0" lang="en-US" sz="1200" u="none" cap="none" strike="noStrike">
                <a:solidFill>
                  <a:schemeClr val="lt1"/>
                </a:solidFill>
                <a:latin typeface="Arial"/>
                <a:ea typeface="Arial"/>
                <a:cs typeface="Arial"/>
                <a:sym typeface="Arial"/>
              </a:rPr>
              <a:t>Introduce Yourself Clearly- </a:t>
            </a:r>
            <a:r>
              <a:rPr b="0" i="0" lang="en-US" sz="1200" u="none" cap="none" strike="noStrike">
                <a:solidFill>
                  <a:schemeClr val="lt1"/>
                </a:solidFill>
                <a:latin typeface="Arial"/>
                <a:ea typeface="Arial"/>
                <a:cs typeface="Arial"/>
                <a:sym typeface="Arial"/>
              </a:rPr>
              <a:t>In the first sentence, state your name, where you are from (city and state, if needed), and why you are writing.</a:t>
            </a:r>
            <a:endParaRPr b="0" i="0" sz="12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200"/>
              <a:buFont typeface="Arial"/>
              <a:buAutoNum type="arabicPeriod"/>
            </a:pPr>
            <a:r>
              <a:rPr b="1" i="0" lang="en-US" sz="1200" u="none" cap="none" strike="noStrike">
                <a:solidFill>
                  <a:schemeClr val="lt1"/>
                </a:solidFill>
                <a:latin typeface="Arial"/>
                <a:ea typeface="Arial"/>
                <a:cs typeface="Arial"/>
                <a:sym typeface="Arial"/>
              </a:rPr>
              <a:t>Be Respectful and Concise: </a:t>
            </a:r>
            <a:r>
              <a:rPr b="0" i="0" lang="en-US" sz="1200" u="none" cap="none" strike="noStrike">
                <a:solidFill>
                  <a:schemeClr val="lt1"/>
                </a:solidFill>
                <a:latin typeface="Arial"/>
                <a:ea typeface="Arial"/>
                <a:cs typeface="Arial"/>
                <a:sym typeface="Arial"/>
              </a:rPr>
              <a:t>Avoid slang, sarcasm, or demanding language.</a:t>
            </a:r>
            <a:endParaRPr b="0" i="0" sz="12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200"/>
              <a:buFont typeface="Arial"/>
              <a:buAutoNum type="arabicPeriod"/>
            </a:pPr>
            <a:r>
              <a:rPr b="1" i="0" lang="en-US" sz="1200" u="none" cap="none" strike="noStrike">
                <a:solidFill>
                  <a:schemeClr val="lt1"/>
                </a:solidFill>
                <a:latin typeface="Arial"/>
                <a:ea typeface="Arial"/>
                <a:cs typeface="Arial"/>
                <a:sym typeface="Arial"/>
              </a:rPr>
              <a:t>State Your Purpose Clearly: </a:t>
            </a:r>
            <a:r>
              <a:rPr b="0" i="0" lang="en-US" sz="1200" u="none" cap="none" strike="noStrike">
                <a:solidFill>
                  <a:schemeClr val="lt1"/>
                </a:solidFill>
                <a:latin typeface="Arial"/>
                <a:ea typeface="Arial"/>
                <a:cs typeface="Arial"/>
                <a:sym typeface="Arial"/>
              </a:rPr>
              <a:t>Explain the issue or concern and why it matters to you. Provide facts or personal experiences to support your point.</a:t>
            </a:r>
            <a:endParaRPr b="0" i="0" sz="12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200"/>
              <a:buFont typeface="Arial"/>
              <a:buAutoNum type="arabicPeriod"/>
            </a:pPr>
            <a:r>
              <a:rPr b="1" i="0" lang="en-US" sz="1200" u="none" cap="none" strike="noStrike">
                <a:solidFill>
                  <a:schemeClr val="lt1"/>
                </a:solidFill>
                <a:latin typeface="Arial"/>
                <a:ea typeface="Arial"/>
                <a:cs typeface="Arial"/>
                <a:sym typeface="Arial"/>
              </a:rPr>
              <a:t>Make a Specific Request: </a:t>
            </a:r>
            <a:r>
              <a:rPr b="0" i="0" lang="en-US" sz="1200" u="none" cap="none" strike="noStrike">
                <a:solidFill>
                  <a:schemeClr val="lt1"/>
                </a:solidFill>
                <a:latin typeface="Arial"/>
                <a:ea typeface="Arial"/>
                <a:cs typeface="Arial"/>
                <a:sym typeface="Arial"/>
              </a:rPr>
              <a:t>Politicians receive many emails, so be clear about what action you hope they will take.</a:t>
            </a:r>
            <a:endParaRPr b="0" i="1" sz="12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200"/>
              <a:buFont typeface="Arial"/>
              <a:buAutoNum type="arabicPeriod"/>
            </a:pPr>
            <a:r>
              <a:rPr b="1" i="0" lang="en-US" sz="1200" u="none" cap="none" strike="noStrike">
                <a:solidFill>
                  <a:schemeClr val="lt1"/>
                </a:solidFill>
                <a:latin typeface="Arial"/>
                <a:ea typeface="Arial"/>
                <a:cs typeface="Arial"/>
                <a:sym typeface="Arial"/>
              </a:rPr>
              <a:t>End with a Professional Closing: </a:t>
            </a:r>
            <a:r>
              <a:rPr b="0" i="0" lang="en-US" sz="1200" u="none" cap="none" strike="noStrike">
                <a:solidFill>
                  <a:schemeClr val="lt1"/>
                </a:solidFill>
                <a:latin typeface="Arial"/>
                <a:ea typeface="Arial"/>
                <a:cs typeface="Arial"/>
                <a:sym typeface="Arial"/>
              </a:rPr>
              <a:t>Thank them for their time and consideration.</a:t>
            </a:r>
            <a:r>
              <a:rPr b="0" i="1" lang="en-US" sz="1200" u="none" cap="none" strike="noStrike">
                <a:solidFill>
                  <a:schemeClr val="lt1"/>
                </a:solidFill>
                <a:latin typeface="Arial"/>
                <a:ea typeface="Arial"/>
                <a:cs typeface="Arial"/>
                <a:sym typeface="Arial"/>
              </a:rPr>
              <a:t> </a:t>
            </a:r>
            <a:r>
              <a:rPr b="0" i="0" lang="en-US" sz="1200" u="none" cap="none" strike="noStrike">
                <a:solidFill>
                  <a:schemeClr val="lt1"/>
                </a:solidFill>
                <a:latin typeface="Arial"/>
                <a:ea typeface="Arial"/>
                <a:cs typeface="Arial"/>
                <a:sym typeface="Arial"/>
              </a:rPr>
              <a:t>Followed by your full name and contact information (if appropriate).</a:t>
            </a:r>
            <a:endParaRPr b="0" i="0" sz="1200" u="none" cap="none" strike="noStrike">
              <a:solidFill>
                <a:schemeClr val="lt1"/>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400"/>
              <a:buFont typeface="Arial"/>
              <a:buNone/>
            </a:pPr>
            <a:br>
              <a:rPr b="0" i="0" lang="en-US" sz="1400" u="none" cap="none" strike="noStrike">
                <a:solidFill>
                  <a:srgbClr val="000000"/>
                </a:solidFill>
                <a:latin typeface="Arial"/>
                <a:ea typeface="Arial"/>
                <a:cs typeface="Arial"/>
                <a:sym typeface="Arial"/>
              </a:rPr>
            </a:br>
            <a:endParaRPr b="0" i="0" sz="1400" u="none" cap="none" strike="noStrike">
              <a:solidFill>
                <a:srgbClr val="FFFFFF"/>
              </a:solidFill>
              <a:latin typeface="Arial"/>
              <a:ea typeface="Arial"/>
              <a:cs typeface="Arial"/>
              <a:sym typeface="Arial"/>
            </a:endParaRPr>
          </a:p>
        </p:txBody>
      </p:sp>
      <p:sp>
        <p:nvSpPr>
          <p:cNvPr id="275" name="Google Shape;275;p46">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See Example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83" name="Shape 83"/>
        <p:cNvGrpSpPr/>
        <p:nvPr/>
      </p:nvGrpSpPr>
      <p:grpSpPr>
        <a:xfrm>
          <a:off x="0" y="0"/>
          <a:ext cx="0" cy="0"/>
          <a:chOff x="0" y="0"/>
          <a:chExt cx="0" cy="0"/>
        </a:xfrm>
      </p:grpSpPr>
      <p:sp>
        <p:nvSpPr>
          <p:cNvPr id="84" name="Google Shape;84;p20"/>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rPr b="1" i="0" lang="en-US" sz="3200" u="none" cap="none" strike="noStrike">
                <a:solidFill>
                  <a:schemeClr val="lt1"/>
                </a:solidFill>
                <a:latin typeface="Arial"/>
                <a:ea typeface="Arial"/>
                <a:cs typeface="Arial"/>
                <a:sym typeface="Arial"/>
              </a:rPr>
              <a:t>Resume</a:t>
            </a:r>
            <a:endParaRPr/>
          </a:p>
        </p:txBody>
      </p:sp>
      <p:sp>
        <p:nvSpPr>
          <p:cNvPr id="85" name="Google Shape;85;p20"/>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lt1"/>
                </a:solidFill>
                <a:latin typeface="Arial"/>
                <a:ea typeface="Arial"/>
                <a:cs typeface="Arial"/>
                <a:sym typeface="Arial"/>
              </a:rPr>
              <a:t>A </a:t>
            </a:r>
            <a:r>
              <a:rPr b="1" i="0" lang="en-US" sz="1200" u="none" cap="none" strike="noStrike">
                <a:solidFill>
                  <a:schemeClr val="lt1"/>
                </a:solidFill>
                <a:latin typeface="Arial"/>
                <a:ea typeface="Arial"/>
                <a:cs typeface="Arial"/>
                <a:sym typeface="Arial"/>
              </a:rPr>
              <a:t>resume</a:t>
            </a:r>
            <a:r>
              <a:rPr b="0" i="0" lang="en-US" sz="1200" u="none" cap="none" strike="noStrike">
                <a:solidFill>
                  <a:schemeClr val="lt1"/>
                </a:solidFill>
                <a:latin typeface="Arial"/>
                <a:ea typeface="Arial"/>
                <a:cs typeface="Arial"/>
                <a:sym typeface="Arial"/>
              </a:rPr>
              <a:t> is a one-page document that summarizes your education, work experience, skills, and achievements. Its main purpose is to </a:t>
            </a:r>
            <a:r>
              <a:rPr b="1" i="0" lang="en-US" sz="1200" u="none" cap="none" strike="noStrike">
                <a:solidFill>
                  <a:schemeClr val="lt1"/>
                </a:solidFill>
                <a:latin typeface="Arial"/>
                <a:ea typeface="Arial"/>
                <a:cs typeface="Arial"/>
                <a:sym typeface="Arial"/>
              </a:rPr>
              <a:t>show potential employers, colleges, or organizations why you are a strong candidate</a:t>
            </a:r>
            <a:r>
              <a:rPr b="0" i="0" lang="en-US" sz="1200" u="none" cap="none" strike="noStrike">
                <a:solidFill>
                  <a:schemeClr val="lt1"/>
                </a:solidFill>
                <a:latin typeface="Arial"/>
                <a:ea typeface="Arial"/>
                <a:cs typeface="Arial"/>
                <a:sym typeface="Arial"/>
              </a:rPr>
              <a:t> for a job, internship, or scholarship. A well-crafted resume highlights your strengths, helps you stand out from other applicants, and increases your chances of securing an interview. </a:t>
            </a:r>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chemeClr val="lt1"/>
                </a:solidFill>
                <a:latin typeface="Arial"/>
                <a:ea typeface="Arial"/>
                <a:cs typeface="Arial"/>
                <a:sym typeface="Arial"/>
              </a:rPr>
              <a:t>Key Things to Remember When Writing a Resume:</a:t>
            </a:r>
            <a:endParaRPr b="0" i="0" sz="12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lt1"/>
                </a:solidFill>
                <a:latin typeface="Arial"/>
                <a:ea typeface="Arial"/>
                <a:cs typeface="Arial"/>
                <a:sym typeface="Arial"/>
              </a:rPr>
              <a:t>✔ </a:t>
            </a:r>
            <a:r>
              <a:rPr b="1" i="0" lang="en-US" sz="1200" u="none" cap="none" strike="noStrike">
                <a:solidFill>
                  <a:schemeClr val="lt1"/>
                </a:solidFill>
                <a:latin typeface="Arial"/>
                <a:ea typeface="Arial"/>
                <a:cs typeface="Arial"/>
                <a:sym typeface="Arial"/>
              </a:rPr>
              <a:t>Keep It Clear and Concise</a:t>
            </a:r>
            <a:r>
              <a:rPr b="0" i="0" lang="en-US" sz="1200" u="none" cap="none" strike="noStrike">
                <a:solidFill>
                  <a:schemeClr val="lt1"/>
                </a:solidFill>
                <a:latin typeface="Arial"/>
                <a:ea typeface="Arial"/>
                <a:cs typeface="Arial"/>
                <a:sym typeface="Arial"/>
              </a:rPr>
              <a:t> – A resume should be </a:t>
            </a:r>
            <a:r>
              <a:rPr b="1" i="0" lang="en-US" sz="1200" u="none" cap="none" strike="noStrike">
                <a:solidFill>
                  <a:schemeClr val="lt1"/>
                </a:solidFill>
                <a:latin typeface="Arial"/>
                <a:ea typeface="Arial"/>
                <a:cs typeface="Arial"/>
                <a:sym typeface="Arial"/>
              </a:rPr>
              <a:t>one page</a:t>
            </a:r>
            <a:r>
              <a:rPr b="0" i="0" lang="en-US" sz="1200" u="none" cap="none" strike="noStrike">
                <a:solidFill>
                  <a:schemeClr val="lt1"/>
                </a:solidFill>
                <a:latin typeface="Arial"/>
                <a:ea typeface="Arial"/>
                <a:cs typeface="Arial"/>
                <a:sym typeface="Arial"/>
              </a:rPr>
              <a:t>, easy to read, and formatted neatly. Stick to bullet points rather than long paragraphs.</a:t>
            </a:r>
            <a:endParaRPr b="0" i="0" sz="1200" u="none" cap="none" strike="noStrike">
              <a:solidFill>
                <a:schemeClr val="lt1"/>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200"/>
              <a:buFont typeface="Arial"/>
              <a:buNone/>
            </a:pPr>
            <a:r>
              <a:rPr b="0" i="0" lang="en-US" sz="1200" u="none" cap="none" strike="noStrike">
                <a:solidFill>
                  <a:schemeClr val="lt1"/>
                </a:solidFill>
                <a:latin typeface="Arial"/>
                <a:ea typeface="Arial"/>
                <a:cs typeface="Arial"/>
                <a:sym typeface="Arial"/>
              </a:rPr>
              <a:t>✔ </a:t>
            </a:r>
            <a:r>
              <a:rPr b="1" i="0" lang="en-US" sz="1200" u="none" cap="none" strike="noStrike">
                <a:solidFill>
                  <a:schemeClr val="lt1"/>
                </a:solidFill>
                <a:latin typeface="Arial"/>
                <a:ea typeface="Arial"/>
                <a:cs typeface="Arial"/>
                <a:sym typeface="Arial"/>
              </a:rPr>
              <a:t>Be Consistent</a:t>
            </a:r>
            <a:r>
              <a:rPr b="0" i="0" lang="en-US" sz="1200" u="none" cap="none" strike="noStrike">
                <a:solidFill>
                  <a:schemeClr val="lt1"/>
                </a:solidFill>
                <a:latin typeface="Arial"/>
                <a:ea typeface="Arial"/>
                <a:cs typeface="Arial"/>
                <a:sym typeface="Arial"/>
              </a:rPr>
              <a:t> – Use the </a:t>
            </a:r>
            <a:r>
              <a:rPr b="1" i="0" lang="en-US" sz="1200" u="none" cap="none" strike="noStrike">
                <a:solidFill>
                  <a:schemeClr val="lt1"/>
                </a:solidFill>
                <a:latin typeface="Arial"/>
                <a:ea typeface="Arial"/>
                <a:cs typeface="Arial"/>
                <a:sym typeface="Arial"/>
              </a:rPr>
              <a:t>same font, spacing, and formatting throughout</a:t>
            </a:r>
            <a:r>
              <a:rPr b="0" i="0" lang="en-US" sz="1200" u="none" cap="none" strike="noStrike">
                <a:solidFill>
                  <a:schemeClr val="lt1"/>
                </a:solidFill>
                <a:latin typeface="Arial"/>
                <a:ea typeface="Arial"/>
                <a:cs typeface="Arial"/>
                <a:sym typeface="Arial"/>
              </a:rPr>
              <a:t> (e.g., bold job titles, italics for dates, bullet points for descriptions). Consistency makes your resume look polished and professional.</a:t>
            </a:r>
            <a:endParaRPr b="0" i="0" sz="1200" u="none" cap="none" strike="noStrike">
              <a:solidFill>
                <a:schemeClr val="lt1"/>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200"/>
              <a:buFont typeface="Arial"/>
              <a:buNone/>
            </a:pPr>
            <a:r>
              <a:rPr b="0" i="0" lang="en-US" sz="1200" u="none" cap="none" strike="noStrike">
                <a:solidFill>
                  <a:schemeClr val="lt1"/>
                </a:solidFill>
                <a:latin typeface="Arial"/>
                <a:ea typeface="Arial"/>
                <a:cs typeface="Arial"/>
                <a:sym typeface="Arial"/>
              </a:rPr>
              <a:t>✔ </a:t>
            </a:r>
            <a:r>
              <a:rPr b="1" i="0" lang="en-US" sz="1200" u="none" cap="none" strike="noStrike">
                <a:solidFill>
                  <a:schemeClr val="lt1"/>
                </a:solidFill>
                <a:latin typeface="Arial"/>
                <a:ea typeface="Arial"/>
                <a:cs typeface="Arial"/>
                <a:sym typeface="Arial"/>
              </a:rPr>
              <a:t>Highlight the Most Relevant Information</a:t>
            </a:r>
            <a:r>
              <a:rPr b="0" i="0" lang="en-US" sz="1200" u="none" cap="none" strike="noStrike">
                <a:solidFill>
                  <a:schemeClr val="lt1"/>
                </a:solidFill>
                <a:latin typeface="Arial"/>
                <a:ea typeface="Arial"/>
                <a:cs typeface="Arial"/>
                <a:sym typeface="Arial"/>
              </a:rPr>
              <a:t> – Focus on your </a:t>
            </a:r>
            <a:r>
              <a:rPr b="1" i="0" lang="en-US" sz="1200" u="none" cap="none" strike="noStrike">
                <a:solidFill>
                  <a:schemeClr val="lt1"/>
                </a:solidFill>
                <a:latin typeface="Arial"/>
                <a:ea typeface="Arial"/>
                <a:cs typeface="Arial"/>
                <a:sym typeface="Arial"/>
              </a:rPr>
              <a:t>education, work experience, extracurricular activities, leadership roles, and skills</a:t>
            </a:r>
            <a:r>
              <a:rPr b="0" i="0" lang="en-US" sz="1200" u="none" cap="none" strike="noStrike">
                <a:solidFill>
                  <a:schemeClr val="lt1"/>
                </a:solidFill>
                <a:latin typeface="Arial"/>
                <a:ea typeface="Arial"/>
                <a:cs typeface="Arial"/>
                <a:sym typeface="Arial"/>
              </a:rPr>
              <a:t> that best match the job or opportunity you’re applying for.</a:t>
            </a:r>
            <a:endParaRPr b="0" i="0" sz="1200" u="none" cap="none" strike="noStrike">
              <a:solidFill>
                <a:schemeClr val="lt1"/>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200"/>
              <a:buFont typeface="Arial"/>
              <a:buNone/>
            </a:pPr>
            <a:r>
              <a:rPr b="0" i="0" lang="en-US" sz="1200" u="none" cap="none" strike="noStrike">
                <a:solidFill>
                  <a:schemeClr val="lt1"/>
                </a:solidFill>
                <a:latin typeface="Arial"/>
                <a:ea typeface="Arial"/>
                <a:cs typeface="Arial"/>
                <a:sym typeface="Arial"/>
              </a:rPr>
              <a:t>✔ </a:t>
            </a:r>
            <a:r>
              <a:rPr b="1" i="0" lang="en-US" sz="1200" u="none" cap="none" strike="noStrike">
                <a:solidFill>
                  <a:schemeClr val="lt1"/>
                </a:solidFill>
                <a:latin typeface="Arial"/>
                <a:ea typeface="Arial"/>
                <a:cs typeface="Arial"/>
                <a:sym typeface="Arial"/>
              </a:rPr>
              <a:t>Use Action Words</a:t>
            </a:r>
            <a:r>
              <a:rPr b="0" i="0" lang="en-US" sz="1200" u="none" cap="none" strike="noStrike">
                <a:solidFill>
                  <a:schemeClr val="lt1"/>
                </a:solidFill>
                <a:latin typeface="Arial"/>
                <a:ea typeface="Arial"/>
                <a:cs typeface="Arial"/>
                <a:sym typeface="Arial"/>
              </a:rPr>
              <a:t> – Start each bullet point with a strong verb (e.g., "Organized," "Led," "Assisted," "Managed") to make your experience sound impactful.</a:t>
            </a:r>
            <a:endParaRPr b="0" i="0" sz="1200" u="none" cap="none" strike="noStrike">
              <a:solidFill>
                <a:schemeClr val="lt1"/>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200"/>
              <a:buFont typeface="Arial"/>
              <a:buNone/>
            </a:pPr>
            <a:r>
              <a:rPr b="0" i="0" lang="en-US" sz="1200" u="none" cap="none" strike="noStrike">
                <a:solidFill>
                  <a:schemeClr val="lt1"/>
                </a:solidFill>
                <a:latin typeface="Arial"/>
                <a:ea typeface="Arial"/>
                <a:cs typeface="Arial"/>
                <a:sym typeface="Arial"/>
              </a:rPr>
              <a:t>✔ </a:t>
            </a:r>
            <a:r>
              <a:rPr b="1" i="0" lang="en-US" sz="1200" u="none" cap="none" strike="noStrike">
                <a:solidFill>
                  <a:schemeClr val="lt1"/>
                </a:solidFill>
                <a:latin typeface="Arial"/>
                <a:ea typeface="Arial"/>
                <a:cs typeface="Arial"/>
                <a:sym typeface="Arial"/>
              </a:rPr>
              <a:t>Proofread</a:t>
            </a:r>
            <a:r>
              <a:rPr b="0" i="0" lang="en-US" sz="1200" u="none" cap="none" strike="noStrike">
                <a:solidFill>
                  <a:schemeClr val="lt1"/>
                </a:solidFill>
                <a:latin typeface="Arial"/>
                <a:ea typeface="Arial"/>
                <a:cs typeface="Arial"/>
                <a:sym typeface="Arial"/>
              </a:rPr>
              <a:t> – Spelling and grammar mistakes make a bad impression. Double-check your resume, and ask a teacher, parent, or friend to review it.</a:t>
            </a:r>
            <a:endParaRPr b="0" i="0" sz="1200" u="none" cap="none" strike="noStrike">
              <a:solidFill>
                <a:schemeClr val="lt1"/>
              </a:solidFill>
              <a:latin typeface="Arial"/>
              <a:ea typeface="Arial"/>
              <a:cs typeface="Arial"/>
              <a:sym typeface="Arial"/>
            </a:endParaRPr>
          </a:p>
        </p:txBody>
      </p:sp>
      <p:sp>
        <p:nvSpPr>
          <p:cNvPr id="86" name="Google Shape;86;p20">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See Example</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47"/>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991B1E"/>
                </a:solidFill>
                <a:latin typeface="Arial"/>
                <a:ea typeface="Arial"/>
                <a:cs typeface="Arial"/>
                <a:sym typeface="Arial"/>
              </a:rPr>
              <a:t>Message to a Politician Example</a:t>
            </a:r>
            <a:endParaRPr/>
          </a:p>
        </p:txBody>
      </p:sp>
      <p:sp>
        <p:nvSpPr>
          <p:cNvPr id="281" name="Google Shape;281;p47"/>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rgbClr val="000000"/>
              </a:solidFill>
              <a:latin typeface="Arial"/>
              <a:ea typeface="Arial"/>
              <a:cs typeface="Arial"/>
              <a:sym typeface="Arial"/>
            </a:endParaRPr>
          </a:p>
        </p:txBody>
      </p:sp>
      <p:sp>
        <p:nvSpPr>
          <p:cNvPr id="282" name="Google Shape;282;p47"/>
          <p:cNvSpPr txBox="1"/>
          <p:nvPr/>
        </p:nvSpPr>
        <p:spPr>
          <a:xfrm>
            <a:off x="457200" y="1164496"/>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Subject:</a:t>
            </a:r>
            <a:r>
              <a:rPr b="0" i="0" lang="en-US" sz="1200" u="none" cap="none" strike="noStrike">
                <a:solidFill>
                  <a:srgbClr val="000000"/>
                </a:solidFill>
                <a:latin typeface="Arial"/>
                <a:ea typeface="Arial"/>
                <a:cs typeface="Arial"/>
                <a:sym typeface="Arial"/>
              </a:rPr>
              <a:t> Concern About Education Funding in [Your State]</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120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Dear Representative Smith,</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My name is Sarah Lee, and I am a high school student at [School Name] in [City, State]. I am writing to express my concern about recent budget cuts to education and their impact on students and teachers in our district.</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With fewer resources, many schools are struggling to provide adequate materials and support for students. As someone who values education, I believe it is important to invest in our future by ensuring schools receive proper funding.</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I kindly ask for your support on Bill XYZ, which aims to allocate additional funding to public schools. Your leadership on this issue would make a meaningful difference in students’ lives.</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200"/>
              <a:buFont typeface="Arial"/>
              <a:buNone/>
            </a:pPr>
            <a:r>
              <a:rPr b="0" i="0" lang="en-US" sz="1200" u="none" cap="none" strike="noStrike">
                <a:solidFill>
                  <a:srgbClr val="000000"/>
                </a:solidFill>
                <a:latin typeface="Arial"/>
                <a:ea typeface="Arial"/>
                <a:cs typeface="Arial"/>
                <a:sym typeface="Arial"/>
              </a:rPr>
              <a:t>Thank you for your time and for serving our community. I appreciate your consideration of this important issue.</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Sincerely,</a:t>
            </a:r>
            <a:br>
              <a:rPr b="1" i="0" lang="en-US" sz="1200" u="none" cap="none" strike="noStrike">
                <a:solidFill>
                  <a:srgbClr val="000000"/>
                </a:solidFill>
                <a:latin typeface="Arial"/>
                <a:ea typeface="Arial"/>
                <a:cs typeface="Arial"/>
                <a:sym typeface="Arial"/>
              </a:rPr>
            </a:br>
            <a:r>
              <a:rPr b="0" i="0" lang="en-US" sz="1200" u="none" cap="none" strike="noStrike">
                <a:solidFill>
                  <a:srgbClr val="000000"/>
                </a:solidFill>
                <a:latin typeface="Arial"/>
                <a:ea typeface="Arial"/>
                <a:cs typeface="Arial"/>
                <a:sym typeface="Arial"/>
              </a:rPr>
              <a:t>Sarah Lee</a:t>
            </a:r>
            <a:br>
              <a:rPr b="0" i="0" lang="en-US" sz="1200" u="none" cap="none" strike="noStrike">
                <a:solidFill>
                  <a:srgbClr val="000000"/>
                </a:solidFill>
                <a:latin typeface="Arial"/>
                <a:ea typeface="Arial"/>
                <a:cs typeface="Arial"/>
                <a:sym typeface="Arial"/>
              </a:rPr>
            </a:br>
            <a:r>
              <a:rPr b="0" i="0" lang="en-US" sz="1200" u="none" cap="none" strike="noStrike">
                <a:solidFill>
                  <a:srgbClr val="000000"/>
                </a:solidFill>
                <a:latin typeface="Arial"/>
                <a:ea typeface="Arial"/>
                <a:cs typeface="Arial"/>
                <a:sym typeface="Arial"/>
              </a:rPr>
              <a:t>[Your Email]</a:t>
            </a:r>
            <a:br>
              <a:rPr b="0" i="0" lang="en-US" sz="1200" u="none" cap="none" strike="noStrike">
                <a:solidFill>
                  <a:srgbClr val="000000"/>
                </a:solidFill>
                <a:latin typeface="Arial"/>
                <a:ea typeface="Arial"/>
                <a:cs typeface="Arial"/>
                <a:sym typeface="Arial"/>
              </a:rPr>
            </a:br>
            <a:r>
              <a:rPr b="0" i="0" lang="en-US" sz="1200" u="none" cap="none" strike="noStrike">
                <a:solidFill>
                  <a:srgbClr val="000000"/>
                </a:solidFill>
                <a:latin typeface="Arial"/>
                <a:ea typeface="Arial"/>
                <a:cs typeface="Arial"/>
                <a:sym typeface="Arial"/>
              </a:rPr>
              <a:t>[Your City, State]</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br>
              <a:rPr b="0" i="0" lang="en-US" sz="1400" u="none" cap="none" strike="noStrike">
                <a:solidFill>
                  <a:srgbClr val="000000"/>
                </a:solidFill>
                <a:latin typeface="Arial"/>
                <a:ea typeface="Arial"/>
                <a:cs typeface="Arial"/>
                <a:sym typeface="Arial"/>
              </a:rPr>
            </a:br>
            <a:endParaRPr b="0" i="0" sz="1400" u="none" cap="none" strike="noStrike">
              <a:solidFill>
                <a:srgbClr val="000000"/>
              </a:solidFill>
              <a:latin typeface="Arial"/>
              <a:ea typeface="Arial"/>
              <a:cs typeface="Arial"/>
              <a:sym typeface="Arial"/>
            </a:endParaRPr>
          </a:p>
        </p:txBody>
      </p:sp>
      <p:sp>
        <p:nvSpPr>
          <p:cNvPr id="283" name="Google Shape;283;p47">
            <a:hlinkClick action="ppaction://hlinksldjump" r:id="rId3"/>
          </p:cNvPr>
          <p:cNvSpPr/>
          <p:nvPr/>
        </p:nvSpPr>
        <p:spPr>
          <a:xfrm>
            <a:off x="178698" y="4500149"/>
            <a:ext cx="1542600" cy="486600"/>
          </a:xfrm>
          <a:prstGeom prst="leftArrow">
            <a:avLst>
              <a:gd fmla="val 50000" name="adj1"/>
              <a:gd fmla="val 50000" name="adj2"/>
            </a:avLst>
          </a:prstGeom>
          <a:solidFill>
            <a:schemeClr val="accent6"/>
          </a:solidFill>
          <a:ln>
            <a:noFill/>
          </a:ln>
          <a:effectLst>
            <a:outerShdw blurRad="44450" algn="ctr" dir="5400000" dist="27940">
              <a:srgbClr val="000000">
                <a:alpha val="31764"/>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Calibri"/>
                <a:ea typeface="Calibri"/>
                <a:cs typeface="Calibri"/>
                <a:sym typeface="Calibri"/>
              </a:rPr>
              <a:t>Back to Board</a:t>
            </a:r>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287" name="Shape 287"/>
        <p:cNvGrpSpPr/>
        <p:nvPr/>
      </p:nvGrpSpPr>
      <p:grpSpPr>
        <a:xfrm>
          <a:off x="0" y="0"/>
          <a:ext cx="0" cy="0"/>
          <a:chOff x="0" y="0"/>
          <a:chExt cx="0" cy="0"/>
        </a:xfrm>
      </p:grpSpPr>
      <p:sp>
        <p:nvSpPr>
          <p:cNvPr id="288" name="Google Shape;288;p48"/>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Apology to a Colleague</a:t>
            </a:r>
            <a:endParaRPr/>
          </a:p>
        </p:txBody>
      </p:sp>
      <p:sp>
        <p:nvSpPr>
          <p:cNvPr id="289" name="Google Shape;289;p48"/>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In a workplace, misunderstandings and mistakes happen. Knowing how to write a professional and sincere apology can help maintain positive relationships and build trust. Here are steps to follow when apologizing to a coworker via email or written message.</a:t>
            </a:r>
            <a:endParaRPr b="0" i="0" sz="1400" u="none" cap="none" strike="noStrike">
              <a:solidFill>
                <a:schemeClr val="lt1"/>
              </a:solidFill>
              <a:latin typeface="Arial"/>
              <a:ea typeface="Arial"/>
              <a:cs typeface="Arial"/>
              <a:sym typeface="Arial"/>
            </a:endParaRPr>
          </a:p>
          <a:p>
            <a:pPr indent="-171450" lvl="0" marL="274320" marR="0" rtl="0" algn="l">
              <a:lnSpc>
                <a:spcPct val="100000"/>
              </a:lnSpc>
              <a:spcBef>
                <a:spcPts val="600"/>
              </a:spcBef>
              <a:spcAft>
                <a:spcPts val="0"/>
              </a:spcAft>
              <a:buClr>
                <a:schemeClr val="lt1"/>
              </a:buClr>
              <a:buSzPts val="1400"/>
              <a:buFont typeface="Arial"/>
              <a:buChar char="•"/>
            </a:pPr>
            <a:r>
              <a:rPr b="1" i="0" lang="en-US" sz="1400" u="none" cap="none" strike="noStrike">
                <a:solidFill>
                  <a:schemeClr val="lt1"/>
                </a:solidFill>
                <a:latin typeface="Arial"/>
                <a:ea typeface="Arial"/>
                <a:cs typeface="Arial"/>
                <a:sym typeface="Arial"/>
              </a:rPr>
              <a:t>Use a Professional Subject Line (If Emailing)- </a:t>
            </a:r>
            <a:r>
              <a:rPr b="0" i="0" lang="en-US" sz="1400" u="none" cap="none" strike="noStrike">
                <a:solidFill>
                  <a:schemeClr val="lt1"/>
                </a:solidFill>
                <a:latin typeface="Arial"/>
                <a:ea typeface="Arial"/>
                <a:cs typeface="Arial"/>
                <a:sym typeface="Arial"/>
              </a:rPr>
              <a:t>Keep it simple and clear.</a:t>
            </a:r>
            <a:endParaRPr b="0" i="0" sz="1400" u="none" cap="none" strike="noStrike">
              <a:solidFill>
                <a:schemeClr val="lt1"/>
              </a:solidFill>
              <a:latin typeface="Arial"/>
              <a:ea typeface="Arial"/>
              <a:cs typeface="Arial"/>
              <a:sym typeface="Arial"/>
            </a:endParaRPr>
          </a:p>
          <a:p>
            <a:pPr indent="-171450" lvl="0" marL="274320" marR="0" rtl="0" algn="l">
              <a:lnSpc>
                <a:spcPct val="100000"/>
              </a:lnSpc>
              <a:spcBef>
                <a:spcPts val="600"/>
              </a:spcBef>
              <a:spcAft>
                <a:spcPts val="0"/>
              </a:spcAft>
              <a:buClr>
                <a:schemeClr val="lt1"/>
              </a:buClr>
              <a:buSzPts val="1400"/>
              <a:buFont typeface="Arial"/>
              <a:buChar char="•"/>
            </a:pPr>
            <a:r>
              <a:rPr b="1" i="0" lang="en-US" sz="1400" u="none" cap="none" strike="noStrike">
                <a:solidFill>
                  <a:schemeClr val="lt1"/>
                </a:solidFill>
                <a:latin typeface="Arial"/>
                <a:ea typeface="Arial"/>
                <a:cs typeface="Arial"/>
                <a:sym typeface="Arial"/>
              </a:rPr>
              <a:t>Begin with a Professional Greeting- </a:t>
            </a:r>
            <a:r>
              <a:rPr b="0" i="0" lang="en-US" sz="1400" u="none" cap="none" strike="noStrike">
                <a:solidFill>
                  <a:schemeClr val="lt1"/>
                </a:solidFill>
                <a:latin typeface="Arial"/>
                <a:ea typeface="Arial"/>
                <a:cs typeface="Arial"/>
                <a:sym typeface="Arial"/>
              </a:rPr>
              <a:t>Address the coworker by name, using a respectful tone.</a:t>
            </a:r>
            <a:endParaRPr b="0" i="0" sz="1400" u="none" cap="none" strike="noStrike">
              <a:solidFill>
                <a:schemeClr val="lt1"/>
              </a:solidFill>
              <a:latin typeface="Arial"/>
              <a:ea typeface="Arial"/>
              <a:cs typeface="Arial"/>
              <a:sym typeface="Arial"/>
            </a:endParaRPr>
          </a:p>
          <a:p>
            <a:pPr indent="-171450" lvl="0" marL="274320" marR="0" rtl="0" algn="l">
              <a:lnSpc>
                <a:spcPct val="100000"/>
              </a:lnSpc>
              <a:spcBef>
                <a:spcPts val="600"/>
              </a:spcBef>
              <a:spcAft>
                <a:spcPts val="0"/>
              </a:spcAft>
              <a:buClr>
                <a:schemeClr val="lt1"/>
              </a:buClr>
              <a:buSzPts val="1400"/>
              <a:buFont typeface="Arial"/>
              <a:buChar char="•"/>
            </a:pPr>
            <a:r>
              <a:rPr b="1" i="0" lang="en-US" sz="1400" u="none" cap="none" strike="noStrike">
                <a:solidFill>
                  <a:schemeClr val="lt1"/>
                </a:solidFill>
                <a:latin typeface="Arial"/>
                <a:ea typeface="Arial"/>
                <a:cs typeface="Arial"/>
                <a:sym typeface="Arial"/>
              </a:rPr>
              <a:t>Acknowledge the Situation- </a:t>
            </a:r>
            <a:r>
              <a:rPr b="0" i="0" lang="en-US" sz="1400" u="none" cap="none" strike="noStrike">
                <a:solidFill>
                  <a:schemeClr val="lt1"/>
                </a:solidFill>
                <a:latin typeface="Arial"/>
                <a:ea typeface="Arial"/>
                <a:cs typeface="Arial"/>
                <a:sym typeface="Arial"/>
              </a:rPr>
              <a:t>Clearly state what you are apologizing for and take responsibility. Avoid making excuses or shifting blame.</a:t>
            </a:r>
            <a:endParaRPr b="0" i="0" sz="1400" u="none" cap="none" strike="noStrike">
              <a:solidFill>
                <a:schemeClr val="lt1"/>
              </a:solidFill>
              <a:latin typeface="Arial"/>
              <a:ea typeface="Arial"/>
              <a:cs typeface="Arial"/>
              <a:sym typeface="Arial"/>
            </a:endParaRPr>
          </a:p>
          <a:p>
            <a:pPr indent="-171450" lvl="0" marL="274320" marR="0" rtl="0" algn="l">
              <a:lnSpc>
                <a:spcPct val="100000"/>
              </a:lnSpc>
              <a:spcBef>
                <a:spcPts val="600"/>
              </a:spcBef>
              <a:spcAft>
                <a:spcPts val="0"/>
              </a:spcAft>
              <a:buClr>
                <a:schemeClr val="lt1"/>
              </a:buClr>
              <a:buSzPts val="1400"/>
              <a:buFont typeface="Arial"/>
              <a:buChar char="•"/>
            </a:pPr>
            <a:r>
              <a:rPr b="1" i="0" lang="en-US" sz="1400" u="none" cap="none" strike="noStrike">
                <a:solidFill>
                  <a:schemeClr val="lt1"/>
                </a:solidFill>
                <a:latin typeface="Arial"/>
                <a:ea typeface="Arial"/>
                <a:cs typeface="Arial"/>
                <a:sym typeface="Arial"/>
              </a:rPr>
              <a:t>Show Empathy and Understanding- </a:t>
            </a:r>
            <a:r>
              <a:rPr b="0" i="0" lang="en-US" sz="1400" u="none" cap="none" strike="noStrike">
                <a:solidFill>
                  <a:schemeClr val="lt1"/>
                </a:solidFill>
                <a:latin typeface="Arial"/>
                <a:ea typeface="Arial"/>
                <a:cs typeface="Arial"/>
                <a:sym typeface="Arial"/>
              </a:rPr>
              <a:t>Express that you understand how your actions may have affected them.</a:t>
            </a:r>
            <a:endParaRPr b="0" i="0" sz="1400" u="none" cap="none" strike="noStrike">
              <a:solidFill>
                <a:schemeClr val="lt1"/>
              </a:solidFill>
              <a:latin typeface="Arial"/>
              <a:ea typeface="Arial"/>
              <a:cs typeface="Arial"/>
              <a:sym typeface="Arial"/>
            </a:endParaRPr>
          </a:p>
          <a:p>
            <a:pPr indent="-171450" lvl="0" marL="274320" marR="0" rtl="0" algn="l">
              <a:lnSpc>
                <a:spcPct val="100000"/>
              </a:lnSpc>
              <a:spcBef>
                <a:spcPts val="600"/>
              </a:spcBef>
              <a:spcAft>
                <a:spcPts val="0"/>
              </a:spcAft>
              <a:buClr>
                <a:schemeClr val="lt1"/>
              </a:buClr>
              <a:buSzPts val="1400"/>
              <a:buFont typeface="Arial"/>
              <a:buChar char="•"/>
            </a:pPr>
            <a:r>
              <a:rPr b="1" i="0" lang="en-US" sz="1400" u="none" cap="none" strike="noStrike">
                <a:solidFill>
                  <a:schemeClr val="lt1"/>
                </a:solidFill>
                <a:latin typeface="Arial"/>
                <a:ea typeface="Arial"/>
                <a:cs typeface="Arial"/>
                <a:sym typeface="Arial"/>
              </a:rPr>
              <a:t>Offer a Solution (If Applicable)- </a:t>
            </a:r>
            <a:r>
              <a:rPr b="0" i="0" lang="en-US" sz="1400" u="none" cap="none" strike="noStrike">
                <a:solidFill>
                  <a:schemeClr val="lt1"/>
                </a:solidFill>
                <a:latin typeface="Arial"/>
                <a:ea typeface="Arial"/>
                <a:cs typeface="Arial"/>
                <a:sym typeface="Arial"/>
              </a:rPr>
              <a:t>If you can, suggest how to prevent the issue in the future.</a:t>
            </a:r>
            <a:endParaRPr b="0" i="0" sz="1400" u="none" cap="none" strike="noStrike">
              <a:solidFill>
                <a:schemeClr val="lt1"/>
              </a:solidFill>
              <a:latin typeface="Arial"/>
              <a:ea typeface="Arial"/>
              <a:cs typeface="Arial"/>
              <a:sym typeface="Arial"/>
            </a:endParaRPr>
          </a:p>
          <a:p>
            <a:pPr indent="-171450" lvl="0" marL="274320" marR="0" rtl="0" algn="l">
              <a:lnSpc>
                <a:spcPct val="100000"/>
              </a:lnSpc>
              <a:spcBef>
                <a:spcPts val="600"/>
              </a:spcBef>
              <a:spcAft>
                <a:spcPts val="0"/>
              </a:spcAft>
              <a:buClr>
                <a:schemeClr val="lt1"/>
              </a:buClr>
              <a:buSzPts val="1400"/>
              <a:buFont typeface="Arial"/>
              <a:buChar char="•"/>
            </a:pPr>
            <a:r>
              <a:rPr b="1" i="0" lang="en-US" sz="1400" u="none" cap="none" strike="noStrike">
                <a:solidFill>
                  <a:schemeClr val="lt1"/>
                </a:solidFill>
                <a:latin typeface="Arial"/>
                <a:ea typeface="Arial"/>
                <a:cs typeface="Arial"/>
                <a:sym typeface="Arial"/>
              </a:rPr>
              <a:t>Keep It Professional and Concise- </a:t>
            </a:r>
            <a:r>
              <a:rPr b="0" i="0" lang="en-US" sz="1400" u="none" cap="none" strike="noStrike">
                <a:solidFill>
                  <a:schemeClr val="lt1"/>
                </a:solidFill>
                <a:latin typeface="Arial"/>
                <a:ea typeface="Arial"/>
                <a:cs typeface="Arial"/>
                <a:sym typeface="Arial"/>
              </a:rPr>
              <a:t>Stick to the point without over-explaining or over-apologizing.</a:t>
            </a:r>
            <a:endParaRPr b="0" i="0" sz="1400" u="none" cap="none" strike="noStrike">
              <a:solidFill>
                <a:schemeClr val="lt1"/>
              </a:solidFill>
              <a:latin typeface="Arial"/>
              <a:ea typeface="Arial"/>
              <a:cs typeface="Arial"/>
              <a:sym typeface="Arial"/>
            </a:endParaRPr>
          </a:p>
          <a:p>
            <a:pPr indent="-171450" lvl="0" marL="274320" marR="0" rtl="0" algn="l">
              <a:lnSpc>
                <a:spcPct val="100000"/>
              </a:lnSpc>
              <a:spcBef>
                <a:spcPts val="600"/>
              </a:spcBef>
              <a:spcAft>
                <a:spcPts val="0"/>
              </a:spcAft>
              <a:buClr>
                <a:schemeClr val="lt1"/>
              </a:buClr>
              <a:buSzPts val="1400"/>
              <a:buFont typeface="Arial"/>
              <a:buChar char="•"/>
            </a:pPr>
            <a:r>
              <a:rPr b="1" i="0" lang="en-US" sz="1400" u="none" cap="none" strike="noStrike">
                <a:solidFill>
                  <a:schemeClr val="lt1"/>
                </a:solidFill>
                <a:latin typeface="Arial"/>
                <a:ea typeface="Arial"/>
                <a:cs typeface="Arial"/>
                <a:sym typeface="Arial"/>
              </a:rPr>
              <a:t>End on a Positive Note- </a:t>
            </a:r>
            <a:r>
              <a:rPr b="0" i="0" lang="en-US" sz="1400" u="none" cap="none" strike="noStrike">
                <a:solidFill>
                  <a:schemeClr val="lt1"/>
                </a:solidFill>
                <a:latin typeface="Arial"/>
                <a:ea typeface="Arial"/>
                <a:cs typeface="Arial"/>
                <a:sym typeface="Arial"/>
              </a:rPr>
              <a:t>Reaffirm your commitment to a good working relationship. Use a polite and professional closing.</a:t>
            </a:r>
            <a:endParaRPr b="0" i="0" sz="1400" u="none" cap="none" strike="noStrike">
              <a:solidFill>
                <a:schemeClr val="lt1"/>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600"/>
              <a:buFont typeface="Arial"/>
              <a:buNone/>
            </a:pPr>
            <a:br>
              <a:rPr b="0" i="0" lang="en-US" sz="1600" u="none" cap="none" strike="noStrike">
                <a:solidFill>
                  <a:srgbClr val="000000"/>
                </a:solidFill>
                <a:latin typeface="Arial"/>
                <a:ea typeface="Arial"/>
                <a:cs typeface="Arial"/>
                <a:sym typeface="Arial"/>
              </a:rPr>
            </a:br>
            <a:endParaRPr b="0" i="0" sz="1400" u="none" cap="none" strike="noStrike">
              <a:solidFill>
                <a:srgbClr val="FFFFFF"/>
              </a:solidFill>
              <a:latin typeface="Arial"/>
              <a:ea typeface="Arial"/>
              <a:cs typeface="Arial"/>
              <a:sym typeface="Arial"/>
            </a:endParaRPr>
          </a:p>
        </p:txBody>
      </p:sp>
      <p:sp>
        <p:nvSpPr>
          <p:cNvPr id="290" name="Google Shape;290;p48">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See Example</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49"/>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991B1E"/>
                </a:solidFill>
                <a:latin typeface="Arial"/>
                <a:ea typeface="Arial"/>
                <a:cs typeface="Arial"/>
                <a:sym typeface="Arial"/>
              </a:rPr>
              <a:t>Apology to a Colleague Example</a:t>
            </a:r>
            <a:endParaRPr/>
          </a:p>
        </p:txBody>
      </p:sp>
      <p:sp>
        <p:nvSpPr>
          <p:cNvPr id="296" name="Google Shape;296;p49"/>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rgbClr val="000000"/>
              </a:solidFill>
              <a:latin typeface="Arial"/>
              <a:ea typeface="Arial"/>
              <a:cs typeface="Arial"/>
              <a:sym typeface="Arial"/>
            </a:endParaRPr>
          </a:p>
        </p:txBody>
      </p:sp>
      <p:sp>
        <p:nvSpPr>
          <p:cNvPr id="297" name="Google Shape;297;p49"/>
          <p:cNvSpPr txBox="1"/>
          <p:nvPr/>
        </p:nvSpPr>
        <p:spPr>
          <a:xfrm>
            <a:off x="457200" y="1164496"/>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Subject:</a:t>
            </a:r>
            <a:r>
              <a:rPr b="0" i="0" lang="en-US" sz="1400" u="none" cap="none" strike="noStrike">
                <a:solidFill>
                  <a:srgbClr val="000000"/>
                </a:solidFill>
                <a:latin typeface="Arial"/>
                <a:ea typeface="Arial"/>
                <a:cs typeface="Arial"/>
                <a:sym typeface="Arial"/>
              </a:rPr>
              <a:t> My Apologies for the Miscommunication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120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Dear [Coworker’s Name],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I want to sincerely apologize for the miscommunication regarding [specific issue]. I realize that my lack of clarity may have caused frustration, and that was never my intention.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I understand that this may have made your work more challenging, and I regret any inconvenience. Moving forward, I will make sure to provide clearer updates so this does not happen again.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I appreciate your patience and professionalism. I value working with you and look forward to continuing our collaboration.</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Best,</a:t>
            </a:r>
            <a:br>
              <a:rPr b="1" i="0" lang="en-US" sz="1400" u="none" cap="none" strike="noStrike">
                <a:solidFill>
                  <a:srgbClr val="000000"/>
                </a:solidFill>
                <a:latin typeface="Arial"/>
                <a:ea typeface="Arial"/>
                <a:cs typeface="Arial"/>
                <a:sym typeface="Arial"/>
              </a:rPr>
            </a:br>
            <a:r>
              <a:rPr b="0" i="0" lang="en-US" sz="1400" u="none" cap="none" strike="noStrike">
                <a:solidFill>
                  <a:srgbClr val="000000"/>
                </a:solidFill>
                <a:latin typeface="Arial"/>
                <a:ea typeface="Arial"/>
                <a:cs typeface="Arial"/>
                <a:sym typeface="Arial"/>
              </a:rPr>
              <a:t>[Your Name]</a:t>
            </a:r>
            <a:br>
              <a:rPr b="0" i="0" lang="en-US" sz="1600" u="none" cap="none" strike="noStrike">
                <a:solidFill>
                  <a:srgbClr val="000000"/>
                </a:solidFill>
                <a:latin typeface="Arial"/>
                <a:ea typeface="Arial"/>
                <a:cs typeface="Arial"/>
                <a:sym typeface="Arial"/>
              </a:rPr>
            </a:br>
            <a:endParaRPr b="0" i="0" sz="1400" u="none" cap="none" strike="noStrike">
              <a:solidFill>
                <a:srgbClr val="000000"/>
              </a:solidFill>
              <a:latin typeface="Arial"/>
              <a:ea typeface="Arial"/>
              <a:cs typeface="Arial"/>
              <a:sym typeface="Arial"/>
            </a:endParaRPr>
          </a:p>
        </p:txBody>
      </p:sp>
      <p:sp>
        <p:nvSpPr>
          <p:cNvPr id="298" name="Google Shape;298;p49">
            <a:hlinkClick action="ppaction://hlinksldjump" r:id="rId3"/>
          </p:cNvPr>
          <p:cNvSpPr/>
          <p:nvPr/>
        </p:nvSpPr>
        <p:spPr>
          <a:xfrm>
            <a:off x="178698" y="4500149"/>
            <a:ext cx="1542600" cy="486600"/>
          </a:xfrm>
          <a:prstGeom prst="leftArrow">
            <a:avLst>
              <a:gd fmla="val 50000" name="adj1"/>
              <a:gd fmla="val 50000" name="adj2"/>
            </a:avLst>
          </a:prstGeom>
          <a:solidFill>
            <a:schemeClr val="accent6"/>
          </a:solidFill>
          <a:ln>
            <a:noFill/>
          </a:ln>
          <a:effectLst>
            <a:outerShdw blurRad="44450" algn="ctr" dir="5400000" dist="27940">
              <a:srgbClr val="000000">
                <a:alpha val="31764"/>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Calibri"/>
                <a:ea typeface="Calibri"/>
                <a:cs typeface="Calibri"/>
                <a:sym typeface="Calibri"/>
              </a:rPr>
              <a:t>Back to Board</a:t>
            </a:r>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302" name="Shape 302"/>
        <p:cNvGrpSpPr/>
        <p:nvPr/>
      </p:nvGrpSpPr>
      <p:grpSpPr>
        <a:xfrm>
          <a:off x="0" y="0"/>
          <a:ext cx="0" cy="0"/>
          <a:chOff x="0" y="0"/>
          <a:chExt cx="0" cy="0"/>
        </a:xfrm>
      </p:grpSpPr>
      <p:sp>
        <p:nvSpPr>
          <p:cNvPr id="303" name="Google Shape;303;p50"/>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Invitation</a:t>
            </a:r>
            <a:endParaRPr/>
          </a:p>
        </p:txBody>
      </p:sp>
      <p:sp>
        <p:nvSpPr>
          <p:cNvPr id="304" name="Google Shape;304;p50"/>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50"/>
              <a:buFont typeface="Arial"/>
              <a:buNone/>
            </a:pPr>
            <a:r>
              <a:rPr b="0" i="0" lang="en-US" sz="1250" u="none" cap="none" strike="noStrike">
                <a:solidFill>
                  <a:schemeClr val="lt1"/>
                </a:solidFill>
                <a:latin typeface="Arial"/>
                <a:ea typeface="Arial"/>
                <a:cs typeface="Arial"/>
                <a:sym typeface="Arial"/>
              </a:rPr>
              <a:t>A professional invitation should be clear, concise, and polished, whether for a meeting, event, or formal gathering.</a:t>
            </a:r>
            <a:endParaRPr b="0" i="0" sz="1250" u="none" cap="none" strike="noStrike">
              <a:solidFill>
                <a:schemeClr val="lt1"/>
              </a:solidFill>
              <a:latin typeface="Arial"/>
              <a:ea typeface="Arial"/>
              <a:cs typeface="Arial"/>
              <a:sym typeface="Arial"/>
            </a:endParaRPr>
          </a:p>
          <a:p>
            <a:pPr indent="-228600" lvl="0" marL="274320" marR="0" rtl="0" algn="l">
              <a:lnSpc>
                <a:spcPct val="100000"/>
              </a:lnSpc>
              <a:spcBef>
                <a:spcPts val="600"/>
              </a:spcBef>
              <a:spcAft>
                <a:spcPts val="0"/>
              </a:spcAft>
              <a:buClr>
                <a:schemeClr val="lt1"/>
              </a:buClr>
              <a:buSzPts val="1250"/>
              <a:buFont typeface="Arial"/>
              <a:buAutoNum type="arabicPeriod"/>
            </a:pPr>
            <a:r>
              <a:rPr b="1" i="0" lang="en-US" sz="1250" u="none" cap="none" strike="noStrike">
                <a:solidFill>
                  <a:schemeClr val="lt1"/>
                </a:solidFill>
                <a:latin typeface="Arial"/>
                <a:ea typeface="Arial"/>
                <a:cs typeface="Arial"/>
                <a:sym typeface="Arial"/>
              </a:rPr>
              <a:t>Determine the Purpose and Details</a:t>
            </a:r>
            <a:r>
              <a:rPr b="0" i="0" lang="en-US" sz="1250" u="none" cap="none" strike="noStrike">
                <a:solidFill>
                  <a:schemeClr val="lt1"/>
                </a:solidFill>
                <a:latin typeface="Arial"/>
                <a:ea typeface="Arial"/>
                <a:cs typeface="Arial"/>
                <a:sym typeface="Arial"/>
              </a:rPr>
              <a:t>- </a:t>
            </a:r>
            <a:endParaRPr b="0" i="0" sz="1250" u="none" cap="none" strike="noStrike">
              <a:solidFill>
                <a:schemeClr val="lt1"/>
              </a:solidFill>
              <a:latin typeface="Arial"/>
              <a:ea typeface="Arial"/>
              <a:cs typeface="Arial"/>
              <a:sym typeface="Arial"/>
            </a:endParaRPr>
          </a:p>
          <a:p>
            <a:pPr indent="-228600" lvl="0" marL="274320" marR="0" rtl="0" algn="l">
              <a:lnSpc>
                <a:spcPct val="100000"/>
              </a:lnSpc>
              <a:spcBef>
                <a:spcPts val="600"/>
              </a:spcBef>
              <a:spcAft>
                <a:spcPts val="0"/>
              </a:spcAft>
              <a:buClr>
                <a:schemeClr val="lt1"/>
              </a:buClr>
              <a:buSzPts val="1250"/>
              <a:buFont typeface="Arial"/>
              <a:buAutoNum type="arabicPeriod"/>
            </a:pPr>
            <a:r>
              <a:rPr b="1" i="0" lang="en-US" sz="1250" u="none" cap="none" strike="noStrike">
                <a:solidFill>
                  <a:schemeClr val="lt1"/>
                </a:solidFill>
                <a:latin typeface="Arial"/>
                <a:ea typeface="Arial"/>
                <a:cs typeface="Arial"/>
                <a:sym typeface="Arial"/>
              </a:rPr>
              <a:t>Use a Professional Subject Line (If Emailing)- </a:t>
            </a:r>
            <a:r>
              <a:rPr b="0" i="0" lang="en-US" sz="1250" u="none" cap="none" strike="noStrike">
                <a:solidFill>
                  <a:schemeClr val="lt1"/>
                </a:solidFill>
                <a:latin typeface="Arial"/>
                <a:ea typeface="Arial"/>
                <a:cs typeface="Arial"/>
                <a:sym typeface="Arial"/>
              </a:rPr>
              <a:t>Make it clear and engaging.</a:t>
            </a:r>
            <a:endParaRPr b="0" i="0" sz="1250" u="none" cap="none" strike="noStrike">
              <a:solidFill>
                <a:schemeClr val="lt1"/>
              </a:solidFill>
              <a:latin typeface="Arial"/>
              <a:ea typeface="Arial"/>
              <a:cs typeface="Arial"/>
              <a:sym typeface="Arial"/>
            </a:endParaRPr>
          </a:p>
          <a:p>
            <a:pPr indent="-228600" lvl="0" marL="274320" marR="0" rtl="0" algn="l">
              <a:lnSpc>
                <a:spcPct val="100000"/>
              </a:lnSpc>
              <a:spcBef>
                <a:spcPts val="600"/>
              </a:spcBef>
              <a:spcAft>
                <a:spcPts val="0"/>
              </a:spcAft>
              <a:buClr>
                <a:schemeClr val="lt1"/>
              </a:buClr>
              <a:buSzPts val="1250"/>
              <a:buFont typeface="Arial"/>
              <a:buAutoNum type="arabicPeriod"/>
            </a:pPr>
            <a:r>
              <a:rPr b="1" i="0" lang="en-US" sz="1250" u="none" cap="none" strike="noStrike">
                <a:solidFill>
                  <a:schemeClr val="lt1"/>
                </a:solidFill>
                <a:latin typeface="Arial"/>
                <a:ea typeface="Arial"/>
                <a:cs typeface="Arial"/>
                <a:sym typeface="Arial"/>
              </a:rPr>
              <a:t>Begin with a Proper Greeting- </a:t>
            </a:r>
            <a:r>
              <a:rPr b="0" i="0" lang="en-US" sz="1250" u="none" cap="none" strike="noStrike">
                <a:solidFill>
                  <a:schemeClr val="lt1"/>
                </a:solidFill>
                <a:latin typeface="Arial"/>
                <a:ea typeface="Arial"/>
                <a:cs typeface="Arial"/>
                <a:sym typeface="Arial"/>
              </a:rPr>
              <a:t>Address the recipient formally if needed.</a:t>
            </a:r>
            <a:endParaRPr b="0" i="0" sz="1250" u="none" cap="none" strike="noStrike">
              <a:solidFill>
                <a:schemeClr val="lt1"/>
              </a:solidFill>
              <a:latin typeface="Arial"/>
              <a:ea typeface="Arial"/>
              <a:cs typeface="Arial"/>
              <a:sym typeface="Arial"/>
            </a:endParaRPr>
          </a:p>
          <a:p>
            <a:pPr indent="-228600" lvl="0" marL="274320" marR="0" rtl="0" algn="l">
              <a:lnSpc>
                <a:spcPct val="100000"/>
              </a:lnSpc>
              <a:spcBef>
                <a:spcPts val="600"/>
              </a:spcBef>
              <a:spcAft>
                <a:spcPts val="0"/>
              </a:spcAft>
              <a:buClr>
                <a:schemeClr val="lt1"/>
              </a:buClr>
              <a:buSzPts val="1250"/>
              <a:buFont typeface="Arial"/>
              <a:buAutoNum type="arabicPeriod"/>
            </a:pPr>
            <a:r>
              <a:rPr b="1" i="0" lang="en-US" sz="1250" u="none" cap="none" strike="noStrike">
                <a:solidFill>
                  <a:schemeClr val="lt1"/>
                </a:solidFill>
                <a:latin typeface="Arial"/>
                <a:ea typeface="Arial"/>
                <a:cs typeface="Arial"/>
                <a:sym typeface="Arial"/>
              </a:rPr>
              <a:t>Clearly State the Invitation- </a:t>
            </a:r>
            <a:r>
              <a:rPr b="0" i="0" lang="en-US" sz="1250" u="none" cap="none" strike="noStrike">
                <a:solidFill>
                  <a:schemeClr val="lt1"/>
                </a:solidFill>
                <a:latin typeface="Arial"/>
                <a:ea typeface="Arial"/>
                <a:cs typeface="Arial"/>
                <a:sym typeface="Arial"/>
              </a:rPr>
              <a:t>Open with a warm and professional invitation.</a:t>
            </a:r>
            <a:endParaRPr b="0" i="0" sz="1250" u="none" cap="none" strike="noStrike">
              <a:solidFill>
                <a:schemeClr val="lt1"/>
              </a:solidFill>
              <a:latin typeface="Arial"/>
              <a:ea typeface="Arial"/>
              <a:cs typeface="Arial"/>
              <a:sym typeface="Arial"/>
            </a:endParaRPr>
          </a:p>
          <a:p>
            <a:pPr indent="-228600" lvl="0" marL="274320" marR="0" rtl="0" algn="l">
              <a:lnSpc>
                <a:spcPct val="100000"/>
              </a:lnSpc>
              <a:spcBef>
                <a:spcPts val="600"/>
              </a:spcBef>
              <a:spcAft>
                <a:spcPts val="0"/>
              </a:spcAft>
              <a:buClr>
                <a:schemeClr val="lt1"/>
              </a:buClr>
              <a:buSzPts val="1250"/>
              <a:buFont typeface="Arial"/>
              <a:buAutoNum type="arabicPeriod"/>
            </a:pPr>
            <a:r>
              <a:rPr b="1" i="0" lang="en-US" sz="1250" u="none" cap="none" strike="noStrike">
                <a:solidFill>
                  <a:schemeClr val="lt1"/>
                </a:solidFill>
                <a:latin typeface="Arial"/>
                <a:ea typeface="Arial"/>
                <a:cs typeface="Arial"/>
                <a:sym typeface="Arial"/>
              </a:rPr>
              <a:t>Provide Key Event Details</a:t>
            </a:r>
            <a:endParaRPr b="0" i="0" sz="1250" u="none" cap="none" strike="noStrike">
              <a:solidFill>
                <a:schemeClr val="lt1"/>
              </a:solidFill>
              <a:latin typeface="Arial"/>
              <a:ea typeface="Arial"/>
              <a:cs typeface="Arial"/>
              <a:sym typeface="Arial"/>
            </a:endParaRPr>
          </a:p>
          <a:p>
            <a:pPr indent="-171450" lvl="0" marL="457200" marR="0" rtl="0" algn="l">
              <a:lnSpc>
                <a:spcPct val="100000"/>
              </a:lnSpc>
              <a:spcBef>
                <a:spcPts val="600"/>
              </a:spcBef>
              <a:spcAft>
                <a:spcPts val="0"/>
              </a:spcAft>
              <a:buClr>
                <a:schemeClr val="lt1"/>
              </a:buClr>
              <a:buSzPts val="1250"/>
              <a:buFont typeface="Arial"/>
              <a:buChar char="•"/>
            </a:pPr>
            <a:r>
              <a:rPr b="1" i="0" lang="en-US" sz="1250" u="none" cap="none" strike="noStrike">
                <a:solidFill>
                  <a:schemeClr val="lt1"/>
                </a:solidFill>
                <a:latin typeface="Arial"/>
                <a:ea typeface="Arial"/>
                <a:cs typeface="Arial"/>
                <a:sym typeface="Arial"/>
              </a:rPr>
              <a:t>Date:</a:t>
            </a:r>
            <a:r>
              <a:rPr b="0" i="0" lang="en-US" sz="1250" u="none" cap="none" strike="noStrike">
                <a:solidFill>
                  <a:schemeClr val="lt1"/>
                </a:solidFill>
                <a:latin typeface="Arial"/>
                <a:ea typeface="Arial"/>
                <a:cs typeface="Arial"/>
                <a:sym typeface="Arial"/>
              </a:rPr>
              <a:t> [Day, Month, Year]</a:t>
            </a:r>
            <a:endParaRPr/>
          </a:p>
          <a:p>
            <a:pPr indent="-171450" lvl="0" marL="457200" marR="0" rtl="0" algn="l">
              <a:lnSpc>
                <a:spcPct val="100000"/>
              </a:lnSpc>
              <a:spcBef>
                <a:spcPts val="600"/>
              </a:spcBef>
              <a:spcAft>
                <a:spcPts val="0"/>
              </a:spcAft>
              <a:buClr>
                <a:schemeClr val="lt1"/>
              </a:buClr>
              <a:buSzPts val="1250"/>
              <a:buFont typeface="Arial"/>
              <a:buChar char="•"/>
            </a:pPr>
            <a:r>
              <a:rPr b="1" i="0" lang="en-US" sz="1250" u="none" cap="none" strike="noStrike">
                <a:solidFill>
                  <a:schemeClr val="lt1"/>
                </a:solidFill>
                <a:latin typeface="Arial"/>
                <a:ea typeface="Arial"/>
                <a:cs typeface="Arial"/>
                <a:sym typeface="Arial"/>
              </a:rPr>
              <a:t>Time:</a:t>
            </a:r>
            <a:r>
              <a:rPr b="0" i="0" lang="en-US" sz="1250" u="none" cap="none" strike="noStrike">
                <a:solidFill>
                  <a:schemeClr val="lt1"/>
                </a:solidFill>
                <a:latin typeface="Arial"/>
                <a:ea typeface="Arial"/>
                <a:cs typeface="Arial"/>
                <a:sym typeface="Arial"/>
              </a:rPr>
              <a:t> [Start Time – End Time, including time zone if virtual]</a:t>
            </a:r>
            <a:endParaRPr/>
          </a:p>
          <a:p>
            <a:pPr indent="-171450" lvl="0" marL="457200" marR="0" rtl="0" algn="l">
              <a:lnSpc>
                <a:spcPct val="100000"/>
              </a:lnSpc>
              <a:spcBef>
                <a:spcPts val="600"/>
              </a:spcBef>
              <a:spcAft>
                <a:spcPts val="0"/>
              </a:spcAft>
              <a:buClr>
                <a:schemeClr val="lt1"/>
              </a:buClr>
              <a:buSzPts val="1250"/>
              <a:buFont typeface="Arial"/>
              <a:buChar char="•"/>
            </a:pPr>
            <a:r>
              <a:rPr b="1" i="0" lang="en-US" sz="1250" u="none" cap="none" strike="noStrike">
                <a:solidFill>
                  <a:schemeClr val="lt1"/>
                </a:solidFill>
                <a:latin typeface="Arial"/>
                <a:ea typeface="Arial"/>
                <a:cs typeface="Arial"/>
                <a:sym typeface="Arial"/>
              </a:rPr>
              <a:t>Location:</a:t>
            </a:r>
            <a:r>
              <a:rPr b="0" i="0" lang="en-US" sz="1250" u="none" cap="none" strike="noStrike">
                <a:solidFill>
                  <a:schemeClr val="lt1"/>
                </a:solidFill>
                <a:latin typeface="Arial"/>
                <a:ea typeface="Arial"/>
                <a:cs typeface="Arial"/>
                <a:sym typeface="Arial"/>
              </a:rPr>
              <a:t> [Venue Name &amp; Address / Virtual Link]</a:t>
            </a:r>
            <a:endParaRPr/>
          </a:p>
          <a:p>
            <a:pPr indent="-171450" lvl="0" marL="457200" marR="0" rtl="0" algn="l">
              <a:lnSpc>
                <a:spcPct val="100000"/>
              </a:lnSpc>
              <a:spcBef>
                <a:spcPts val="600"/>
              </a:spcBef>
              <a:spcAft>
                <a:spcPts val="0"/>
              </a:spcAft>
              <a:buClr>
                <a:schemeClr val="lt1"/>
              </a:buClr>
              <a:buSzPts val="1250"/>
              <a:buFont typeface="Arial"/>
              <a:buChar char="•"/>
            </a:pPr>
            <a:r>
              <a:rPr b="1" i="0" lang="en-US" sz="1250" u="none" cap="none" strike="noStrike">
                <a:solidFill>
                  <a:schemeClr val="lt1"/>
                </a:solidFill>
                <a:latin typeface="Arial"/>
                <a:ea typeface="Arial"/>
                <a:cs typeface="Arial"/>
                <a:sym typeface="Arial"/>
              </a:rPr>
              <a:t>Purpose:</a:t>
            </a:r>
            <a:r>
              <a:rPr b="0" i="0" lang="en-US" sz="1250" u="none" cap="none" strike="noStrike">
                <a:solidFill>
                  <a:schemeClr val="lt1"/>
                </a:solidFill>
                <a:latin typeface="Arial"/>
                <a:ea typeface="Arial"/>
                <a:cs typeface="Arial"/>
                <a:sym typeface="Arial"/>
              </a:rPr>
              <a:t> [Brief explanation of what the event is about]</a:t>
            </a:r>
            <a:endParaRPr b="0" i="0" sz="125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250"/>
              <a:buFont typeface="Arial"/>
              <a:buAutoNum type="arabicPeriod" startAt="6"/>
            </a:pPr>
            <a:r>
              <a:rPr b="1" i="0" lang="en-US" sz="1250" u="none" cap="none" strike="noStrike">
                <a:solidFill>
                  <a:schemeClr val="lt1"/>
                </a:solidFill>
                <a:latin typeface="Arial"/>
                <a:ea typeface="Arial"/>
                <a:cs typeface="Arial"/>
                <a:sym typeface="Arial"/>
              </a:rPr>
              <a:t>Include RSVP Information- </a:t>
            </a:r>
            <a:r>
              <a:rPr b="0" i="0" lang="en-US" sz="1250" u="none" cap="none" strike="noStrike">
                <a:solidFill>
                  <a:schemeClr val="lt1"/>
                </a:solidFill>
                <a:latin typeface="Arial"/>
                <a:ea typeface="Arial"/>
                <a:cs typeface="Arial"/>
                <a:sym typeface="Arial"/>
              </a:rPr>
              <a:t>If attendees need to RSVP, specify how and by when.</a:t>
            </a:r>
            <a:endParaRPr b="0" i="0" sz="125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250"/>
              <a:buFont typeface="Arial"/>
              <a:buAutoNum type="arabicPeriod" startAt="6"/>
            </a:pPr>
            <a:r>
              <a:rPr b="1" i="0" lang="en-US" sz="1250" u="none" cap="none" strike="noStrike">
                <a:solidFill>
                  <a:schemeClr val="lt1"/>
                </a:solidFill>
                <a:latin typeface="Arial"/>
                <a:ea typeface="Arial"/>
                <a:cs typeface="Arial"/>
                <a:sym typeface="Arial"/>
              </a:rPr>
              <a:t>End with a Polite Closing- </a:t>
            </a:r>
            <a:r>
              <a:rPr b="0" i="0" lang="en-US" sz="1250" u="none" cap="none" strike="noStrike">
                <a:solidFill>
                  <a:schemeClr val="lt1"/>
                </a:solidFill>
                <a:latin typeface="Arial"/>
                <a:ea typeface="Arial"/>
                <a:cs typeface="Arial"/>
                <a:sym typeface="Arial"/>
              </a:rPr>
              <a:t>Express enthusiasm and appreciation.</a:t>
            </a:r>
            <a:endParaRPr b="0" i="0" sz="1250" u="none" cap="none" strike="noStrike">
              <a:solidFill>
                <a:schemeClr val="lt1"/>
              </a:solidFill>
              <a:latin typeface="Arial"/>
              <a:ea typeface="Arial"/>
              <a:cs typeface="Arial"/>
              <a:sym typeface="Arial"/>
            </a:endParaRPr>
          </a:p>
        </p:txBody>
      </p:sp>
      <p:sp>
        <p:nvSpPr>
          <p:cNvPr id="305" name="Google Shape;305;p50">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See Example</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p51"/>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991B1E"/>
                </a:solidFill>
                <a:latin typeface="Arial"/>
                <a:ea typeface="Arial"/>
                <a:cs typeface="Arial"/>
                <a:sym typeface="Arial"/>
              </a:rPr>
              <a:t>Invitation Example</a:t>
            </a:r>
            <a:endParaRPr/>
          </a:p>
        </p:txBody>
      </p:sp>
      <p:sp>
        <p:nvSpPr>
          <p:cNvPr id="311" name="Google Shape;311;p51"/>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rgbClr val="000000"/>
              </a:solidFill>
              <a:latin typeface="Arial"/>
              <a:ea typeface="Arial"/>
              <a:cs typeface="Arial"/>
              <a:sym typeface="Arial"/>
            </a:endParaRPr>
          </a:p>
        </p:txBody>
      </p:sp>
      <p:sp>
        <p:nvSpPr>
          <p:cNvPr id="312" name="Google Shape;312;p51"/>
          <p:cNvSpPr txBox="1"/>
          <p:nvPr/>
        </p:nvSpPr>
        <p:spPr>
          <a:xfrm>
            <a:off x="457200" y="1164496"/>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150"/>
              <a:buFont typeface="Arial"/>
              <a:buNone/>
            </a:pPr>
            <a:r>
              <a:rPr b="1" i="0" lang="en-US" sz="1150" u="none" cap="none" strike="noStrike">
                <a:solidFill>
                  <a:srgbClr val="000000"/>
                </a:solidFill>
                <a:latin typeface="Arial"/>
                <a:ea typeface="Arial"/>
                <a:cs typeface="Arial"/>
                <a:sym typeface="Arial"/>
              </a:rPr>
              <a:t>Subject:</a:t>
            </a:r>
            <a:r>
              <a:rPr b="0" i="0" lang="en-US" sz="1150" u="none" cap="none" strike="noStrike">
                <a:solidFill>
                  <a:srgbClr val="000000"/>
                </a:solidFill>
                <a:latin typeface="Arial"/>
                <a:ea typeface="Arial"/>
                <a:cs typeface="Arial"/>
                <a:sym typeface="Arial"/>
              </a:rPr>
              <a:t> Invitation: Leadership Workshop – RSVP by April 10</a:t>
            </a:r>
            <a:endParaRPr b="0" i="0" sz="1150" u="none" cap="none" strike="noStrike">
              <a:solidFill>
                <a:srgbClr val="000000"/>
              </a:solidFill>
              <a:latin typeface="Arial"/>
              <a:ea typeface="Arial"/>
              <a:cs typeface="Arial"/>
              <a:sym typeface="Arial"/>
            </a:endParaRPr>
          </a:p>
          <a:p>
            <a:pPr indent="0" lvl="0" marL="0" marR="0" rtl="0" algn="l">
              <a:lnSpc>
                <a:spcPct val="100000"/>
              </a:lnSpc>
              <a:spcBef>
                <a:spcPts val="1200"/>
              </a:spcBef>
              <a:spcAft>
                <a:spcPts val="0"/>
              </a:spcAft>
              <a:buClr>
                <a:srgbClr val="000000"/>
              </a:buClr>
              <a:buSzPts val="1150"/>
              <a:buFont typeface="Arial"/>
              <a:buNone/>
            </a:pPr>
            <a:r>
              <a:rPr b="1" i="0" lang="en-US" sz="1150" u="none" cap="none" strike="noStrike">
                <a:solidFill>
                  <a:srgbClr val="000000"/>
                </a:solidFill>
                <a:latin typeface="Arial"/>
                <a:ea typeface="Arial"/>
                <a:cs typeface="Arial"/>
                <a:sym typeface="Arial"/>
              </a:rPr>
              <a:t>Dear [Recipient’s Name],</a:t>
            </a:r>
            <a:endParaRPr b="0" i="0" sz="115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150"/>
              <a:buFont typeface="Arial"/>
              <a:buNone/>
            </a:pPr>
            <a:r>
              <a:rPr b="0" i="0" lang="en-US" sz="1150" u="none" cap="none" strike="noStrike">
                <a:solidFill>
                  <a:srgbClr val="000000"/>
                </a:solidFill>
                <a:latin typeface="Arial"/>
                <a:ea typeface="Arial"/>
                <a:cs typeface="Arial"/>
                <a:sym typeface="Arial"/>
              </a:rPr>
              <a:t>We are pleased to invite you to our upcoming </a:t>
            </a:r>
            <a:r>
              <a:rPr b="1" i="0" lang="en-US" sz="1150" u="none" cap="none" strike="noStrike">
                <a:solidFill>
                  <a:srgbClr val="000000"/>
                </a:solidFill>
                <a:latin typeface="Arial"/>
                <a:ea typeface="Arial"/>
                <a:cs typeface="Arial"/>
                <a:sym typeface="Arial"/>
              </a:rPr>
              <a:t>Leadership Workshop</a:t>
            </a:r>
            <a:r>
              <a:rPr b="0" i="0" lang="en-US" sz="1150" u="none" cap="none" strike="noStrike">
                <a:solidFill>
                  <a:srgbClr val="000000"/>
                </a:solidFill>
                <a:latin typeface="Arial"/>
                <a:ea typeface="Arial"/>
                <a:cs typeface="Arial"/>
                <a:sym typeface="Arial"/>
              </a:rPr>
              <a:t>, hosted by [Organization Name]. This event will provide valuable insights on leadership strategies and offer networking opportunities with industry professionals.</a:t>
            </a:r>
            <a:endParaRPr b="0" i="0" sz="115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150"/>
              <a:buFont typeface="Arial"/>
              <a:buNone/>
            </a:pPr>
            <a:r>
              <a:rPr b="1" i="0" lang="en-US" sz="1150" u="none" cap="none" strike="noStrike">
                <a:solidFill>
                  <a:srgbClr val="000000"/>
                </a:solidFill>
                <a:latin typeface="Arial"/>
                <a:ea typeface="Arial"/>
                <a:cs typeface="Arial"/>
                <a:sym typeface="Arial"/>
              </a:rPr>
              <a:t>Date:</a:t>
            </a:r>
            <a:r>
              <a:rPr b="0" i="0" lang="en-US" sz="1150" u="none" cap="none" strike="noStrike">
                <a:solidFill>
                  <a:srgbClr val="000000"/>
                </a:solidFill>
                <a:latin typeface="Arial"/>
                <a:ea typeface="Arial"/>
                <a:cs typeface="Arial"/>
                <a:sym typeface="Arial"/>
              </a:rPr>
              <a:t> Thursday, April 18, 2025</a:t>
            </a:r>
            <a:endParaRPr/>
          </a:p>
          <a:p>
            <a:pPr indent="0" lvl="0" marL="0" marR="0" rtl="0" algn="l">
              <a:lnSpc>
                <a:spcPct val="100000"/>
              </a:lnSpc>
              <a:spcBef>
                <a:spcPts val="600"/>
              </a:spcBef>
              <a:spcAft>
                <a:spcPts val="0"/>
              </a:spcAft>
              <a:buClr>
                <a:srgbClr val="000000"/>
              </a:buClr>
              <a:buSzPts val="1150"/>
              <a:buFont typeface="Arial"/>
              <a:buNone/>
            </a:pPr>
            <a:r>
              <a:rPr b="1" i="0" lang="en-US" sz="1150" u="none" cap="none" strike="noStrike">
                <a:solidFill>
                  <a:srgbClr val="000000"/>
                </a:solidFill>
                <a:latin typeface="Arial"/>
                <a:ea typeface="Arial"/>
                <a:cs typeface="Arial"/>
                <a:sym typeface="Arial"/>
              </a:rPr>
              <a:t>Time:</a:t>
            </a:r>
            <a:r>
              <a:rPr b="0" i="0" lang="en-US" sz="1150" u="none" cap="none" strike="noStrike">
                <a:solidFill>
                  <a:srgbClr val="000000"/>
                </a:solidFill>
                <a:latin typeface="Arial"/>
                <a:ea typeface="Arial"/>
                <a:cs typeface="Arial"/>
                <a:sym typeface="Arial"/>
              </a:rPr>
              <a:t> 10:00 AM – 2:00 PM</a:t>
            </a:r>
            <a:endParaRPr/>
          </a:p>
          <a:p>
            <a:pPr indent="0" lvl="0" marL="0" marR="0" rtl="0" algn="l">
              <a:lnSpc>
                <a:spcPct val="100000"/>
              </a:lnSpc>
              <a:spcBef>
                <a:spcPts val="600"/>
              </a:spcBef>
              <a:spcAft>
                <a:spcPts val="0"/>
              </a:spcAft>
              <a:buClr>
                <a:srgbClr val="000000"/>
              </a:buClr>
              <a:buSzPts val="1150"/>
              <a:buFont typeface="Arial"/>
              <a:buNone/>
            </a:pPr>
            <a:r>
              <a:rPr b="1" i="0" lang="en-US" sz="1150" u="none" cap="none" strike="noStrike">
                <a:solidFill>
                  <a:srgbClr val="000000"/>
                </a:solidFill>
                <a:latin typeface="Arial"/>
                <a:ea typeface="Arial"/>
                <a:cs typeface="Arial"/>
                <a:sym typeface="Arial"/>
              </a:rPr>
              <a:t>Location:</a:t>
            </a:r>
            <a:r>
              <a:rPr b="0" i="0" lang="en-US" sz="1150" u="none" cap="none" strike="noStrike">
                <a:solidFill>
                  <a:srgbClr val="000000"/>
                </a:solidFill>
                <a:latin typeface="Arial"/>
                <a:ea typeface="Arial"/>
                <a:cs typeface="Arial"/>
                <a:sym typeface="Arial"/>
              </a:rPr>
              <a:t> [Venue Name, Address] (or </a:t>
            </a:r>
            <a:r>
              <a:rPr b="1" i="0" lang="en-US" sz="1150" u="none" cap="none" strike="noStrike">
                <a:solidFill>
                  <a:srgbClr val="000000"/>
                </a:solidFill>
                <a:latin typeface="Arial"/>
                <a:ea typeface="Arial"/>
                <a:cs typeface="Arial"/>
                <a:sym typeface="Arial"/>
              </a:rPr>
              <a:t>Virtual Link: [Insert Link]</a:t>
            </a:r>
            <a:r>
              <a:rPr b="0" i="0" lang="en-US" sz="1150" u="none" cap="none" strike="noStrike">
                <a:solidFill>
                  <a:srgbClr val="000000"/>
                </a:solidFill>
                <a:latin typeface="Arial"/>
                <a:ea typeface="Arial"/>
                <a:cs typeface="Arial"/>
                <a:sym typeface="Arial"/>
              </a:rPr>
              <a:t>)</a:t>
            </a:r>
            <a:endParaRPr b="0" i="0" sz="115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150"/>
              <a:buFont typeface="Arial"/>
              <a:buNone/>
            </a:pPr>
            <a:r>
              <a:rPr b="0" i="0" lang="en-US" sz="1150" u="none" cap="none" strike="noStrike">
                <a:solidFill>
                  <a:srgbClr val="000000"/>
                </a:solidFill>
                <a:latin typeface="Arial"/>
                <a:ea typeface="Arial"/>
                <a:cs typeface="Arial"/>
                <a:sym typeface="Arial"/>
              </a:rPr>
              <a:t>This workshop will focus on [brief event purpose]. We would love for you to join us and be part of this enriching experience.</a:t>
            </a:r>
            <a:endParaRPr b="0" i="0" sz="115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150"/>
              <a:buFont typeface="Arial"/>
              <a:buNone/>
            </a:pPr>
            <a:r>
              <a:rPr b="0" i="0" lang="en-US" sz="1150" u="none" cap="none" strike="noStrike">
                <a:solidFill>
                  <a:srgbClr val="000000"/>
                </a:solidFill>
                <a:latin typeface="Arial"/>
                <a:ea typeface="Arial"/>
                <a:cs typeface="Arial"/>
                <a:sym typeface="Arial"/>
              </a:rPr>
              <a:t>Please RSVP by </a:t>
            </a:r>
            <a:r>
              <a:rPr b="1" i="0" lang="en-US" sz="1150" u="none" cap="none" strike="noStrike">
                <a:solidFill>
                  <a:srgbClr val="000000"/>
                </a:solidFill>
                <a:latin typeface="Arial"/>
                <a:ea typeface="Arial"/>
                <a:cs typeface="Arial"/>
                <a:sym typeface="Arial"/>
              </a:rPr>
              <a:t>April 10</a:t>
            </a:r>
            <a:r>
              <a:rPr b="0" i="0" lang="en-US" sz="1150" u="none" cap="none" strike="noStrike">
                <a:solidFill>
                  <a:srgbClr val="000000"/>
                </a:solidFill>
                <a:latin typeface="Arial"/>
                <a:ea typeface="Arial"/>
                <a:cs typeface="Arial"/>
                <a:sym typeface="Arial"/>
              </a:rPr>
              <a:t> by replying to this email or registering at [Insert Link]. If you have any questions, feel free to reach out.</a:t>
            </a:r>
            <a:endParaRPr b="0" i="0" sz="115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150"/>
              <a:buFont typeface="Arial"/>
              <a:buNone/>
            </a:pPr>
            <a:r>
              <a:rPr b="0" i="0" lang="en-US" sz="1150" u="none" cap="none" strike="noStrike">
                <a:solidFill>
                  <a:srgbClr val="000000"/>
                </a:solidFill>
                <a:latin typeface="Arial"/>
                <a:ea typeface="Arial"/>
                <a:cs typeface="Arial"/>
                <a:sym typeface="Arial"/>
              </a:rPr>
              <a:t>We look forward to seeing you there!</a:t>
            </a:r>
            <a:endParaRPr b="0" i="0" sz="115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150"/>
              <a:buFont typeface="Arial"/>
              <a:buNone/>
            </a:pPr>
            <a:r>
              <a:rPr b="1" i="0" lang="en-US" sz="1150" u="none" cap="none" strike="noStrike">
                <a:solidFill>
                  <a:srgbClr val="000000"/>
                </a:solidFill>
                <a:latin typeface="Arial"/>
                <a:ea typeface="Arial"/>
                <a:cs typeface="Arial"/>
                <a:sym typeface="Arial"/>
              </a:rPr>
              <a:t>Best regards,</a:t>
            </a:r>
            <a:br>
              <a:rPr b="1" i="0" lang="en-US" sz="1150" u="none" cap="none" strike="noStrike">
                <a:solidFill>
                  <a:srgbClr val="000000"/>
                </a:solidFill>
                <a:latin typeface="Arial"/>
                <a:ea typeface="Arial"/>
                <a:cs typeface="Arial"/>
                <a:sym typeface="Arial"/>
              </a:rPr>
            </a:br>
            <a:r>
              <a:rPr b="0" i="0" lang="en-US" sz="1150" u="none" cap="none" strike="noStrike">
                <a:solidFill>
                  <a:srgbClr val="000000"/>
                </a:solidFill>
                <a:latin typeface="Arial"/>
                <a:ea typeface="Arial"/>
                <a:cs typeface="Arial"/>
                <a:sym typeface="Arial"/>
              </a:rPr>
              <a:t>[Your Name]</a:t>
            </a:r>
            <a:br>
              <a:rPr b="0" i="0" lang="en-US" sz="1150" u="none" cap="none" strike="noStrike">
                <a:solidFill>
                  <a:srgbClr val="000000"/>
                </a:solidFill>
                <a:latin typeface="Arial"/>
                <a:ea typeface="Arial"/>
                <a:cs typeface="Arial"/>
                <a:sym typeface="Arial"/>
              </a:rPr>
            </a:br>
            <a:r>
              <a:rPr b="0" i="0" lang="en-US" sz="1150" u="none" cap="none" strike="noStrike">
                <a:solidFill>
                  <a:srgbClr val="000000"/>
                </a:solidFill>
                <a:latin typeface="Arial"/>
                <a:ea typeface="Arial"/>
                <a:cs typeface="Arial"/>
                <a:sym typeface="Arial"/>
              </a:rPr>
              <a:t>[Your Title]</a:t>
            </a:r>
            <a:br>
              <a:rPr b="0" i="0" lang="en-US" sz="1150" u="none" cap="none" strike="noStrike">
                <a:solidFill>
                  <a:srgbClr val="000000"/>
                </a:solidFill>
                <a:latin typeface="Arial"/>
                <a:ea typeface="Arial"/>
                <a:cs typeface="Arial"/>
                <a:sym typeface="Arial"/>
              </a:rPr>
            </a:br>
            <a:r>
              <a:rPr b="0" i="0" lang="en-US" sz="1150" u="none" cap="none" strike="noStrike">
                <a:solidFill>
                  <a:srgbClr val="000000"/>
                </a:solidFill>
                <a:latin typeface="Arial"/>
                <a:ea typeface="Arial"/>
                <a:cs typeface="Arial"/>
                <a:sym typeface="Arial"/>
              </a:rPr>
              <a:t>[Your Contact Information]</a:t>
            </a:r>
            <a:endParaRPr b="0" i="0" sz="1150" u="none" cap="none" strike="noStrike">
              <a:solidFill>
                <a:srgbClr val="000000"/>
              </a:solidFill>
              <a:latin typeface="Arial"/>
              <a:ea typeface="Arial"/>
              <a:cs typeface="Arial"/>
              <a:sym typeface="Arial"/>
            </a:endParaRPr>
          </a:p>
        </p:txBody>
      </p:sp>
      <p:sp>
        <p:nvSpPr>
          <p:cNvPr id="313" name="Google Shape;313;p51">
            <a:hlinkClick action="ppaction://hlinksldjump" r:id="rId3"/>
          </p:cNvPr>
          <p:cNvSpPr/>
          <p:nvPr/>
        </p:nvSpPr>
        <p:spPr>
          <a:xfrm>
            <a:off x="178698" y="4500149"/>
            <a:ext cx="1542600" cy="486600"/>
          </a:xfrm>
          <a:prstGeom prst="leftArrow">
            <a:avLst>
              <a:gd fmla="val 50000" name="adj1"/>
              <a:gd fmla="val 50000" name="adj2"/>
            </a:avLst>
          </a:prstGeom>
          <a:solidFill>
            <a:schemeClr val="accent6"/>
          </a:solidFill>
          <a:ln>
            <a:noFill/>
          </a:ln>
          <a:effectLst>
            <a:outerShdw blurRad="44450" algn="ctr" dir="5400000" dist="27940">
              <a:srgbClr val="000000">
                <a:alpha val="31764"/>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Calibri"/>
                <a:ea typeface="Calibri"/>
                <a:cs typeface="Calibri"/>
                <a:sym typeface="Calibri"/>
              </a:rPr>
              <a:t>Back to Board</a:t>
            </a:r>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317" name="Shape 317"/>
        <p:cNvGrpSpPr/>
        <p:nvPr/>
      </p:nvGrpSpPr>
      <p:grpSpPr>
        <a:xfrm>
          <a:off x="0" y="0"/>
          <a:ext cx="0" cy="0"/>
          <a:chOff x="0" y="0"/>
          <a:chExt cx="0" cy="0"/>
        </a:xfrm>
      </p:grpSpPr>
      <p:sp>
        <p:nvSpPr>
          <p:cNvPr id="318" name="Google Shape;318;p52"/>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Email Response</a:t>
            </a:r>
            <a:endParaRPr/>
          </a:p>
        </p:txBody>
      </p:sp>
      <p:sp>
        <p:nvSpPr>
          <p:cNvPr id="319" name="Google Shape;319;p52"/>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Responding to professional emails appropriately helps maintain clear communication, professionalism, and strong working relationships.</a:t>
            </a:r>
            <a:endParaRPr b="0" i="0" sz="1400" u="none" cap="none" strike="noStrike">
              <a:solidFill>
                <a:schemeClr val="lt1"/>
              </a:solidFill>
              <a:latin typeface="Arial"/>
              <a:ea typeface="Arial"/>
              <a:cs typeface="Arial"/>
              <a:sym typeface="Arial"/>
            </a:endParaRPr>
          </a:p>
          <a:p>
            <a:pPr indent="-228600" lvl="0" marL="27432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Read the Email Carefully – </a:t>
            </a:r>
            <a:r>
              <a:rPr b="0" i="0" lang="en-US" sz="1400" u="none" cap="none" strike="noStrike">
                <a:solidFill>
                  <a:schemeClr val="lt1"/>
                </a:solidFill>
                <a:latin typeface="Arial"/>
                <a:ea typeface="Arial"/>
                <a:cs typeface="Arial"/>
                <a:sym typeface="Arial"/>
              </a:rPr>
              <a:t>Ensure you understand the message before responding and identify any requests, deadlines, or important details.</a:t>
            </a:r>
            <a:endParaRPr b="0" i="0" sz="1400" u="none" cap="none" strike="noStrike">
              <a:solidFill>
                <a:schemeClr val="lt1"/>
              </a:solidFill>
              <a:latin typeface="Arial"/>
              <a:ea typeface="Arial"/>
              <a:cs typeface="Arial"/>
              <a:sym typeface="Arial"/>
            </a:endParaRPr>
          </a:p>
          <a:p>
            <a:pPr indent="-228600" lvl="0" marL="27432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Acknowledge the Original Email – </a:t>
            </a:r>
            <a:r>
              <a:rPr b="0" i="0" lang="en-US" sz="1400" u="none" cap="none" strike="noStrike">
                <a:solidFill>
                  <a:schemeClr val="lt1"/>
                </a:solidFill>
                <a:latin typeface="Arial"/>
                <a:ea typeface="Arial"/>
                <a:cs typeface="Arial"/>
                <a:sym typeface="Arial"/>
              </a:rPr>
              <a:t>Reference the email you are responding to so the sender knows you understand.</a:t>
            </a:r>
            <a:endParaRPr b="0" i="0" sz="1400" u="none" cap="none" strike="noStrike">
              <a:solidFill>
                <a:schemeClr val="lt1"/>
              </a:solidFill>
              <a:latin typeface="Arial"/>
              <a:ea typeface="Arial"/>
              <a:cs typeface="Arial"/>
              <a:sym typeface="Arial"/>
            </a:endParaRPr>
          </a:p>
          <a:p>
            <a:pPr indent="-228600" lvl="0" marL="27432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Provide a Clear and Concise Response – </a:t>
            </a:r>
            <a:r>
              <a:rPr b="0" i="0" lang="en-US" sz="1400" u="none" cap="none" strike="noStrike">
                <a:solidFill>
                  <a:schemeClr val="lt1"/>
                </a:solidFill>
                <a:latin typeface="Arial"/>
                <a:ea typeface="Arial"/>
                <a:cs typeface="Arial"/>
                <a:sym typeface="Arial"/>
              </a:rPr>
              <a:t>Answer any questions or provide the requested information directly and keep your response professional and to the point.</a:t>
            </a:r>
            <a:endParaRPr b="0" i="0" sz="1400" u="none" cap="none" strike="noStrike">
              <a:solidFill>
                <a:schemeClr val="lt1"/>
              </a:solidFill>
              <a:latin typeface="Arial"/>
              <a:ea typeface="Arial"/>
              <a:cs typeface="Arial"/>
              <a:sym typeface="Arial"/>
            </a:endParaRPr>
          </a:p>
          <a:p>
            <a:pPr indent="-228600" lvl="0" marL="27432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Use a Polite and Professional Tone – </a:t>
            </a:r>
            <a:r>
              <a:rPr b="0" i="0" lang="en-US" sz="1400" u="none" cap="none" strike="noStrike">
                <a:solidFill>
                  <a:schemeClr val="lt1"/>
                </a:solidFill>
                <a:latin typeface="Arial"/>
                <a:ea typeface="Arial"/>
                <a:cs typeface="Arial"/>
                <a:sym typeface="Arial"/>
              </a:rPr>
              <a:t>Maintain courtesy, even if the email requires a disagreement or clarification and avoid slang, abbreviations, or overly casual language.</a:t>
            </a:r>
            <a:endParaRPr b="0" i="0" sz="1400" u="none" cap="none" strike="noStrike">
              <a:solidFill>
                <a:schemeClr val="lt1"/>
              </a:solidFill>
              <a:latin typeface="Arial"/>
              <a:ea typeface="Arial"/>
              <a:cs typeface="Arial"/>
              <a:sym typeface="Arial"/>
            </a:endParaRPr>
          </a:p>
          <a:p>
            <a:pPr indent="-228600" lvl="0" marL="27432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End with a Professional Closing – </a:t>
            </a:r>
            <a:r>
              <a:rPr b="0" i="0" lang="en-US" sz="1400" u="none" cap="none" strike="noStrike">
                <a:solidFill>
                  <a:schemeClr val="lt1"/>
                </a:solidFill>
                <a:latin typeface="Arial"/>
                <a:ea typeface="Arial"/>
                <a:cs typeface="Arial"/>
                <a:sym typeface="Arial"/>
              </a:rPr>
              <a:t>Express appreciation or offer further assistance if needed.</a:t>
            </a:r>
            <a:endParaRPr b="0" i="0" sz="1400" u="none" cap="none" strike="noStrike">
              <a:solidFill>
                <a:schemeClr val="lt1"/>
              </a:solidFill>
              <a:latin typeface="Arial"/>
              <a:ea typeface="Arial"/>
              <a:cs typeface="Arial"/>
              <a:sym typeface="Arial"/>
            </a:endParaRPr>
          </a:p>
          <a:p>
            <a:pPr indent="-228600" lvl="0" marL="274320" marR="0" rtl="0" algn="l">
              <a:lnSpc>
                <a:spcPct val="100000"/>
              </a:lnSpc>
              <a:spcBef>
                <a:spcPts val="600"/>
              </a:spcBef>
              <a:spcAft>
                <a:spcPts val="0"/>
              </a:spcAft>
              <a:buClr>
                <a:schemeClr val="lt1"/>
              </a:buClr>
              <a:buSzPts val="1400"/>
              <a:buFont typeface="Arial"/>
              <a:buAutoNum type="arabicPeriod"/>
            </a:pPr>
            <a:r>
              <a:rPr b="1" i="0" lang="en-US" sz="1400" u="none" cap="none" strike="noStrike">
                <a:solidFill>
                  <a:schemeClr val="lt1"/>
                </a:solidFill>
                <a:latin typeface="Arial"/>
                <a:ea typeface="Arial"/>
                <a:cs typeface="Arial"/>
                <a:sym typeface="Arial"/>
              </a:rPr>
              <a:t>Proofread Before Sending – </a:t>
            </a:r>
            <a:r>
              <a:rPr b="0" i="0" lang="en-US" sz="1400" u="none" cap="none" strike="noStrike">
                <a:solidFill>
                  <a:schemeClr val="lt1"/>
                </a:solidFill>
                <a:latin typeface="Arial"/>
                <a:ea typeface="Arial"/>
                <a:cs typeface="Arial"/>
                <a:sym typeface="Arial"/>
              </a:rPr>
              <a:t>Check for spelling, grammar, and clarity, and ensure your tone is respectful and professional.</a:t>
            </a:r>
            <a:br>
              <a:rPr b="0" i="0" lang="en-US" sz="1600" u="none" cap="none" strike="noStrike">
                <a:solidFill>
                  <a:srgbClr val="000000"/>
                </a:solidFill>
                <a:latin typeface="Arial"/>
                <a:ea typeface="Arial"/>
                <a:cs typeface="Arial"/>
                <a:sym typeface="Arial"/>
              </a:rPr>
            </a:br>
            <a:endParaRPr b="0" i="0" sz="1250" u="none" cap="none" strike="noStrike">
              <a:solidFill>
                <a:srgbClr val="FFFFFF"/>
              </a:solidFill>
              <a:latin typeface="Arial"/>
              <a:ea typeface="Arial"/>
              <a:cs typeface="Arial"/>
              <a:sym typeface="Arial"/>
            </a:endParaRPr>
          </a:p>
        </p:txBody>
      </p:sp>
      <p:sp>
        <p:nvSpPr>
          <p:cNvPr id="320" name="Google Shape;320;p52">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See Example</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4" name="Shape 324"/>
        <p:cNvGrpSpPr/>
        <p:nvPr/>
      </p:nvGrpSpPr>
      <p:grpSpPr>
        <a:xfrm>
          <a:off x="0" y="0"/>
          <a:ext cx="0" cy="0"/>
          <a:chOff x="0" y="0"/>
          <a:chExt cx="0" cy="0"/>
        </a:xfrm>
      </p:grpSpPr>
      <p:sp>
        <p:nvSpPr>
          <p:cNvPr id="325" name="Google Shape;325;p53"/>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991B1E"/>
                </a:solidFill>
                <a:latin typeface="Arial"/>
                <a:ea typeface="Arial"/>
                <a:cs typeface="Arial"/>
                <a:sym typeface="Arial"/>
              </a:rPr>
              <a:t>Email Response Example</a:t>
            </a:r>
            <a:endParaRPr/>
          </a:p>
        </p:txBody>
      </p:sp>
      <p:sp>
        <p:nvSpPr>
          <p:cNvPr id="326" name="Google Shape;326;p53"/>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rgbClr val="000000"/>
              </a:solidFill>
              <a:latin typeface="Arial"/>
              <a:ea typeface="Arial"/>
              <a:cs typeface="Arial"/>
              <a:sym typeface="Arial"/>
            </a:endParaRPr>
          </a:p>
        </p:txBody>
      </p:sp>
      <p:sp>
        <p:nvSpPr>
          <p:cNvPr id="327" name="Google Shape;327;p53"/>
          <p:cNvSpPr txBox="1"/>
          <p:nvPr/>
        </p:nvSpPr>
        <p:spPr>
          <a:xfrm>
            <a:off x="457200" y="1164496"/>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rgbClr val="000000"/>
                </a:solidFill>
                <a:latin typeface="Arial"/>
                <a:ea typeface="Arial"/>
                <a:cs typeface="Arial"/>
                <a:sym typeface="Arial"/>
              </a:rPr>
              <a:t>Subject:</a:t>
            </a:r>
            <a:r>
              <a:rPr b="0" i="0" lang="en-US" sz="1800" u="none" cap="none" strike="noStrike">
                <a:solidFill>
                  <a:srgbClr val="000000"/>
                </a:solidFill>
                <a:latin typeface="Arial"/>
                <a:ea typeface="Arial"/>
                <a:cs typeface="Arial"/>
                <a:sym typeface="Arial"/>
              </a:rPr>
              <a:t> Re: Meeting Request</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1200"/>
              </a:spcBef>
              <a:spcAft>
                <a:spcPts val="0"/>
              </a:spcAft>
              <a:buClr>
                <a:srgbClr val="000000"/>
              </a:buClr>
              <a:buSzPts val="1800"/>
              <a:buFont typeface="Arial"/>
              <a:buNone/>
            </a:pPr>
            <a:r>
              <a:rPr b="1" i="0" lang="en-US" sz="1800" u="none" cap="none" strike="noStrike">
                <a:solidFill>
                  <a:srgbClr val="000000"/>
                </a:solidFill>
                <a:latin typeface="Arial"/>
                <a:ea typeface="Arial"/>
                <a:cs typeface="Arial"/>
                <a:sym typeface="Arial"/>
              </a:rPr>
              <a:t>Dear Mr. Johnson,</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Thank you for reaching out regarding the meeting. I am available on Tuesday at 2:00 PM. Please let me know if that time works for you or if an alternative would be better.</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Looking forward to our discussion. Please let me know if you need any additional information before then.</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800"/>
              <a:buFont typeface="Arial"/>
              <a:buNone/>
            </a:pPr>
            <a:r>
              <a:rPr b="1" i="0" lang="en-US" sz="1800" u="none" cap="none" strike="noStrike">
                <a:solidFill>
                  <a:srgbClr val="000000"/>
                </a:solidFill>
                <a:latin typeface="Arial"/>
                <a:ea typeface="Arial"/>
                <a:cs typeface="Arial"/>
                <a:sym typeface="Arial"/>
              </a:rPr>
              <a:t>Best regards,</a:t>
            </a:r>
            <a:br>
              <a:rPr b="1" i="0" lang="en-US" sz="1800" u="none" cap="none" strike="noStrike">
                <a:solidFill>
                  <a:srgbClr val="000000"/>
                </a:solidFill>
                <a:latin typeface="Arial"/>
                <a:ea typeface="Arial"/>
                <a:cs typeface="Arial"/>
                <a:sym typeface="Arial"/>
              </a:rPr>
            </a:br>
            <a:r>
              <a:rPr b="0" i="0" lang="en-US" sz="1800" u="none" cap="none" strike="noStrike">
                <a:solidFill>
                  <a:srgbClr val="000000"/>
                </a:solidFill>
                <a:latin typeface="Arial"/>
                <a:ea typeface="Arial"/>
                <a:cs typeface="Arial"/>
                <a:sym typeface="Arial"/>
              </a:rPr>
              <a:t>[Your Name]</a:t>
            </a:r>
            <a:endParaRPr b="0" i="0" sz="16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br>
              <a:rPr b="0" i="0" lang="en-US" sz="1600" u="none" cap="none" strike="noStrike">
                <a:solidFill>
                  <a:srgbClr val="000000"/>
                </a:solidFill>
                <a:latin typeface="Arial"/>
                <a:ea typeface="Arial"/>
                <a:cs typeface="Arial"/>
                <a:sym typeface="Arial"/>
              </a:rPr>
            </a:br>
            <a:endParaRPr b="0" i="0" sz="1200" u="none" cap="none" strike="noStrike">
              <a:solidFill>
                <a:srgbClr val="000000"/>
              </a:solidFill>
              <a:latin typeface="Arial"/>
              <a:ea typeface="Arial"/>
              <a:cs typeface="Arial"/>
              <a:sym typeface="Arial"/>
            </a:endParaRPr>
          </a:p>
        </p:txBody>
      </p:sp>
      <p:sp>
        <p:nvSpPr>
          <p:cNvPr id="328" name="Google Shape;328;p53">
            <a:hlinkClick action="ppaction://hlinksldjump" r:id="rId3"/>
          </p:cNvPr>
          <p:cNvSpPr/>
          <p:nvPr/>
        </p:nvSpPr>
        <p:spPr>
          <a:xfrm>
            <a:off x="178698" y="4500149"/>
            <a:ext cx="1542600" cy="486600"/>
          </a:xfrm>
          <a:prstGeom prst="leftArrow">
            <a:avLst>
              <a:gd fmla="val 50000" name="adj1"/>
              <a:gd fmla="val 50000" name="adj2"/>
            </a:avLst>
          </a:prstGeom>
          <a:solidFill>
            <a:schemeClr val="accent6"/>
          </a:solidFill>
          <a:ln>
            <a:noFill/>
          </a:ln>
          <a:effectLst>
            <a:outerShdw blurRad="44450" algn="ctr" dir="5400000" dist="27940">
              <a:srgbClr val="000000">
                <a:alpha val="31764"/>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Calibri"/>
                <a:ea typeface="Calibri"/>
                <a:cs typeface="Calibri"/>
                <a:sym typeface="Calibri"/>
              </a:rPr>
              <a:t>Back to Board</a:t>
            </a:r>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332" name="Shape 332"/>
        <p:cNvGrpSpPr/>
        <p:nvPr/>
      </p:nvGrpSpPr>
      <p:grpSpPr>
        <a:xfrm>
          <a:off x="0" y="0"/>
          <a:ext cx="0" cy="0"/>
          <a:chOff x="0" y="0"/>
          <a:chExt cx="0" cy="0"/>
        </a:xfrm>
      </p:grpSpPr>
      <p:sp>
        <p:nvSpPr>
          <p:cNvPr id="333" name="Google Shape;333;p54"/>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Request for Information</a:t>
            </a:r>
            <a:endParaRPr b="1" i="0" sz="3200" u="none" cap="none" strike="noStrike">
              <a:solidFill>
                <a:srgbClr val="FFFFFF"/>
              </a:solidFill>
              <a:latin typeface="Arial"/>
              <a:ea typeface="Arial"/>
              <a:cs typeface="Arial"/>
              <a:sym typeface="Arial"/>
            </a:endParaRPr>
          </a:p>
        </p:txBody>
      </p:sp>
      <p:sp>
        <p:nvSpPr>
          <p:cNvPr id="334" name="Google Shape;334;p54"/>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300"/>
              <a:buFont typeface="Arial"/>
              <a:buNone/>
            </a:pPr>
            <a:r>
              <a:rPr b="0" i="0" lang="en-US" sz="1300" u="none" cap="none" strike="noStrike">
                <a:solidFill>
                  <a:schemeClr val="lt1"/>
                </a:solidFill>
                <a:latin typeface="Arial"/>
                <a:ea typeface="Arial"/>
                <a:cs typeface="Arial"/>
                <a:sym typeface="Arial"/>
              </a:rPr>
              <a:t>When requesting information via email, it is important to be clear, polite, and professional.</a:t>
            </a:r>
            <a:endParaRPr b="0" i="0" sz="13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300"/>
              <a:buFont typeface="Arial"/>
              <a:buAutoNum type="arabicPeriod"/>
            </a:pPr>
            <a:r>
              <a:rPr b="1" i="0" lang="en-US" sz="1300" u="none" cap="none" strike="noStrike">
                <a:solidFill>
                  <a:schemeClr val="lt1"/>
                </a:solidFill>
                <a:latin typeface="Arial"/>
                <a:ea typeface="Arial"/>
                <a:cs typeface="Arial"/>
                <a:sym typeface="Arial"/>
              </a:rPr>
              <a:t>Use a Professional Subject Line – </a:t>
            </a:r>
            <a:r>
              <a:rPr b="0" i="0" lang="en-US" sz="1300" u="none" cap="none" strike="noStrike">
                <a:solidFill>
                  <a:schemeClr val="lt1"/>
                </a:solidFill>
                <a:latin typeface="Arial"/>
                <a:ea typeface="Arial"/>
                <a:cs typeface="Arial"/>
                <a:sym typeface="Arial"/>
              </a:rPr>
              <a:t>Clearly state the purpose of your email in a concise way.</a:t>
            </a:r>
            <a:endParaRPr b="0" i="0" sz="13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300"/>
              <a:buFont typeface="Arial"/>
              <a:buAutoNum type="arabicPeriod"/>
            </a:pPr>
            <a:r>
              <a:rPr b="1" i="0" lang="en-US" sz="1300" u="none" cap="none" strike="noStrike">
                <a:solidFill>
                  <a:schemeClr val="lt1"/>
                </a:solidFill>
                <a:latin typeface="Arial"/>
                <a:ea typeface="Arial"/>
                <a:cs typeface="Arial"/>
                <a:sym typeface="Arial"/>
              </a:rPr>
              <a:t>Begin with a Proper Greeting – </a:t>
            </a:r>
            <a:r>
              <a:rPr b="0" i="0" lang="en-US" sz="1300" u="none" cap="none" strike="noStrike">
                <a:solidFill>
                  <a:schemeClr val="lt1"/>
                </a:solidFill>
                <a:latin typeface="Arial"/>
                <a:ea typeface="Arial"/>
                <a:cs typeface="Arial"/>
                <a:sym typeface="Arial"/>
              </a:rPr>
              <a:t>Address the recipient respectfully using their name and title if known. If you do not know the name, you can use: </a:t>
            </a:r>
            <a:r>
              <a:rPr b="0" i="1" lang="en-US" sz="1300" u="none" cap="none" strike="noStrike">
                <a:solidFill>
                  <a:schemeClr val="lt1"/>
                </a:solidFill>
                <a:latin typeface="Arial"/>
                <a:ea typeface="Arial"/>
                <a:cs typeface="Arial"/>
                <a:sym typeface="Arial"/>
              </a:rPr>
              <a:t>Dear Hiring Manager or To Whom It May Concern,</a:t>
            </a:r>
            <a:r>
              <a:rPr b="0" i="0" lang="en-US" sz="1300" u="none" cap="none" strike="noStrike">
                <a:solidFill>
                  <a:schemeClr val="lt1"/>
                </a:solidFill>
                <a:latin typeface="Arial"/>
                <a:ea typeface="Arial"/>
                <a:cs typeface="Arial"/>
                <a:sym typeface="Arial"/>
              </a:rPr>
              <a:t> (use only if no other option is available)</a:t>
            </a:r>
            <a:endParaRPr b="0" i="0" sz="13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300"/>
              <a:buFont typeface="Arial"/>
              <a:buAutoNum type="arabicPeriod"/>
            </a:pPr>
            <a:r>
              <a:rPr b="1" i="0" lang="en-US" sz="1300" u="none" cap="none" strike="noStrike">
                <a:solidFill>
                  <a:schemeClr val="lt1"/>
                </a:solidFill>
                <a:latin typeface="Arial"/>
                <a:ea typeface="Arial"/>
                <a:cs typeface="Arial"/>
                <a:sym typeface="Arial"/>
              </a:rPr>
              <a:t>Introduce Yourself and State Your Purpose – </a:t>
            </a:r>
            <a:r>
              <a:rPr b="0" i="0" lang="en-US" sz="1300" u="none" cap="none" strike="noStrike">
                <a:solidFill>
                  <a:schemeClr val="lt1"/>
                </a:solidFill>
                <a:latin typeface="Arial"/>
                <a:ea typeface="Arial"/>
                <a:cs typeface="Arial"/>
                <a:sym typeface="Arial"/>
              </a:rPr>
              <a:t>Briefly introduce who you are and why you are writing.</a:t>
            </a:r>
            <a:endParaRPr b="0" i="0" sz="13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300"/>
              <a:buFont typeface="Arial"/>
              <a:buAutoNum type="arabicPeriod"/>
            </a:pPr>
            <a:r>
              <a:rPr b="1" i="0" lang="en-US" sz="1300" u="none" cap="none" strike="noStrike">
                <a:solidFill>
                  <a:schemeClr val="lt1"/>
                </a:solidFill>
                <a:latin typeface="Arial"/>
                <a:ea typeface="Arial"/>
                <a:cs typeface="Arial"/>
                <a:sym typeface="Arial"/>
              </a:rPr>
              <a:t>Be Clear and Specific in Your Request</a:t>
            </a:r>
            <a:endParaRPr b="0" i="0" sz="13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300"/>
              <a:buFont typeface="Arial"/>
              <a:buAutoNum type="arabicPeriod"/>
            </a:pPr>
            <a:r>
              <a:rPr b="1" i="0" lang="en-US" sz="1300" u="none" cap="none" strike="noStrike">
                <a:solidFill>
                  <a:schemeClr val="lt1"/>
                </a:solidFill>
                <a:latin typeface="Arial"/>
                <a:ea typeface="Arial"/>
                <a:cs typeface="Arial"/>
                <a:sym typeface="Arial"/>
              </a:rPr>
              <a:t>Use a Polite and Professional Tone – </a:t>
            </a:r>
            <a:r>
              <a:rPr b="0" i="0" lang="en-US" sz="1300" u="none" cap="none" strike="noStrike">
                <a:solidFill>
                  <a:schemeClr val="lt1"/>
                </a:solidFill>
                <a:latin typeface="Arial"/>
                <a:ea typeface="Arial"/>
                <a:cs typeface="Arial"/>
                <a:sym typeface="Arial"/>
              </a:rPr>
              <a:t>Always be courteous and respectful. Use phrases such as:</a:t>
            </a:r>
            <a:endParaRPr b="0" i="0" sz="1300" u="none" cap="none" strike="noStrike">
              <a:solidFill>
                <a:schemeClr val="lt1"/>
              </a:solidFill>
              <a:latin typeface="Arial"/>
              <a:ea typeface="Arial"/>
              <a:cs typeface="Arial"/>
              <a:sym typeface="Arial"/>
            </a:endParaRPr>
          </a:p>
          <a:p>
            <a:pPr indent="-171450" lvl="0" marL="628650" marR="0" rtl="0" algn="l">
              <a:lnSpc>
                <a:spcPct val="100000"/>
              </a:lnSpc>
              <a:spcBef>
                <a:spcPts val="600"/>
              </a:spcBef>
              <a:spcAft>
                <a:spcPts val="0"/>
              </a:spcAft>
              <a:buClr>
                <a:schemeClr val="lt1"/>
              </a:buClr>
              <a:buSzPts val="1300"/>
              <a:buFont typeface="Arial"/>
              <a:buChar char="•"/>
            </a:pPr>
            <a:r>
              <a:rPr b="0" i="1" lang="en-US" sz="1300" u="none" cap="none" strike="noStrike">
                <a:solidFill>
                  <a:schemeClr val="lt1"/>
                </a:solidFill>
                <a:latin typeface="Arial"/>
                <a:ea typeface="Arial"/>
                <a:cs typeface="Arial"/>
                <a:sym typeface="Arial"/>
              </a:rPr>
              <a:t>“I would appreciate any information you can provide.”</a:t>
            </a:r>
            <a:endParaRPr b="0" i="0" sz="1300" u="none" cap="none" strike="noStrike">
              <a:solidFill>
                <a:schemeClr val="lt1"/>
              </a:solidFill>
              <a:latin typeface="Arial"/>
              <a:ea typeface="Arial"/>
              <a:cs typeface="Arial"/>
              <a:sym typeface="Arial"/>
            </a:endParaRPr>
          </a:p>
          <a:p>
            <a:pPr indent="-171450" lvl="0" marL="628650" marR="0" rtl="0" algn="l">
              <a:lnSpc>
                <a:spcPct val="100000"/>
              </a:lnSpc>
              <a:spcBef>
                <a:spcPts val="600"/>
              </a:spcBef>
              <a:spcAft>
                <a:spcPts val="0"/>
              </a:spcAft>
              <a:buClr>
                <a:schemeClr val="lt1"/>
              </a:buClr>
              <a:buSzPts val="1300"/>
              <a:buFont typeface="Arial"/>
              <a:buChar char="•"/>
            </a:pPr>
            <a:r>
              <a:rPr b="0" i="1" lang="en-US" sz="1300" u="none" cap="none" strike="noStrike">
                <a:solidFill>
                  <a:schemeClr val="lt1"/>
                </a:solidFill>
                <a:latin typeface="Arial"/>
                <a:ea typeface="Arial"/>
                <a:cs typeface="Arial"/>
                <a:sym typeface="Arial"/>
              </a:rPr>
              <a:t>“Thank you for your time and assistance.”</a:t>
            </a:r>
            <a:endParaRPr b="0" i="0" sz="13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300"/>
              <a:buFont typeface="Arial"/>
              <a:buAutoNum type="arabicPeriod" startAt="6"/>
            </a:pPr>
            <a:r>
              <a:rPr b="1" i="0" lang="en-US" sz="1300" u="none" cap="none" strike="noStrike">
                <a:solidFill>
                  <a:schemeClr val="lt1"/>
                </a:solidFill>
                <a:latin typeface="Arial"/>
                <a:ea typeface="Arial"/>
                <a:cs typeface="Arial"/>
                <a:sym typeface="Arial"/>
              </a:rPr>
              <a:t>Offer a Way to Follow Up – </a:t>
            </a:r>
            <a:r>
              <a:rPr b="0" i="0" lang="en-US" sz="1300" u="none" cap="none" strike="noStrike">
                <a:solidFill>
                  <a:schemeClr val="lt1"/>
                </a:solidFill>
                <a:latin typeface="Arial"/>
                <a:ea typeface="Arial"/>
                <a:cs typeface="Arial"/>
                <a:sym typeface="Arial"/>
              </a:rPr>
              <a:t>Let the recipient know how they can reach you for further discussion.</a:t>
            </a:r>
            <a:endParaRPr/>
          </a:p>
          <a:p>
            <a:pPr indent="-228600" lvl="0" marL="228600" marR="0" rtl="0" algn="l">
              <a:lnSpc>
                <a:spcPct val="100000"/>
              </a:lnSpc>
              <a:spcBef>
                <a:spcPts val="600"/>
              </a:spcBef>
              <a:spcAft>
                <a:spcPts val="0"/>
              </a:spcAft>
              <a:buClr>
                <a:schemeClr val="lt1"/>
              </a:buClr>
              <a:buSzPts val="1300"/>
              <a:buFont typeface="Arial"/>
              <a:buAutoNum type="arabicPeriod" startAt="6"/>
            </a:pPr>
            <a:r>
              <a:rPr b="1" i="0" lang="en-US" sz="1300" u="none" cap="none" strike="noStrike">
                <a:solidFill>
                  <a:schemeClr val="lt1"/>
                </a:solidFill>
                <a:latin typeface="Arial"/>
                <a:ea typeface="Arial"/>
                <a:cs typeface="Arial"/>
                <a:sym typeface="Arial"/>
              </a:rPr>
              <a:t>Close Professionally – </a:t>
            </a:r>
            <a:r>
              <a:rPr b="0" i="0" lang="en-US" sz="1300" u="none" cap="none" strike="noStrike">
                <a:solidFill>
                  <a:schemeClr val="lt1"/>
                </a:solidFill>
                <a:latin typeface="Arial"/>
                <a:ea typeface="Arial"/>
                <a:cs typeface="Arial"/>
                <a:sym typeface="Arial"/>
              </a:rPr>
              <a:t>Use a polite closing statement and sign your full name.</a:t>
            </a:r>
            <a:endParaRPr b="0" i="0" sz="1300" u="none" cap="none" strike="noStrike">
              <a:solidFill>
                <a:srgbClr val="FFFFFF"/>
              </a:solidFill>
              <a:latin typeface="Arial"/>
              <a:ea typeface="Arial"/>
              <a:cs typeface="Arial"/>
              <a:sym typeface="Arial"/>
            </a:endParaRPr>
          </a:p>
        </p:txBody>
      </p:sp>
      <p:sp>
        <p:nvSpPr>
          <p:cNvPr id="335" name="Google Shape;335;p54">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See Example</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sp>
        <p:nvSpPr>
          <p:cNvPr id="340" name="Google Shape;340;p55"/>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991B1E"/>
                </a:solidFill>
                <a:latin typeface="Arial"/>
                <a:ea typeface="Arial"/>
                <a:cs typeface="Arial"/>
                <a:sym typeface="Arial"/>
              </a:rPr>
              <a:t>Request for Information Example</a:t>
            </a:r>
            <a:endParaRPr/>
          </a:p>
        </p:txBody>
      </p:sp>
      <p:sp>
        <p:nvSpPr>
          <p:cNvPr id="341" name="Google Shape;341;p55"/>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rgbClr val="000000"/>
              </a:solidFill>
              <a:latin typeface="Arial"/>
              <a:ea typeface="Arial"/>
              <a:cs typeface="Arial"/>
              <a:sym typeface="Arial"/>
            </a:endParaRPr>
          </a:p>
        </p:txBody>
      </p:sp>
      <p:sp>
        <p:nvSpPr>
          <p:cNvPr id="342" name="Google Shape;342;p55">
            <a:hlinkClick action="ppaction://hlinksldjump" r:id="rId3"/>
          </p:cNvPr>
          <p:cNvSpPr/>
          <p:nvPr/>
        </p:nvSpPr>
        <p:spPr>
          <a:xfrm>
            <a:off x="178698" y="4500149"/>
            <a:ext cx="1542600" cy="486600"/>
          </a:xfrm>
          <a:prstGeom prst="leftArrow">
            <a:avLst>
              <a:gd fmla="val 50000" name="adj1"/>
              <a:gd fmla="val 50000" name="adj2"/>
            </a:avLst>
          </a:prstGeom>
          <a:solidFill>
            <a:schemeClr val="accent6"/>
          </a:solidFill>
          <a:ln>
            <a:noFill/>
          </a:ln>
          <a:effectLst>
            <a:outerShdw blurRad="44450" algn="ctr" dir="5400000" dist="27940">
              <a:srgbClr val="000000">
                <a:alpha val="31764"/>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Calibri"/>
                <a:ea typeface="Calibri"/>
                <a:cs typeface="Calibri"/>
                <a:sym typeface="Calibri"/>
              </a:rPr>
              <a:t>Back to Board</a:t>
            </a:r>
            <a:endParaRPr b="0" i="0" sz="1400" u="none" cap="none" strike="noStrike">
              <a:solidFill>
                <a:srgbClr val="FFFFFF"/>
              </a:solidFill>
              <a:latin typeface="Calibri"/>
              <a:ea typeface="Calibri"/>
              <a:cs typeface="Calibri"/>
              <a:sym typeface="Calibri"/>
            </a:endParaRPr>
          </a:p>
        </p:txBody>
      </p:sp>
      <p:sp>
        <p:nvSpPr>
          <p:cNvPr id="343" name="Google Shape;343;p55"/>
          <p:cNvSpPr txBox="1"/>
          <p:nvPr/>
        </p:nvSpPr>
        <p:spPr>
          <a:xfrm>
            <a:off x="457200" y="1164496"/>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Subject:</a:t>
            </a:r>
            <a:r>
              <a:rPr b="0" i="0" lang="en-US" sz="1400" u="none" cap="none" strike="noStrike">
                <a:solidFill>
                  <a:srgbClr val="000000"/>
                </a:solidFill>
                <a:latin typeface="Arial"/>
                <a:ea typeface="Arial"/>
                <a:cs typeface="Arial"/>
                <a:sym typeface="Arial"/>
              </a:rPr>
              <a:t> Request for Information on Summer Internship Program</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120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Dear Mr. Smith,</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My name is Emily Carter, and I am a high school student at [School Name]. I am interested in learning more about your summer internship program and was hoping you could provide some details.</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Could you please share information about the application process, eligibility requirements, and important deadlines? Additionally, if there are any upcoming information sessions, I would appreciate details on how to attend.</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Thank you for your time and assistance. I look forward to your response. Please feel free to reply to this email or contact me at [Your Phone Number] if any additional information is needed.</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800"/>
              </a:spcBef>
              <a:spcAft>
                <a:spcPts val="0"/>
              </a:spcAft>
              <a:buClr>
                <a:srgbClr val="000000"/>
              </a:buClr>
              <a:buSzPts val="1400"/>
              <a:buFont typeface="Arial"/>
              <a:buNone/>
            </a:pPr>
            <a:r>
              <a:rPr b="1" i="0" lang="en-US" sz="1400" u="none" cap="none" strike="noStrike">
                <a:solidFill>
                  <a:srgbClr val="000000"/>
                </a:solidFill>
                <a:latin typeface="Arial"/>
                <a:ea typeface="Arial"/>
                <a:cs typeface="Arial"/>
                <a:sym typeface="Arial"/>
              </a:rPr>
              <a:t>Best regards,</a:t>
            </a:r>
            <a:br>
              <a:rPr b="1" i="0" lang="en-US" sz="1400" u="none" cap="none" strike="noStrike">
                <a:solidFill>
                  <a:srgbClr val="000000"/>
                </a:solidFill>
                <a:latin typeface="Arial"/>
                <a:ea typeface="Arial"/>
                <a:cs typeface="Arial"/>
                <a:sym typeface="Arial"/>
              </a:rPr>
            </a:br>
            <a:r>
              <a:rPr b="0" i="0" lang="en-US" sz="1400" u="none" cap="none" strike="noStrike">
                <a:solidFill>
                  <a:srgbClr val="000000"/>
                </a:solidFill>
                <a:latin typeface="Arial"/>
                <a:ea typeface="Arial"/>
                <a:cs typeface="Arial"/>
                <a:sym typeface="Arial"/>
              </a:rPr>
              <a:t>Emily Carter</a:t>
            </a:r>
            <a:br>
              <a:rPr b="0" i="0" lang="en-US" sz="1600" u="none" cap="none" strike="noStrike">
                <a:solidFill>
                  <a:srgbClr val="000000"/>
                </a:solidFill>
                <a:latin typeface="Arial"/>
                <a:ea typeface="Arial"/>
                <a:cs typeface="Arial"/>
                <a:sym typeface="Arial"/>
              </a:rPr>
            </a:br>
            <a:endParaRPr b="0" i="0" sz="1200" u="none" cap="none" strike="noStrike">
              <a:solidFill>
                <a:srgbClr val="000000"/>
              </a:solidFill>
              <a:latin typeface="Arial"/>
              <a:ea typeface="Arial"/>
              <a:cs typeface="Arial"/>
              <a:sym typeface="Arial"/>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347" name="Shape 347"/>
        <p:cNvGrpSpPr/>
        <p:nvPr/>
      </p:nvGrpSpPr>
      <p:grpSpPr>
        <a:xfrm>
          <a:off x="0" y="0"/>
          <a:ext cx="0" cy="0"/>
          <a:chOff x="0" y="0"/>
          <a:chExt cx="0" cy="0"/>
        </a:xfrm>
      </p:grpSpPr>
      <p:sp>
        <p:nvSpPr>
          <p:cNvPr id="348" name="Google Shape;348;p56"/>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Workplace Report</a:t>
            </a:r>
            <a:endParaRPr/>
          </a:p>
        </p:txBody>
      </p:sp>
      <p:sp>
        <p:nvSpPr>
          <p:cNvPr id="349" name="Google Shape;349;p56"/>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0" i="0" lang="en-US" sz="1200" u="none" cap="none" strike="noStrike">
                <a:solidFill>
                  <a:schemeClr val="lt1"/>
                </a:solidFill>
                <a:latin typeface="Arial"/>
                <a:ea typeface="Arial"/>
                <a:cs typeface="Arial"/>
                <a:sym typeface="Arial"/>
              </a:rPr>
              <a:t>In the workplace, reports help organize and present important information in a clear and professional manner. Whether summarizing data, tracking progress, or providing updates, following these guidelines will ensure an effective report.</a:t>
            </a:r>
            <a:endParaRPr b="1" i="0" sz="120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200"/>
              <a:buFont typeface="Arial"/>
              <a:buAutoNum type="arabicPeriod"/>
            </a:pPr>
            <a:r>
              <a:rPr b="1" i="0" lang="en-US" sz="1200" u="none" cap="none" strike="noStrike">
                <a:solidFill>
                  <a:schemeClr val="lt1"/>
                </a:solidFill>
                <a:latin typeface="Arial"/>
                <a:ea typeface="Arial"/>
                <a:cs typeface="Arial"/>
                <a:sym typeface="Arial"/>
              </a:rPr>
              <a:t>Understand the Purpose and Audience</a:t>
            </a:r>
            <a:endParaRPr b="0" i="0" sz="1200" u="none" cap="none" strike="noStrike">
              <a:solidFill>
                <a:schemeClr val="lt1"/>
              </a:solidFill>
              <a:latin typeface="Arial"/>
              <a:ea typeface="Arial"/>
              <a:cs typeface="Arial"/>
              <a:sym typeface="Arial"/>
            </a:endParaRPr>
          </a:p>
          <a:p>
            <a:pPr indent="-171450" lvl="0" marL="457200" marR="0" rtl="0" algn="l">
              <a:lnSpc>
                <a:spcPct val="100000"/>
              </a:lnSpc>
              <a:spcBef>
                <a:spcPts val="600"/>
              </a:spcBef>
              <a:spcAft>
                <a:spcPts val="0"/>
              </a:spcAft>
              <a:buClr>
                <a:schemeClr val="lt1"/>
              </a:buClr>
              <a:buSzPts val="1200"/>
              <a:buFont typeface="Arial"/>
              <a:buChar char="•"/>
            </a:pPr>
            <a:r>
              <a:rPr b="0" i="0" lang="en-US" sz="1200" u="none" cap="none" strike="noStrike">
                <a:solidFill>
                  <a:schemeClr val="lt1"/>
                </a:solidFill>
                <a:latin typeface="Arial"/>
                <a:ea typeface="Arial"/>
                <a:cs typeface="Arial"/>
                <a:sym typeface="Arial"/>
              </a:rPr>
              <a:t>Identify </a:t>
            </a:r>
            <a:r>
              <a:rPr b="1" i="0" lang="en-US" sz="1200" u="none" cap="none" strike="noStrike">
                <a:solidFill>
                  <a:schemeClr val="lt1"/>
                </a:solidFill>
                <a:latin typeface="Arial"/>
                <a:ea typeface="Arial"/>
                <a:cs typeface="Arial"/>
                <a:sym typeface="Arial"/>
              </a:rPr>
              <a:t>why</a:t>
            </a:r>
            <a:r>
              <a:rPr b="0" i="0" lang="en-US" sz="1200" u="none" cap="none" strike="noStrike">
                <a:solidFill>
                  <a:schemeClr val="lt1"/>
                </a:solidFill>
                <a:latin typeface="Arial"/>
                <a:ea typeface="Arial"/>
                <a:cs typeface="Arial"/>
                <a:sym typeface="Arial"/>
              </a:rPr>
              <a:t> the report is needed and </a:t>
            </a:r>
            <a:r>
              <a:rPr b="1" i="0" lang="en-US" sz="1200" u="none" cap="none" strike="noStrike">
                <a:solidFill>
                  <a:schemeClr val="lt1"/>
                </a:solidFill>
                <a:latin typeface="Arial"/>
                <a:ea typeface="Arial"/>
                <a:cs typeface="Arial"/>
                <a:sym typeface="Arial"/>
              </a:rPr>
              <a:t>who</a:t>
            </a:r>
            <a:r>
              <a:rPr b="0" i="0" lang="en-US" sz="1200" u="none" cap="none" strike="noStrike">
                <a:solidFill>
                  <a:schemeClr val="lt1"/>
                </a:solidFill>
                <a:latin typeface="Arial"/>
                <a:ea typeface="Arial"/>
                <a:cs typeface="Arial"/>
                <a:sym typeface="Arial"/>
              </a:rPr>
              <a:t> will read it (e.g., supervisor, manager, entire team).</a:t>
            </a:r>
            <a:endParaRPr/>
          </a:p>
          <a:p>
            <a:pPr indent="-171450" lvl="0" marL="457200" marR="0" rtl="0" algn="l">
              <a:lnSpc>
                <a:spcPct val="100000"/>
              </a:lnSpc>
              <a:spcBef>
                <a:spcPts val="600"/>
              </a:spcBef>
              <a:spcAft>
                <a:spcPts val="0"/>
              </a:spcAft>
              <a:buClr>
                <a:schemeClr val="lt1"/>
              </a:buClr>
              <a:buSzPts val="1200"/>
              <a:buFont typeface="Arial"/>
              <a:buChar char="•"/>
            </a:pPr>
            <a:r>
              <a:rPr b="0" i="0" lang="en-US" sz="1200" u="none" cap="none" strike="noStrike">
                <a:solidFill>
                  <a:schemeClr val="lt1"/>
                </a:solidFill>
                <a:latin typeface="Arial"/>
                <a:ea typeface="Arial"/>
                <a:cs typeface="Arial"/>
                <a:sym typeface="Arial"/>
              </a:rPr>
              <a:t>Determine the key details your supervisor wants included.</a:t>
            </a:r>
            <a:endParaRPr/>
          </a:p>
          <a:p>
            <a:pPr indent="-228600" lvl="0" marL="228600" marR="0" rtl="0" algn="l">
              <a:lnSpc>
                <a:spcPct val="100000"/>
              </a:lnSpc>
              <a:spcBef>
                <a:spcPts val="600"/>
              </a:spcBef>
              <a:spcAft>
                <a:spcPts val="0"/>
              </a:spcAft>
              <a:buClr>
                <a:schemeClr val="lt1"/>
              </a:buClr>
              <a:buSzPts val="1200"/>
              <a:buFont typeface="Arial"/>
              <a:buAutoNum type="arabicPeriod" startAt="2"/>
            </a:pPr>
            <a:r>
              <a:rPr b="1" i="0" lang="en-US" sz="1200" u="none" cap="none" strike="noStrike">
                <a:solidFill>
                  <a:schemeClr val="lt1"/>
                </a:solidFill>
                <a:latin typeface="Arial"/>
                <a:ea typeface="Arial"/>
                <a:cs typeface="Arial"/>
                <a:sym typeface="Arial"/>
              </a:rPr>
              <a:t>Use a Clear and Professional Structure- </a:t>
            </a:r>
            <a:r>
              <a:rPr b="0" i="0" lang="en-US" sz="1200" u="none" cap="none" strike="noStrike">
                <a:solidFill>
                  <a:schemeClr val="lt1"/>
                </a:solidFill>
                <a:latin typeface="Arial"/>
                <a:ea typeface="Arial"/>
                <a:cs typeface="Arial"/>
                <a:sym typeface="Arial"/>
              </a:rPr>
              <a:t>Most office reports follow this structure:</a:t>
            </a:r>
            <a:endParaRPr b="0" i="0" sz="1200" u="none" cap="none" strike="noStrike">
              <a:solidFill>
                <a:schemeClr val="lt1"/>
              </a:solidFill>
              <a:latin typeface="Arial"/>
              <a:ea typeface="Arial"/>
              <a:cs typeface="Arial"/>
              <a:sym typeface="Arial"/>
            </a:endParaRPr>
          </a:p>
          <a:p>
            <a:pPr indent="-228600" lvl="0" marL="548640" marR="0" rtl="0" algn="l">
              <a:lnSpc>
                <a:spcPct val="100000"/>
              </a:lnSpc>
              <a:spcBef>
                <a:spcPts val="600"/>
              </a:spcBef>
              <a:spcAft>
                <a:spcPts val="0"/>
              </a:spcAft>
              <a:buClr>
                <a:schemeClr val="lt1"/>
              </a:buClr>
              <a:buSzPts val="1200"/>
              <a:buFont typeface="Arial"/>
              <a:buAutoNum type="alphaLcPeriod"/>
            </a:pPr>
            <a:r>
              <a:rPr b="1" i="0" lang="en-US" sz="1200" u="none" cap="none" strike="noStrike">
                <a:solidFill>
                  <a:schemeClr val="lt1"/>
                </a:solidFill>
                <a:latin typeface="Arial"/>
                <a:ea typeface="Arial"/>
                <a:cs typeface="Arial"/>
                <a:sym typeface="Arial"/>
              </a:rPr>
              <a:t>Title and Date</a:t>
            </a:r>
            <a:endParaRPr b="0" i="0" sz="1200" u="none" cap="none" strike="noStrike">
              <a:solidFill>
                <a:schemeClr val="lt1"/>
              </a:solidFill>
              <a:latin typeface="Arial"/>
              <a:ea typeface="Arial"/>
              <a:cs typeface="Arial"/>
              <a:sym typeface="Arial"/>
            </a:endParaRPr>
          </a:p>
          <a:p>
            <a:pPr indent="-228600" lvl="0" marL="548640" marR="0" rtl="0" algn="l">
              <a:lnSpc>
                <a:spcPct val="100000"/>
              </a:lnSpc>
              <a:spcBef>
                <a:spcPts val="600"/>
              </a:spcBef>
              <a:spcAft>
                <a:spcPts val="0"/>
              </a:spcAft>
              <a:buClr>
                <a:schemeClr val="lt1"/>
              </a:buClr>
              <a:buSzPts val="1200"/>
              <a:buFont typeface="Arial"/>
              <a:buAutoNum type="alphaLcPeriod"/>
            </a:pPr>
            <a:r>
              <a:rPr b="1" i="0" lang="en-US" sz="1200" u="none" cap="none" strike="noStrike">
                <a:solidFill>
                  <a:schemeClr val="lt1"/>
                </a:solidFill>
                <a:latin typeface="Arial"/>
                <a:ea typeface="Arial"/>
                <a:cs typeface="Arial"/>
                <a:sym typeface="Arial"/>
              </a:rPr>
              <a:t>Introduction (Write in Complete Sentences)- </a:t>
            </a:r>
            <a:r>
              <a:rPr b="0" i="0" lang="en-US" sz="1200" u="none" cap="none" strike="noStrike">
                <a:solidFill>
                  <a:schemeClr val="lt1"/>
                </a:solidFill>
                <a:latin typeface="Arial"/>
                <a:ea typeface="Arial"/>
                <a:cs typeface="Arial"/>
                <a:sym typeface="Arial"/>
              </a:rPr>
              <a:t>Briefly explain the purpose of the report and what information is included.</a:t>
            </a:r>
            <a:endParaRPr b="0" i="0" sz="1200" u="none" cap="none" strike="noStrike">
              <a:solidFill>
                <a:schemeClr val="lt1"/>
              </a:solidFill>
              <a:latin typeface="Arial"/>
              <a:ea typeface="Arial"/>
              <a:cs typeface="Arial"/>
              <a:sym typeface="Arial"/>
            </a:endParaRPr>
          </a:p>
          <a:p>
            <a:pPr indent="-228600" lvl="0" marL="548640" marR="0" rtl="0" algn="l">
              <a:lnSpc>
                <a:spcPct val="100000"/>
              </a:lnSpc>
              <a:spcBef>
                <a:spcPts val="600"/>
              </a:spcBef>
              <a:spcAft>
                <a:spcPts val="0"/>
              </a:spcAft>
              <a:buClr>
                <a:schemeClr val="lt1"/>
              </a:buClr>
              <a:buSzPts val="1200"/>
              <a:buFont typeface="Arial"/>
              <a:buAutoNum type="alphaLcPeriod"/>
            </a:pPr>
            <a:r>
              <a:rPr b="1" i="0" lang="en-US" sz="1200" u="none" cap="none" strike="noStrike">
                <a:solidFill>
                  <a:schemeClr val="lt1"/>
                </a:solidFill>
                <a:latin typeface="Arial"/>
                <a:ea typeface="Arial"/>
                <a:cs typeface="Arial"/>
                <a:sym typeface="Arial"/>
              </a:rPr>
              <a:t>Main Sections (May use a Mix of Complete Sentences and Lists.)</a:t>
            </a:r>
            <a:endParaRPr/>
          </a:p>
          <a:p>
            <a:pPr indent="-171450" lvl="0" marL="822960" marR="0" rtl="0" algn="l">
              <a:lnSpc>
                <a:spcPct val="100000"/>
              </a:lnSpc>
              <a:spcBef>
                <a:spcPts val="600"/>
              </a:spcBef>
              <a:spcAft>
                <a:spcPts val="0"/>
              </a:spcAft>
              <a:buClr>
                <a:schemeClr val="lt1"/>
              </a:buClr>
              <a:buSzPts val="1200"/>
              <a:buFont typeface="Arial"/>
              <a:buChar char="•"/>
            </a:pPr>
            <a:r>
              <a:rPr b="0" i="0" lang="en-US" sz="1200" u="none" cap="none" strike="noStrike">
                <a:solidFill>
                  <a:schemeClr val="lt1"/>
                </a:solidFill>
                <a:latin typeface="Arial"/>
                <a:ea typeface="Arial"/>
                <a:cs typeface="Arial"/>
                <a:sym typeface="Arial"/>
              </a:rPr>
              <a:t>Organize information into </a:t>
            </a:r>
            <a:r>
              <a:rPr b="1" i="0" lang="en-US" sz="1200" u="none" cap="none" strike="noStrike">
                <a:solidFill>
                  <a:schemeClr val="lt1"/>
                </a:solidFill>
                <a:latin typeface="Arial"/>
                <a:ea typeface="Arial"/>
                <a:cs typeface="Arial"/>
                <a:sym typeface="Arial"/>
              </a:rPr>
              <a:t>sections</a:t>
            </a:r>
            <a:r>
              <a:rPr b="0" i="0" lang="en-US" sz="1200" u="none" cap="none" strike="noStrike">
                <a:solidFill>
                  <a:schemeClr val="lt1"/>
                </a:solidFill>
                <a:latin typeface="Arial"/>
                <a:ea typeface="Arial"/>
                <a:cs typeface="Arial"/>
                <a:sym typeface="Arial"/>
              </a:rPr>
              <a:t> with clear headings.</a:t>
            </a:r>
            <a:endParaRPr/>
          </a:p>
          <a:p>
            <a:pPr indent="-171450" lvl="0" marL="822960" marR="0" rtl="0" algn="l">
              <a:lnSpc>
                <a:spcPct val="100000"/>
              </a:lnSpc>
              <a:spcBef>
                <a:spcPts val="600"/>
              </a:spcBef>
              <a:spcAft>
                <a:spcPts val="0"/>
              </a:spcAft>
              <a:buClr>
                <a:schemeClr val="lt1"/>
              </a:buClr>
              <a:buSzPts val="1200"/>
              <a:buFont typeface="Arial"/>
              <a:buChar char="•"/>
            </a:pPr>
            <a:r>
              <a:rPr b="0" i="0" lang="en-US" sz="1200" u="none" cap="none" strike="noStrike">
                <a:solidFill>
                  <a:schemeClr val="lt1"/>
                </a:solidFill>
                <a:latin typeface="Arial"/>
                <a:ea typeface="Arial"/>
                <a:cs typeface="Arial"/>
                <a:sym typeface="Arial"/>
              </a:rPr>
              <a:t>Use </a:t>
            </a:r>
            <a:r>
              <a:rPr b="1" i="0" lang="en-US" sz="1200" u="none" cap="none" strike="noStrike">
                <a:solidFill>
                  <a:schemeClr val="lt1"/>
                </a:solidFill>
                <a:latin typeface="Arial"/>
                <a:ea typeface="Arial"/>
                <a:cs typeface="Arial"/>
                <a:sym typeface="Arial"/>
              </a:rPr>
              <a:t>complete sentences</a:t>
            </a:r>
            <a:r>
              <a:rPr b="0" i="0" lang="en-US" sz="1200" u="none" cap="none" strike="noStrike">
                <a:solidFill>
                  <a:schemeClr val="lt1"/>
                </a:solidFill>
                <a:latin typeface="Arial"/>
                <a:ea typeface="Arial"/>
                <a:cs typeface="Arial"/>
                <a:sym typeface="Arial"/>
              </a:rPr>
              <a:t> for explanations and important details.</a:t>
            </a:r>
            <a:endParaRPr b="0" i="0" sz="1200" u="none" cap="none" strike="noStrike">
              <a:solidFill>
                <a:schemeClr val="lt1"/>
              </a:solidFill>
              <a:latin typeface="Arial"/>
              <a:ea typeface="Arial"/>
              <a:cs typeface="Arial"/>
              <a:sym typeface="Arial"/>
            </a:endParaRPr>
          </a:p>
          <a:p>
            <a:pPr indent="-171450" lvl="0" marL="822960" marR="0" rtl="0" algn="l">
              <a:lnSpc>
                <a:spcPct val="100000"/>
              </a:lnSpc>
              <a:spcBef>
                <a:spcPts val="600"/>
              </a:spcBef>
              <a:spcAft>
                <a:spcPts val="0"/>
              </a:spcAft>
              <a:buClr>
                <a:schemeClr val="lt1"/>
              </a:buClr>
              <a:buSzPts val="1200"/>
              <a:buFont typeface="Arial"/>
              <a:buChar char="•"/>
            </a:pPr>
            <a:r>
              <a:rPr b="0" i="0" lang="en-US" sz="1200" u="none" cap="none" strike="noStrike">
                <a:solidFill>
                  <a:schemeClr val="lt1"/>
                </a:solidFill>
                <a:latin typeface="Arial"/>
                <a:ea typeface="Arial"/>
                <a:cs typeface="Arial"/>
                <a:sym typeface="Arial"/>
              </a:rPr>
              <a:t>Use </a:t>
            </a:r>
            <a:r>
              <a:rPr b="1" i="0" lang="en-US" sz="1200" u="none" cap="none" strike="noStrike">
                <a:solidFill>
                  <a:schemeClr val="lt1"/>
                </a:solidFill>
                <a:latin typeface="Arial"/>
                <a:ea typeface="Arial"/>
                <a:cs typeface="Arial"/>
                <a:sym typeface="Arial"/>
              </a:rPr>
              <a:t>bullet points or numbered lists</a:t>
            </a:r>
            <a:r>
              <a:rPr b="0" i="0" lang="en-US" sz="1200" u="none" cap="none" strike="noStrike">
                <a:solidFill>
                  <a:schemeClr val="lt1"/>
                </a:solidFill>
                <a:latin typeface="Arial"/>
                <a:ea typeface="Arial"/>
                <a:cs typeface="Arial"/>
                <a:sym typeface="Arial"/>
              </a:rPr>
              <a:t> for facts, data, or quick summaries.</a:t>
            </a:r>
            <a:endParaRPr/>
          </a:p>
          <a:p>
            <a:pPr indent="-228600" lvl="0" marL="548640" marR="0" rtl="0" algn="l">
              <a:lnSpc>
                <a:spcPct val="100000"/>
              </a:lnSpc>
              <a:spcBef>
                <a:spcPts val="600"/>
              </a:spcBef>
              <a:spcAft>
                <a:spcPts val="0"/>
              </a:spcAft>
              <a:buClr>
                <a:schemeClr val="lt1"/>
              </a:buClr>
              <a:buSzPts val="1200"/>
              <a:buFont typeface="Arial"/>
              <a:buAutoNum type="alphaLcPeriod" startAt="4"/>
            </a:pPr>
            <a:r>
              <a:rPr b="1" i="0" lang="en-US" sz="1200" u="none" cap="none" strike="noStrike">
                <a:solidFill>
                  <a:schemeClr val="lt1"/>
                </a:solidFill>
                <a:latin typeface="Arial"/>
                <a:ea typeface="Arial"/>
                <a:cs typeface="Arial"/>
                <a:sym typeface="Arial"/>
              </a:rPr>
              <a:t>Conclusion (Write in Complete Sentences)- </a:t>
            </a:r>
            <a:r>
              <a:rPr b="0" i="0" lang="en-US" sz="1200" u="none" cap="none" strike="noStrike">
                <a:solidFill>
                  <a:schemeClr val="lt1"/>
                </a:solidFill>
                <a:latin typeface="Arial"/>
                <a:ea typeface="Arial"/>
                <a:cs typeface="Arial"/>
                <a:sym typeface="Arial"/>
              </a:rPr>
              <a:t>Summarize key points and include next steps if necessary.</a:t>
            </a:r>
            <a:endParaRPr b="0" i="0" sz="1200" u="none" cap="none" strike="noStrike">
              <a:solidFill>
                <a:schemeClr val="lt1"/>
              </a:solidFill>
              <a:latin typeface="Arial"/>
              <a:ea typeface="Arial"/>
              <a:cs typeface="Arial"/>
              <a:sym typeface="Arial"/>
            </a:endParaRPr>
          </a:p>
        </p:txBody>
      </p:sp>
      <p:sp>
        <p:nvSpPr>
          <p:cNvPr id="350" name="Google Shape;350;p56">
            <a:hlinkClick action="ppaction://hlinksldjump" r:id="rId3"/>
          </p:cNvPr>
          <p:cNvSpPr/>
          <p:nvPr/>
        </p:nvSpPr>
        <p:spPr>
          <a:xfrm>
            <a:off x="5853909" y="3293114"/>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Click Here</a:t>
            </a:r>
            <a:endParaRPr/>
          </a:p>
        </p:txBody>
      </p:sp>
      <p:sp>
        <p:nvSpPr>
          <p:cNvPr id="351" name="Google Shape;351;p56"/>
          <p:cNvSpPr txBox="1"/>
          <p:nvPr/>
        </p:nvSpPr>
        <p:spPr>
          <a:xfrm>
            <a:off x="7303290" y="3278550"/>
            <a:ext cx="1783560"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200" u="none" cap="none" strike="noStrike">
                <a:solidFill>
                  <a:schemeClr val="lt1"/>
                </a:solidFill>
                <a:latin typeface="Arial"/>
                <a:ea typeface="Arial"/>
                <a:cs typeface="Arial"/>
                <a:sym typeface="Arial"/>
              </a:rPr>
              <a:t>to learn when to use lists vs sentences.</a:t>
            </a:r>
            <a:endParaRPr b="0" i="0" sz="1200" u="none" cap="none" strike="noStrike">
              <a:solidFill>
                <a:schemeClr val="lt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1"/>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rPr b="1" i="0" lang="en-US" sz="3200" u="none" cap="none" strike="noStrike">
                <a:solidFill>
                  <a:schemeClr val="accent4"/>
                </a:solidFill>
                <a:latin typeface="Arial"/>
                <a:ea typeface="Arial"/>
                <a:cs typeface="Arial"/>
                <a:sym typeface="Arial"/>
              </a:rPr>
              <a:t>Resume Example</a:t>
            </a:r>
            <a:endParaRPr/>
          </a:p>
        </p:txBody>
      </p:sp>
      <p:sp>
        <p:nvSpPr>
          <p:cNvPr id="92" name="Google Shape;92;p21"/>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rgbClr val="000000"/>
                </a:solidFill>
                <a:latin typeface="Arial"/>
                <a:ea typeface="Arial"/>
                <a:cs typeface="Arial"/>
                <a:sym typeface="Arial"/>
              </a:rPr>
              <a:t>If you're writing a resume for the first time, using a </a:t>
            </a:r>
            <a:r>
              <a:rPr b="1" i="0" lang="en-US" sz="1600" u="none" cap="none" strike="noStrike">
                <a:solidFill>
                  <a:srgbClr val="000000"/>
                </a:solidFill>
                <a:latin typeface="Arial"/>
                <a:ea typeface="Arial"/>
                <a:cs typeface="Arial"/>
                <a:sym typeface="Arial"/>
              </a:rPr>
              <a:t>template</a:t>
            </a:r>
            <a:r>
              <a:rPr b="0" i="0" lang="en-US" sz="1600" u="none" cap="none" strike="noStrike">
                <a:solidFill>
                  <a:srgbClr val="000000"/>
                </a:solidFill>
                <a:latin typeface="Arial"/>
                <a:ea typeface="Arial"/>
                <a:cs typeface="Arial"/>
                <a:sym typeface="Arial"/>
              </a:rPr>
              <a:t> can be a great starting point. Templates provide a </a:t>
            </a:r>
            <a:r>
              <a:rPr b="1" i="0" lang="en-US" sz="1600" u="none" cap="none" strike="noStrike">
                <a:solidFill>
                  <a:srgbClr val="000000"/>
                </a:solidFill>
                <a:latin typeface="Arial"/>
                <a:ea typeface="Arial"/>
                <a:cs typeface="Arial"/>
                <a:sym typeface="Arial"/>
              </a:rPr>
              <a:t>structured format,</a:t>
            </a:r>
            <a:r>
              <a:rPr b="0" i="0" lang="en-US" sz="1600" u="none" cap="none" strike="noStrike">
                <a:solidFill>
                  <a:srgbClr val="000000"/>
                </a:solidFill>
                <a:latin typeface="Arial"/>
                <a:ea typeface="Arial"/>
                <a:cs typeface="Arial"/>
                <a:sym typeface="Arial"/>
              </a:rPr>
              <a:t> so you don’t have to design a resume from scratch. However, it's important to </a:t>
            </a:r>
            <a:r>
              <a:rPr b="1" i="0" lang="en-US" sz="1600" u="none" cap="none" strike="noStrike">
                <a:solidFill>
                  <a:srgbClr val="000000"/>
                </a:solidFill>
                <a:latin typeface="Arial"/>
                <a:ea typeface="Arial"/>
                <a:cs typeface="Arial"/>
                <a:sym typeface="Arial"/>
              </a:rPr>
              <a:t>personalize the template</a:t>
            </a:r>
            <a:r>
              <a:rPr b="0" i="0" lang="en-US" sz="1600" u="none" cap="none" strike="noStrike">
                <a:solidFill>
                  <a:srgbClr val="000000"/>
                </a:solidFill>
                <a:latin typeface="Arial"/>
                <a:ea typeface="Arial"/>
                <a:cs typeface="Arial"/>
                <a:sym typeface="Arial"/>
              </a:rPr>
              <a:t> to reflect your own experiences and avoid generic wording.</a:t>
            </a:r>
            <a:endParaRPr b="0" i="0" sz="1200" u="none" cap="none" strike="noStrike">
              <a:solidFill>
                <a:srgbClr val="000000"/>
              </a:solidFill>
              <a:latin typeface="Arial"/>
              <a:ea typeface="Arial"/>
              <a:cs typeface="Arial"/>
              <a:sym typeface="Arial"/>
            </a:endParaRPr>
          </a:p>
          <a:p>
            <a:pPr indent="-285750" lvl="0" marL="285750" marR="0" rtl="0" algn="l">
              <a:lnSpc>
                <a:spcPct val="100000"/>
              </a:lnSpc>
              <a:spcBef>
                <a:spcPts val="2400"/>
              </a:spcBef>
              <a:spcAft>
                <a:spcPts val="0"/>
              </a:spcAft>
              <a:buClr>
                <a:schemeClr val="accent4"/>
              </a:buClr>
              <a:buSzPts val="1600"/>
              <a:buFont typeface="Arial"/>
              <a:buChar char="•"/>
            </a:pPr>
            <a:r>
              <a:rPr b="1" i="0" lang="en-US" sz="1600" u="none" cap="none" strike="noStrike">
                <a:solidFill>
                  <a:srgbClr val="000000"/>
                </a:solidFill>
                <a:latin typeface="Arial"/>
                <a:ea typeface="Arial"/>
                <a:cs typeface="Arial"/>
                <a:sym typeface="Arial"/>
              </a:rPr>
              <a:t>Canva</a:t>
            </a:r>
            <a:r>
              <a:rPr b="0" i="0" lang="en-US" sz="1600" u="none" cap="none" strike="noStrike">
                <a:solidFill>
                  <a:srgbClr val="000000"/>
                </a:solidFill>
                <a:latin typeface="Arial"/>
                <a:ea typeface="Arial"/>
                <a:cs typeface="Arial"/>
                <a:sym typeface="Arial"/>
              </a:rPr>
              <a:t> (</a:t>
            </a:r>
            <a:r>
              <a:rPr b="0" i="0" lang="en-US" sz="1600" u="sng" cap="none" strike="noStrike">
                <a:solidFill>
                  <a:schemeClr val="accent4"/>
                </a:solidFill>
                <a:latin typeface="Arial"/>
                <a:ea typeface="Arial"/>
                <a:cs typeface="Arial"/>
                <a:sym typeface="Arial"/>
                <a:hlinkClick r:id="rId3">
                  <a:extLst>
                    <a:ext uri="{A12FA001-AC4F-418D-AE19-62706E023703}">
                      <ahyp:hlinkClr val="tx"/>
                    </a:ext>
                  </a:extLst>
                </a:hlinkClick>
              </a:rPr>
              <a:t>www.canva.com</a:t>
            </a:r>
            <a:r>
              <a:rPr b="0" i="0" lang="en-US" sz="1600" u="none" cap="none" strike="noStrike">
                <a:solidFill>
                  <a:srgbClr val="000000"/>
                </a:solidFill>
                <a:latin typeface="Arial"/>
                <a:ea typeface="Arial"/>
                <a:cs typeface="Arial"/>
                <a:sym typeface="Arial"/>
              </a:rPr>
              <a:t>) – Offers free, easy-to-edit resume templates with a modern look.</a:t>
            </a:r>
            <a:endParaRPr/>
          </a:p>
          <a:p>
            <a:pPr indent="-285750" lvl="0" marL="285750" marR="0" rtl="0" algn="l">
              <a:lnSpc>
                <a:spcPct val="100000"/>
              </a:lnSpc>
              <a:spcBef>
                <a:spcPts val="0"/>
              </a:spcBef>
              <a:spcAft>
                <a:spcPts val="0"/>
              </a:spcAft>
              <a:buClr>
                <a:schemeClr val="accent4"/>
              </a:buClr>
              <a:buSzPts val="1600"/>
              <a:buFont typeface="Arial"/>
              <a:buChar char="•"/>
            </a:pPr>
            <a:r>
              <a:rPr b="1" i="0" lang="en-US" sz="1600" u="none" cap="none" strike="noStrike">
                <a:solidFill>
                  <a:srgbClr val="000000"/>
                </a:solidFill>
                <a:latin typeface="Arial"/>
                <a:ea typeface="Arial"/>
                <a:cs typeface="Arial"/>
                <a:sym typeface="Arial"/>
              </a:rPr>
              <a:t>Microsoft Word &amp; Google Docs</a:t>
            </a:r>
            <a:r>
              <a:rPr b="0" i="0" lang="en-US" sz="1600" u="none" cap="none" strike="noStrike">
                <a:solidFill>
                  <a:srgbClr val="000000"/>
                </a:solidFill>
                <a:latin typeface="Arial"/>
                <a:ea typeface="Arial"/>
                <a:cs typeface="Arial"/>
                <a:sym typeface="Arial"/>
              </a:rPr>
              <a:t> – Both have built-in resume templates under "Templates" when you create a new document.</a:t>
            </a:r>
            <a:endParaRPr/>
          </a:p>
          <a:p>
            <a:pPr indent="-285750" lvl="0" marL="285750" marR="0" rtl="0" algn="l">
              <a:lnSpc>
                <a:spcPct val="100000"/>
              </a:lnSpc>
              <a:spcBef>
                <a:spcPts val="0"/>
              </a:spcBef>
              <a:spcAft>
                <a:spcPts val="0"/>
              </a:spcAft>
              <a:buClr>
                <a:schemeClr val="accent4"/>
              </a:buClr>
              <a:buSzPts val="1600"/>
              <a:buFont typeface="Arial"/>
              <a:buChar char="•"/>
            </a:pPr>
            <a:r>
              <a:rPr b="1" i="0" lang="en-US" sz="1600" u="none" cap="none" strike="noStrike">
                <a:solidFill>
                  <a:srgbClr val="000000"/>
                </a:solidFill>
                <a:latin typeface="Arial"/>
                <a:ea typeface="Arial"/>
                <a:cs typeface="Arial"/>
                <a:sym typeface="Arial"/>
              </a:rPr>
              <a:t>Zety</a:t>
            </a:r>
            <a:r>
              <a:rPr b="0" i="0" lang="en-US" sz="1600" u="none" cap="none" strike="noStrike">
                <a:solidFill>
                  <a:srgbClr val="000000"/>
                </a:solidFill>
                <a:latin typeface="Arial"/>
                <a:ea typeface="Arial"/>
                <a:cs typeface="Arial"/>
                <a:sym typeface="Arial"/>
              </a:rPr>
              <a:t> (</a:t>
            </a:r>
            <a:r>
              <a:rPr b="0" i="0" lang="en-US" sz="1600" u="sng" cap="none" strike="noStrike">
                <a:solidFill>
                  <a:schemeClr val="accent4"/>
                </a:solidFill>
                <a:latin typeface="Arial"/>
                <a:ea typeface="Arial"/>
                <a:cs typeface="Arial"/>
                <a:sym typeface="Arial"/>
                <a:hlinkClick r:id="rId4">
                  <a:extLst>
                    <a:ext uri="{A12FA001-AC4F-418D-AE19-62706E023703}">
                      <ahyp:hlinkClr val="tx"/>
                    </a:ext>
                  </a:extLst>
                </a:hlinkClick>
              </a:rPr>
              <a:t>www.zety.com</a:t>
            </a:r>
            <a:r>
              <a:rPr b="0" i="0" lang="en-US" sz="1600" u="none" cap="none" strike="noStrike">
                <a:solidFill>
                  <a:srgbClr val="000000"/>
                </a:solidFill>
                <a:latin typeface="Arial"/>
                <a:ea typeface="Arial"/>
                <a:cs typeface="Arial"/>
                <a:sym typeface="Arial"/>
              </a:rPr>
              <a:t>) – Provides professional resume templates and examples.</a:t>
            </a:r>
            <a:endParaRPr/>
          </a:p>
          <a:p>
            <a:pPr indent="-285750" lvl="0" marL="285750" marR="0" rtl="0" algn="l">
              <a:lnSpc>
                <a:spcPct val="100000"/>
              </a:lnSpc>
              <a:spcBef>
                <a:spcPts val="0"/>
              </a:spcBef>
              <a:spcAft>
                <a:spcPts val="0"/>
              </a:spcAft>
              <a:buClr>
                <a:schemeClr val="accent4"/>
              </a:buClr>
              <a:buSzPts val="1600"/>
              <a:buFont typeface="Arial"/>
              <a:buChar char="•"/>
            </a:pPr>
            <a:r>
              <a:rPr b="1" i="0" lang="en-US" sz="1600" u="none" cap="none" strike="noStrike">
                <a:solidFill>
                  <a:srgbClr val="000000"/>
                </a:solidFill>
                <a:latin typeface="Arial"/>
                <a:ea typeface="Arial"/>
                <a:cs typeface="Arial"/>
                <a:sym typeface="Arial"/>
              </a:rPr>
              <a:t>Indeed</a:t>
            </a:r>
            <a:r>
              <a:rPr b="0" i="0" lang="en-US" sz="1600" u="none" cap="none" strike="noStrike">
                <a:solidFill>
                  <a:srgbClr val="000000"/>
                </a:solidFill>
                <a:latin typeface="Arial"/>
                <a:ea typeface="Arial"/>
                <a:cs typeface="Arial"/>
                <a:sym typeface="Arial"/>
              </a:rPr>
              <a:t> (</a:t>
            </a:r>
            <a:r>
              <a:rPr b="0" i="0" lang="en-US" sz="1600" u="sng" cap="none" strike="noStrike">
                <a:solidFill>
                  <a:schemeClr val="accent4"/>
                </a:solidFill>
                <a:latin typeface="Arial"/>
                <a:ea typeface="Arial"/>
                <a:cs typeface="Arial"/>
                <a:sym typeface="Arial"/>
                <a:hlinkClick r:id="rId5">
                  <a:extLst>
                    <a:ext uri="{A12FA001-AC4F-418D-AE19-62706E023703}">
                      <ahyp:hlinkClr val="tx"/>
                    </a:ext>
                  </a:extLst>
                </a:hlinkClick>
              </a:rPr>
              <a:t>www.indeed.com</a:t>
            </a:r>
            <a:r>
              <a:rPr b="0" i="0" lang="en-US" sz="1600" u="none" cap="none" strike="noStrike">
                <a:solidFill>
                  <a:srgbClr val="000000"/>
                </a:solidFill>
                <a:latin typeface="Arial"/>
                <a:ea typeface="Arial"/>
                <a:cs typeface="Arial"/>
                <a:sym typeface="Arial"/>
              </a:rPr>
              <a:t>) – Has resume-building tools that are especially useful for job seekers.</a:t>
            </a:r>
            <a:endParaRPr b="0" i="0" sz="1200" u="none" cap="none" strike="noStrike">
              <a:solidFill>
                <a:srgbClr val="000000"/>
              </a:solidFill>
              <a:latin typeface="Arial"/>
              <a:ea typeface="Arial"/>
              <a:cs typeface="Arial"/>
              <a:sym typeface="Arial"/>
            </a:endParaRPr>
          </a:p>
        </p:txBody>
      </p:sp>
      <p:sp>
        <p:nvSpPr>
          <p:cNvPr id="93" name="Google Shape;93;p21">
            <a:hlinkClick action="ppaction://hlinksldjump" r:id="rId6"/>
          </p:cNvPr>
          <p:cNvSpPr/>
          <p:nvPr/>
        </p:nvSpPr>
        <p:spPr>
          <a:xfrm>
            <a:off x="178698" y="4500149"/>
            <a:ext cx="1542600" cy="486600"/>
          </a:xfrm>
          <a:prstGeom prst="leftArrow">
            <a:avLst>
              <a:gd fmla="val 50000" name="adj1"/>
              <a:gd fmla="val 50000" name="adj2"/>
            </a:avLst>
          </a:prstGeom>
          <a:solidFill>
            <a:schemeClr val="accent6"/>
          </a:solidFill>
          <a:ln>
            <a:noFill/>
          </a:ln>
          <a:effectLst>
            <a:outerShdw blurRad="44450" algn="ctr" dir="5400000" dist="27940">
              <a:srgbClr val="000000">
                <a:alpha val="31764"/>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Calibri"/>
                <a:ea typeface="Calibri"/>
                <a:cs typeface="Calibri"/>
                <a:sym typeface="Calibri"/>
              </a:rPr>
              <a:t>Back to Board</a:t>
            </a:r>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355" name="Shape 355"/>
        <p:cNvGrpSpPr/>
        <p:nvPr/>
      </p:nvGrpSpPr>
      <p:grpSpPr>
        <a:xfrm>
          <a:off x="0" y="0"/>
          <a:ext cx="0" cy="0"/>
          <a:chOff x="0" y="0"/>
          <a:chExt cx="0" cy="0"/>
        </a:xfrm>
      </p:grpSpPr>
      <p:sp>
        <p:nvSpPr>
          <p:cNvPr id="356" name="Google Shape;356;p57"/>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Workplace Report</a:t>
            </a:r>
            <a:endParaRPr/>
          </a:p>
        </p:txBody>
      </p:sp>
      <p:sp>
        <p:nvSpPr>
          <p:cNvPr id="357" name="Google Shape;357;p57"/>
          <p:cNvSpPr txBox="1"/>
          <p:nvPr/>
        </p:nvSpPr>
        <p:spPr>
          <a:xfrm>
            <a:off x="457200" y="1164498"/>
            <a:ext cx="8229600" cy="689528"/>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rgbClr val="FFFFFF"/>
                </a:solidFill>
                <a:latin typeface="Arial"/>
                <a:ea typeface="Arial"/>
                <a:cs typeface="Arial"/>
                <a:sym typeface="Arial"/>
              </a:rPr>
              <a:t>Complete sentences versus lists</a:t>
            </a:r>
            <a:endParaRPr b="1" i="0" sz="1600" u="none" cap="none" strike="noStrike">
              <a:solidFill>
                <a:srgbClr val="FFFFFF"/>
              </a:solidFill>
              <a:latin typeface="Arial"/>
              <a:ea typeface="Arial"/>
              <a:cs typeface="Arial"/>
              <a:sym typeface="Arial"/>
            </a:endParaRPr>
          </a:p>
        </p:txBody>
      </p:sp>
      <p:sp>
        <p:nvSpPr>
          <p:cNvPr id="358" name="Google Shape;358;p57">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See Example</a:t>
            </a:r>
            <a:endParaRPr/>
          </a:p>
        </p:txBody>
      </p:sp>
      <p:sp>
        <p:nvSpPr>
          <p:cNvPr id="359" name="Google Shape;359;p57"/>
          <p:cNvSpPr txBox="1"/>
          <p:nvPr/>
        </p:nvSpPr>
        <p:spPr>
          <a:xfrm>
            <a:off x="457200" y="1811546"/>
            <a:ext cx="4114800" cy="68952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rgbClr val="FFFFFF"/>
                </a:solidFill>
                <a:latin typeface="Arial"/>
                <a:ea typeface="Arial"/>
                <a:cs typeface="Arial"/>
                <a:sym typeface="Arial"/>
              </a:rPr>
              <a:t>Use Complete Sentences When:</a:t>
            </a:r>
            <a:endParaRPr/>
          </a:p>
          <a:p>
            <a:pPr indent="-285750" lvl="0" marL="285750" marR="0" rtl="0" algn="l">
              <a:lnSpc>
                <a:spcPct val="100000"/>
              </a:lnSpc>
              <a:spcBef>
                <a:spcPts val="600"/>
              </a:spcBef>
              <a:spcAft>
                <a:spcPts val="0"/>
              </a:spcAft>
              <a:buClr>
                <a:schemeClr val="lt1"/>
              </a:buClr>
              <a:buSzPts val="1600"/>
              <a:buFont typeface="Arial"/>
              <a:buChar char="•"/>
            </a:pPr>
            <a:r>
              <a:rPr b="0" i="0" lang="en-US" sz="1600" u="none" cap="none" strike="noStrike">
                <a:solidFill>
                  <a:srgbClr val="FFFFFF"/>
                </a:solidFill>
                <a:latin typeface="Arial"/>
                <a:ea typeface="Arial"/>
                <a:cs typeface="Arial"/>
                <a:sym typeface="Arial"/>
              </a:rPr>
              <a:t>Introducing a topic or explaining the purpose</a:t>
            </a:r>
            <a:endParaRPr/>
          </a:p>
          <a:p>
            <a:pPr indent="-285750" lvl="0" marL="285750" marR="0" rtl="0" algn="l">
              <a:lnSpc>
                <a:spcPct val="100000"/>
              </a:lnSpc>
              <a:spcBef>
                <a:spcPts val="600"/>
              </a:spcBef>
              <a:spcAft>
                <a:spcPts val="0"/>
              </a:spcAft>
              <a:buClr>
                <a:schemeClr val="lt1"/>
              </a:buClr>
              <a:buSzPts val="1600"/>
              <a:buFont typeface="Arial"/>
              <a:buChar char="•"/>
            </a:pPr>
            <a:r>
              <a:rPr b="0" i="0" lang="en-US" sz="1600" u="none" cap="none" strike="noStrike">
                <a:solidFill>
                  <a:srgbClr val="FFFFFF"/>
                </a:solidFill>
                <a:latin typeface="Arial"/>
                <a:ea typeface="Arial"/>
                <a:cs typeface="Arial"/>
                <a:sym typeface="Arial"/>
              </a:rPr>
              <a:t>Summarizing a section or making recommendations</a:t>
            </a:r>
            <a:endParaRPr/>
          </a:p>
          <a:p>
            <a:pPr indent="-285750" lvl="0" marL="285750" marR="0" rtl="0" algn="l">
              <a:lnSpc>
                <a:spcPct val="100000"/>
              </a:lnSpc>
              <a:spcBef>
                <a:spcPts val="600"/>
              </a:spcBef>
              <a:spcAft>
                <a:spcPts val="0"/>
              </a:spcAft>
              <a:buClr>
                <a:schemeClr val="lt1"/>
              </a:buClr>
              <a:buSzPts val="1600"/>
              <a:buFont typeface="Arial"/>
              <a:buChar char="•"/>
            </a:pPr>
            <a:r>
              <a:rPr b="0" i="0" lang="en-US" sz="1600" u="none" cap="none" strike="noStrike">
                <a:solidFill>
                  <a:srgbClr val="FFFFFF"/>
                </a:solidFill>
                <a:latin typeface="Arial"/>
                <a:ea typeface="Arial"/>
                <a:cs typeface="Arial"/>
                <a:sym typeface="Arial"/>
              </a:rPr>
              <a:t>Providing analysis or explaining trends</a:t>
            </a:r>
            <a:endParaRPr b="0" i="0" sz="1600" u="none" cap="none" strike="noStrike">
              <a:solidFill>
                <a:srgbClr val="FFFFFF"/>
              </a:solidFill>
              <a:latin typeface="Arial"/>
              <a:ea typeface="Arial"/>
              <a:cs typeface="Arial"/>
              <a:sym typeface="Arial"/>
            </a:endParaRPr>
          </a:p>
        </p:txBody>
      </p:sp>
      <p:sp>
        <p:nvSpPr>
          <p:cNvPr id="360" name="Google Shape;360;p57"/>
          <p:cNvSpPr txBox="1"/>
          <p:nvPr/>
        </p:nvSpPr>
        <p:spPr>
          <a:xfrm>
            <a:off x="4571999" y="1811546"/>
            <a:ext cx="4114800" cy="689528"/>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600"/>
              <a:buFont typeface="Arial"/>
              <a:buNone/>
            </a:pPr>
            <a:r>
              <a:rPr b="1" i="0" lang="en-US" sz="1600" u="none" cap="none" strike="noStrike">
                <a:solidFill>
                  <a:srgbClr val="FFFFFF"/>
                </a:solidFill>
                <a:latin typeface="Arial"/>
                <a:ea typeface="Arial"/>
                <a:cs typeface="Arial"/>
                <a:sym typeface="Arial"/>
              </a:rPr>
              <a:t>Use Lists When:</a:t>
            </a:r>
            <a:endParaRPr/>
          </a:p>
          <a:p>
            <a:pPr indent="-285750" lvl="0" marL="285750" marR="0" rtl="0" algn="l">
              <a:lnSpc>
                <a:spcPct val="100000"/>
              </a:lnSpc>
              <a:spcBef>
                <a:spcPts val="600"/>
              </a:spcBef>
              <a:spcAft>
                <a:spcPts val="0"/>
              </a:spcAft>
              <a:buClr>
                <a:schemeClr val="lt1"/>
              </a:buClr>
              <a:buSzPts val="1600"/>
              <a:buFont typeface="Arial"/>
              <a:buChar char="•"/>
            </a:pPr>
            <a:r>
              <a:rPr b="0" i="0" lang="en-US" sz="1600" u="none" cap="none" strike="noStrike">
                <a:solidFill>
                  <a:srgbClr val="FFFFFF"/>
                </a:solidFill>
                <a:latin typeface="Arial"/>
                <a:ea typeface="Arial"/>
                <a:cs typeface="Arial"/>
                <a:sym typeface="Arial"/>
              </a:rPr>
              <a:t>Listing data, facts, or key points</a:t>
            </a:r>
            <a:endParaRPr/>
          </a:p>
          <a:p>
            <a:pPr indent="-285750" lvl="0" marL="285750" marR="0" rtl="0" algn="l">
              <a:lnSpc>
                <a:spcPct val="100000"/>
              </a:lnSpc>
              <a:spcBef>
                <a:spcPts val="600"/>
              </a:spcBef>
              <a:spcAft>
                <a:spcPts val="0"/>
              </a:spcAft>
              <a:buClr>
                <a:schemeClr val="lt1"/>
              </a:buClr>
              <a:buSzPts val="1600"/>
              <a:buFont typeface="Arial"/>
              <a:buChar char="•"/>
            </a:pPr>
            <a:r>
              <a:rPr b="0" i="0" lang="en-US" sz="1600" u="none" cap="none" strike="noStrike">
                <a:solidFill>
                  <a:srgbClr val="FFFFFF"/>
                </a:solidFill>
                <a:latin typeface="Arial"/>
                <a:ea typeface="Arial"/>
                <a:cs typeface="Arial"/>
                <a:sym typeface="Arial"/>
              </a:rPr>
              <a:t>Showing multiple steps in a process</a:t>
            </a:r>
            <a:endParaRPr/>
          </a:p>
          <a:p>
            <a:pPr indent="-285750" lvl="0" marL="285750" marR="0" rtl="0" algn="l">
              <a:lnSpc>
                <a:spcPct val="100000"/>
              </a:lnSpc>
              <a:spcBef>
                <a:spcPts val="600"/>
              </a:spcBef>
              <a:spcAft>
                <a:spcPts val="0"/>
              </a:spcAft>
              <a:buClr>
                <a:schemeClr val="lt1"/>
              </a:buClr>
              <a:buSzPts val="1600"/>
              <a:buFont typeface="Arial"/>
              <a:buChar char="•"/>
            </a:pPr>
            <a:r>
              <a:rPr b="0" i="0" lang="en-US" sz="1600" u="none" cap="none" strike="noStrike">
                <a:solidFill>
                  <a:srgbClr val="FFFFFF"/>
                </a:solidFill>
                <a:latin typeface="Arial"/>
                <a:ea typeface="Arial"/>
                <a:cs typeface="Arial"/>
                <a:sym typeface="Arial"/>
              </a:rPr>
              <a:t>Presenting options or categories clearly</a:t>
            </a:r>
            <a:endParaRPr b="0" i="0" sz="1600" u="none" cap="none" strike="noStrike">
              <a:solidFill>
                <a:srgbClr val="FFFFFF"/>
              </a:solidFill>
              <a:latin typeface="Arial"/>
              <a:ea typeface="Arial"/>
              <a:cs typeface="Arial"/>
              <a:sym typeface="Arial"/>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4" name="Shape 364"/>
        <p:cNvGrpSpPr/>
        <p:nvPr/>
      </p:nvGrpSpPr>
      <p:grpSpPr>
        <a:xfrm>
          <a:off x="0" y="0"/>
          <a:ext cx="0" cy="0"/>
          <a:chOff x="0" y="0"/>
          <a:chExt cx="0" cy="0"/>
        </a:xfrm>
      </p:grpSpPr>
      <p:sp>
        <p:nvSpPr>
          <p:cNvPr id="365" name="Google Shape;365;p58"/>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991B1E"/>
                </a:solidFill>
                <a:latin typeface="Arial"/>
                <a:ea typeface="Arial"/>
                <a:cs typeface="Arial"/>
                <a:sym typeface="Arial"/>
              </a:rPr>
              <a:t>Workplace Report Example</a:t>
            </a:r>
            <a:endParaRPr/>
          </a:p>
        </p:txBody>
      </p:sp>
      <p:sp>
        <p:nvSpPr>
          <p:cNvPr id="366" name="Google Shape;366;p58"/>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rgbClr val="000000"/>
              </a:solidFill>
              <a:latin typeface="Arial"/>
              <a:ea typeface="Arial"/>
              <a:cs typeface="Arial"/>
              <a:sym typeface="Arial"/>
            </a:endParaRPr>
          </a:p>
        </p:txBody>
      </p:sp>
      <p:sp>
        <p:nvSpPr>
          <p:cNvPr id="367" name="Google Shape;367;p58"/>
          <p:cNvSpPr txBox="1"/>
          <p:nvPr/>
        </p:nvSpPr>
        <p:spPr>
          <a:xfrm>
            <a:off x="457200" y="1164496"/>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Employee Training Update – March 2025</a:t>
            </a:r>
            <a:endParaRPr b="0" i="0" sz="1200" u="none" cap="none" strike="noStrike">
              <a:solidFill>
                <a:srgbClr val="000000"/>
              </a:solidFill>
              <a:latin typeface="Arial"/>
              <a:ea typeface="Arial"/>
              <a:cs typeface="Arial"/>
              <a:sym typeface="Arial"/>
            </a:endParaRPr>
          </a:p>
          <a:p>
            <a:pPr indent="0" lvl="0" marL="0" marR="0" rtl="0" algn="l">
              <a:lnSpc>
                <a:spcPct val="100000"/>
              </a:lnSpc>
              <a:spcBef>
                <a:spcPts val="120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Introduction:</a:t>
            </a:r>
            <a:br>
              <a:rPr b="1" i="0" lang="en-US" sz="1200" u="none" cap="none" strike="noStrike">
                <a:solidFill>
                  <a:srgbClr val="000000"/>
                </a:solidFill>
                <a:latin typeface="Arial"/>
                <a:ea typeface="Arial"/>
                <a:cs typeface="Arial"/>
                <a:sym typeface="Arial"/>
              </a:rPr>
            </a:br>
            <a:r>
              <a:rPr b="0" i="0" lang="en-US" sz="1200" u="none" cap="none" strike="noStrike">
                <a:solidFill>
                  <a:srgbClr val="000000"/>
                </a:solidFill>
                <a:latin typeface="Arial"/>
                <a:ea typeface="Arial"/>
                <a:cs typeface="Arial"/>
                <a:sym typeface="Arial"/>
              </a:rPr>
              <a:t>This report provides an update on the employee training sessions conducted in March. It includes participation rates, key takeaways, and areas for improvement.</a:t>
            </a:r>
            <a:endParaRPr b="0" i="0" sz="1200" u="none" cap="none" strike="noStrike">
              <a:solidFill>
                <a:srgbClr val="000000"/>
              </a:solidFill>
              <a:latin typeface="Arial"/>
              <a:ea typeface="Arial"/>
              <a:cs typeface="Arial"/>
              <a:sym typeface="Arial"/>
            </a:endParaRPr>
          </a:p>
          <a:p>
            <a:pPr indent="-228600" lvl="0" marL="228600" marR="0" rtl="0" algn="l">
              <a:lnSpc>
                <a:spcPct val="100000"/>
              </a:lnSpc>
              <a:spcBef>
                <a:spcPts val="600"/>
              </a:spcBef>
              <a:spcAft>
                <a:spcPts val="0"/>
              </a:spcAft>
              <a:buClr>
                <a:srgbClr val="000000"/>
              </a:buClr>
              <a:buSzPts val="1200"/>
              <a:buFont typeface="Arial"/>
              <a:buAutoNum type="arabicPeriod"/>
            </a:pPr>
            <a:r>
              <a:rPr b="1" i="0" lang="en-US" sz="1200" u="none" cap="none" strike="noStrike">
                <a:solidFill>
                  <a:srgbClr val="000000"/>
                </a:solidFill>
                <a:latin typeface="Arial"/>
                <a:ea typeface="Arial"/>
                <a:cs typeface="Arial"/>
                <a:sym typeface="Arial"/>
              </a:rPr>
              <a:t>Participation Overview:</a:t>
            </a:r>
            <a:endParaRPr b="0" i="0" sz="1200" u="none" cap="none" strike="noStrike">
              <a:solidFill>
                <a:srgbClr val="000000"/>
              </a:solidFill>
              <a:latin typeface="Arial"/>
              <a:ea typeface="Arial"/>
              <a:cs typeface="Arial"/>
              <a:sym typeface="Arial"/>
            </a:endParaRPr>
          </a:p>
          <a:p>
            <a:pPr indent="-171450" lvl="0" marL="457200" marR="0" rtl="0" algn="l">
              <a:lnSpc>
                <a:spcPct val="10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90% of employees attended the required training.</a:t>
            </a:r>
            <a:endParaRPr/>
          </a:p>
          <a:p>
            <a:pPr indent="-171450" lvl="0" marL="457200" marR="0" rtl="0" algn="l">
              <a:lnSpc>
                <a:spcPct val="10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The most common reason for absences was scheduling conflicts.</a:t>
            </a:r>
            <a:endParaRPr/>
          </a:p>
          <a:p>
            <a:pPr indent="-228600" lvl="0" marL="228600" marR="0" rtl="0" algn="l">
              <a:lnSpc>
                <a:spcPct val="100000"/>
              </a:lnSpc>
              <a:spcBef>
                <a:spcPts val="600"/>
              </a:spcBef>
              <a:spcAft>
                <a:spcPts val="0"/>
              </a:spcAft>
              <a:buClr>
                <a:srgbClr val="000000"/>
              </a:buClr>
              <a:buSzPts val="1200"/>
              <a:buFont typeface="Arial"/>
              <a:buAutoNum type="arabicPeriod" startAt="2"/>
            </a:pPr>
            <a:r>
              <a:rPr b="1" i="0" lang="en-US" sz="1200" u="none" cap="none" strike="noStrike">
                <a:solidFill>
                  <a:srgbClr val="000000"/>
                </a:solidFill>
                <a:latin typeface="Arial"/>
                <a:ea typeface="Arial"/>
                <a:cs typeface="Arial"/>
                <a:sym typeface="Arial"/>
              </a:rPr>
              <a:t>Key Takeaways:</a:t>
            </a:r>
            <a:endParaRPr b="0" i="0" sz="1200" u="none" cap="none" strike="noStrike">
              <a:solidFill>
                <a:srgbClr val="000000"/>
              </a:solidFill>
              <a:latin typeface="Arial"/>
              <a:ea typeface="Arial"/>
              <a:cs typeface="Arial"/>
              <a:sym typeface="Arial"/>
            </a:endParaRPr>
          </a:p>
          <a:p>
            <a:pPr indent="-171450" lvl="0" marL="457200" marR="0" rtl="0" algn="l">
              <a:lnSpc>
                <a:spcPct val="10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Employees found the training useful, particularly the hands-on activities.</a:t>
            </a:r>
            <a:endParaRPr/>
          </a:p>
          <a:p>
            <a:pPr indent="-171450" lvl="0" marL="457200" marR="0" rtl="0" algn="l">
              <a:lnSpc>
                <a:spcPct val="10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Some requested additional sessions for more in-depth learning.</a:t>
            </a:r>
            <a:endParaRPr/>
          </a:p>
          <a:p>
            <a:pPr indent="-228600" lvl="0" marL="228600" marR="0" rtl="0" algn="l">
              <a:lnSpc>
                <a:spcPct val="100000"/>
              </a:lnSpc>
              <a:spcBef>
                <a:spcPts val="600"/>
              </a:spcBef>
              <a:spcAft>
                <a:spcPts val="0"/>
              </a:spcAft>
              <a:buClr>
                <a:srgbClr val="000000"/>
              </a:buClr>
              <a:buSzPts val="1200"/>
              <a:buFont typeface="Arial"/>
              <a:buAutoNum type="arabicPeriod" startAt="3"/>
            </a:pPr>
            <a:r>
              <a:rPr b="1" i="0" lang="en-US" sz="1200" u="none" cap="none" strike="noStrike">
                <a:solidFill>
                  <a:srgbClr val="000000"/>
                </a:solidFill>
                <a:latin typeface="Arial"/>
                <a:ea typeface="Arial"/>
                <a:cs typeface="Arial"/>
                <a:sym typeface="Arial"/>
              </a:rPr>
              <a:t>Areas for Improvement:</a:t>
            </a:r>
            <a:endParaRPr b="0" i="0" sz="1200" u="none" cap="none" strike="noStrike">
              <a:solidFill>
                <a:srgbClr val="000000"/>
              </a:solidFill>
              <a:latin typeface="Arial"/>
              <a:ea typeface="Arial"/>
              <a:cs typeface="Arial"/>
              <a:sym typeface="Arial"/>
            </a:endParaRPr>
          </a:p>
          <a:p>
            <a:pPr indent="-171450" lvl="0" marL="457200" marR="0" rtl="0" algn="l">
              <a:lnSpc>
                <a:spcPct val="10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Adjust training times to accommodate all shifts.</a:t>
            </a:r>
            <a:endParaRPr/>
          </a:p>
          <a:p>
            <a:pPr indent="-171450" lvl="0" marL="457200" marR="0" rtl="0" algn="l">
              <a:lnSpc>
                <a:spcPct val="10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Provide follow-up materials for employees who missed the session.</a:t>
            </a:r>
            <a:endParaRPr/>
          </a:p>
          <a:p>
            <a:pPr indent="0" lvl="0" marL="0" marR="0" rtl="0" algn="l">
              <a:lnSpc>
                <a:spcPct val="100000"/>
              </a:lnSpc>
              <a:spcBef>
                <a:spcPts val="60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Conclusion:</a:t>
            </a:r>
            <a:br>
              <a:rPr b="1" i="0" lang="en-US" sz="1200" u="none" cap="none" strike="noStrike">
                <a:solidFill>
                  <a:srgbClr val="000000"/>
                </a:solidFill>
                <a:latin typeface="Arial"/>
                <a:ea typeface="Arial"/>
                <a:cs typeface="Arial"/>
                <a:sym typeface="Arial"/>
              </a:rPr>
            </a:br>
            <a:r>
              <a:rPr b="0" i="0" lang="en-US" sz="1200" u="none" cap="none" strike="noStrike">
                <a:solidFill>
                  <a:srgbClr val="000000"/>
                </a:solidFill>
                <a:latin typeface="Arial"/>
                <a:ea typeface="Arial"/>
                <a:cs typeface="Arial"/>
                <a:sym typeface="Arial"/>
              </a:rPr>
              <a:t>Overall, the training sessions were successful, with high participation and positive feedback. Adjusting scheduling and offering additional resources will help improve future sessions.</a:t>
            </a:r>
            <a:endParaRPr b="0" i="0" sz="1200" u="none" cap="none" strike="noStrike">
              <a:solidFill>
                <a:srgbClr val="000000"/>
              </a:solidFill>
              <a:latin typeface="Arial"/>
              <a:ea typeface="Arial"/>
              <a:cs typeface="Arial"/>
              <a:sym typeface="Arial"/>
            </a:endParaRPr>
          </a:p>
        </p:txBody>
      </p:sp>
      <p:sp>
        <p:nvSpPr>
          <p:cNvPr id="368" name="Google Shape;368;p58">
            <a:hlinkClick action="ppaction://hlinksldjump" r:id="rId3"/>
          </p:cNvPr>
          <p:cNvSpPr/>
          <p:nvPr/>
        </p:nvSpPr>
        <p:spPr>
          <a:xfrm>
            <a:off x="178698" y="4500149"/>
            <a:ext cx="1542600" cy="486600"/>
          </a:xfrm>
          <a:prstGeom prst="leftArrow">
            <a:avLst>
              <a:gd fmla="val 50000" name="adj1"/>
              <a:gd fmla="val 50000" name="adj2"/>
            </a:avLst>
          </a:prstGeom>
          <a:solidFill>
            <a:schemeClr val="accent6"/>
          </a:solidFill>
          <a:ln>
            <a:noFill/>
          </a:ln>
          <a:effectLst>
            <a:outerShdw blurRad="44450" algn="ctr" dir="5400000" dist="27940">
              <a:srgbClr val="000000">
                <a:alpha val="31764"/>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Calibri"/>
                <a:ea typeface="Calibri"/>
                <a:cs typeface="Calibri"/>
                <a:sym typeface="Calibri"/>
              </a:rPr>
              <a:t>Back to Board</a:t>
            </a:r>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372" name="Shape 372"/>
        <p:cNvGrpSpPr/>
        <p:nvPr/>
      </p:nvGrpSpPr>
      <p:grpSpPr>
        <a:xfrm>
          <a:off x="0" y="0"/>
          <a:ext cx="0" cy="0"/>
          <a:chOff x="0" y="0"/>
          <a:chExt cx="0" cy="0"/>
        </a:xfrm>
      </p:grpSpPr>
      <p:sp>
        <p:nvSpPr>
          <p:cNvPr id="373" name="Google Shape;373;p59"/>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Social Media</a:t>
            </a:r>
            <a:endParaRPr/>
          </a:p>
        </p:txBody>
      </p:sp>
      <p:sp>
        <p:nvSpPr>
          <p:cNvPr id="374" name="Google Shape;374;p59"/>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170"/>
              <a:buFont typeface="Arial"/>
              <a:buNone/>
            </a:pPr>
            <a:r>
              <a:rPr b="0" i="0" lang="en-US" sz="1170" u="none" cap="none" strike="noStrike">
                <a:solidFill>
                  <a:schemeClr val="lt1"/>
                </a:solidFill>
                <a:latin typeface="Arial"/>
                <a:ea typeface="Arial"/>
                <a:cs typeface="Arial"/>
                <a:sym typeface="Arial"/>
              </a:rPr>
              <a:t>As students transition into the professional world, they need to understand that their online presence can impact their future career opportunities. Employers, coworkers, and business contacts may see their posts, comments, or likes—even years later. Here are some essential guidelines for maintaining professionalism on social media.</a:t>
            </a:r>
            <a:endParaRPr b="0" i="0" sz="1170" u="none" cap="none" strike="noStrike">
              <a:solidFill>
                <a:schemeClr val="lt1"/>
              </a:solidFill>
              <a:latin typeface="Arial"/>
              <a:ea typeface="Arial"/>
              <a:cs typeface="Arial"/>
              <a:sym typeface="Arial"/>
            </a:endParaRPr>
          </a:p>
          <a:p>
            <a:pPr indent="-228600" lvl="0" marL="228600" marR="0" rtl="0" algn="l">
              <a:lnSpc>
                <a:spcPct val="100000"/>
              </a:lnSpc>
              <a:spcBef>
                <a:spcPts val="600"/>
              </a:spcBef>
              <a:spcAft>
                <a:spcPts val="0"/>
              </a:spcAft>
              <a:buClr>
                <a:schemeClr val="lt1"/>
              </a:buClr>
              <a:buSzPts val="1170"/>
              <a:buFont typeface="Arial"/>
              <a:buAutoNum type="arabicPeriod"/>
            </a:pPr>
            <a:r>
              <a:rPr b="1" i="0" lang="en-US" sz="1170" u="none" cap="none" strike="noStrike">
                <a:solidFill>
                  <a:schemeClr val="lt1"/>
                </a:solidFill>
                <a:latin typeface="Arial"/>
                <a:ea typeface="Arial"/>
                <a:cs typeface="Arial"/>
                <a:sym typeface="Arial"/>
              </a:rPr>
              <a:t>Think Before You Post or Comment</a:t>
            </a:r>
            <a:endParaRPr b="0" i="0" sz="1170" u="none" cap="none" strike="noStrike">
              <a:solidFill>
                <a:schemeClr val="lt1"/>
              </a:solidFill>
              <a:latin typeface="Arial"/>
              <a:ea typeface="Arial"/>
              <a:cs typeface="Arial"/>
              <a:sym typeface="Arial"/>
            </a:endParaRPr>
          </a:p>
          <a:p>
            <a:pPr indent="-171450" lvl="0" marL="457200" marR="0" rtl="0" algn="l">
              <a:lnSpc>
                <a:spcPct val="100000"/>
              </a:lnSpc>
              <a:spcBef>
                <a:spcPts val="0"/>
              </a:spcBef>
              <a:spcAft>
                <a:spcPts val="0"/>
              </a:spcAft>
              <a:buClr>
                <a:schemeClr val="lt1"/>
              </a:buClr>
              <a:buSzPts val="1170"/>
              <a:buFont typeface="Arial"/>
              <a:buChar char="•"/>
            </a:pPr>
            <a:r>
              <a:rPr b="0" i="0" lang="en-US" sz="1170" u="none" cap="none" strike="noStrike">
                <a:solidFill>
                  <a:schemeClr val="lt1"/>
                </a:solidFill>
                <a:latin typeface="Arial"/>
                <a:ea typeface="Arial"/>
                <a:cs typeface="Arial"/>
                <a:sym typeface="Arial"/>
              </a:rPr>
              <a:t>Before posting, ask yourself:</a:t>
            </a:r>
            <a:endParaRPr/>
          </a:p>
          <a:p>
            <a:pPr indent="-171450" lvl="0" marL="640080" marR="0" rtl="0" algn="l">
              <a:lnSpc>
                <a:spcPct val="100000"/>
              </a:lnSpc>
              <a:spcBef>
                <a:spcPts val="0"/>
              </a:spcBef>
              <a:spcAft>
                <a:spcPts val="0"/>
              </a:spcAft>
              <a:buClr>
                <a:schemeClr val="lt1"/>
              </a:buClr>
              <a:buSzPts val="1170"/>
              <a:buFont typeface="Courier New"/>
              <a:buChar char="o"/>
            </a:pPr>
            <a:r>
              <a:rPr b="0" i="1" lang="en-US" sz="1170" u="none" cap="none" strike="noStrike">
                <a:solidFill>
                  <a:schemeClr val="lt1"/>
                </a:solidFill>
                <a:latin typeface="Arial"/>
                <a:ea typeface="Arial"/>
                <a:cs typeface="Arial"/>
                <a:sym typeface="Arial"/>
              </a:rPr>
              <a:t>Would I be comfortable if my future employer saw this?</a:t>
            </a:r>
            <a:endParaRPr b="0" i="0" sz="1170" u="none" cap="none" strike="noStrike">
              <a:solidFill>
                <a:schemeClr val="lt1"/>
              </a:solidFill>
              <a:latin typeface="Arial"/>
              <a:ea typeface="Arial"/>
              <a:cs typeface="Arial"/>
              <a:sym typeface="Arial"/>
            </a:endParaRPr>
          </a:p>
          <a:p>
            <a:pPr indent="-171450" lvl="0" marL="640080" marR="0" rtl="0" algn="l">
              <a:lnSpc>
                <a:spcPct val="100000"/>
              </a:lnSpc>
              <a:spcBef>
                <a:spcPts val="0"/>
              </a:spcBef>
              <a:spcAft>
                <a:spcPts val="0"/>
              </a:spcAft>
              <a:buClr>
                <a:schemeClr val="lt1"/>
              </a:buClr>
              <a:buSzPts val="1170"/>
              <a:buFont typeface="Courier New"/>
              <a:buChar char="o"/>
            </a:pPr>
            <a:r>
              <a:rPr b="0" i="1" lang="en-US" sz="1170" u="none" cap="none" strike="noStrike">
                <a:solidFill>
                  <a:schemeClr val="lt1"/>
                </a:solidFill>
                <a:latin typeface="Arial"/>
                <a:ea typeface="Arial"/>
                <a:cs typeface="Arial"/>
                <a:sym typeface="Arial"/>
              </a:rPr>
              <a:t>Does this reflect the kind of professional image I want to have?</a:t>
            </a:r>
            <a:endParaRPr/>
          </a:p>
          <a:p>
            <a:pPr indent="-171450" lvl="0" marL="457200" marR="0" rtl="0" algn="l">
              <a:lnSpc>
                <a:spcPct val="100000"/>
              </a:lnSpc>
              <a:spcBef>
                <a:spcPts val="0"/>
              </a:spcBef>
              <a:spcAft>
                <a:spcPts val="0"/>
              </a:spcAft>
              <a:buClr>
                <a:schemeClr val="lt1"/>
              </a:buClr>
              <a:buSzPts val="1170"/>
              <a:buFont typeface="Arial"/>
              <a:buChar char="•"/>
            </a:pPr>
            <a:r>
              <a:rPr b="0" i="0" lang="en-US" sz="1170" u="none" cap="none" strike="noStrike">
                <a:solidFill>
                  <a:schemeClr val="lt1"/>
                </a:solidFill>
                <a:latin typeface="Arial"/>
                <a:ea typeface="Arial"/>
                <a:cs typeface="Arial"/>
                <a:sym typeface="Arial"/>
              </a:rPr>
              <a:t>Even if your accounts are private, </a:t>
            </a:r>
            <a:r>
              <a:rPr b="1" i="0" lang="en-US" sz="1170" u="none" cap="none" strike="noStrike">
                <a:solidFill>
                  <a:schemeClr val="lt1"/>
                </a:solidFill>
                <a:latin typeface="Arial"/>
                <a:ea typeface="Arial"/>
                <a:cs typeface="Arial"/>
                <a:sym typeface="Arial"/>
              </a:rPr>
              <a:t>screenshots last forever</a:t>
            </a:r>
            <a:r>
              <a:rPr b="0" i="0" lang="en-US" sz="1170" u="none" cap="none" strike="noStrike">
                <a:solidFill>
                  <a:schemeClr val="lt1"/>
                </a:solidFill>
                <a:latin typeface="Arial"/>
                <a:ea typeface="Arial"/>
                <a:cs typeface="Arial"/>
                <a:sym typeface="Arial"/>
              </a:rPr>
              <a:t>—so always assume anything you post could be shared.</a:t>
            </a:r>
            <a:endParaRPr/>
          </a:p>
          <a:p>
            <a:pPr indent="-228600" lvl="0" marL="228600" marR="0" rtl="0" algn="l">
              <a:lnSpc>
                <a:spcPct val="100000"/>
              </a:lnSpc>
              <a:spcBef>
                <a:spcPts val="600"/>
              </a:spcBef>
              <a:spcAft>
                <a:spcPts val="0"/>
              </a:spcAft>
              <a:buClr>
                <a:schemeClr val="lt1"/>
              </a:buClr>
              <a:buSzPts val="1170"/>
              <a:buFont typeface="Arial"/>
              <a:buAutoNum type="arabicPeriod" startAt="2"/>
            </a:pPr>
            <a:r>
              <a:rPr b="1" i="0" lang="en-US" sz="1170" u="none" cap="none" strike="noStrike">
                <a:solidFill>
                  <a:schemeClr val="lt1"/>
                </a:solidFill>
                <a:latin typeface="Arial"/>
                <a:ea typeface="Arial"/>
                <a:cs typeface="Arial"/>
                <a:sym typeface="Arial"/>
              </a:rPr>
              <a:t>Avoid Controversial Topics in Public Posts</a:t>
            </a:r>
            <a:endParaRPr b="0" i="0" sz="1170" u="none" cap="none" strike="noStrike">
              <a:solidFill>
                <a:schemeClr val="lt1"/>
              </a:solidFill>
              <a:latin typeface="Arial"/>
              <a:ea typeface="Arial"/>
              <a:cs typeface="Arial"/>
              <a:sym typeface="Arial"/>
            </a:endParaRPr>
          </a:p>
          <a:p>
            <a:pPr indent="-171450" lvl="0" marL="457200" marR="0" rtl="0" algn="l">
              <a:lnSpc>
                <a:spcPct val="100000"/>
              </a:lnSpc>
              <a:spcBef>
                <a:spcPts val="0"/>
              </a:spcBef>
              <a:spcAft>
                <a:spcPts val="0"/>
              </a:spcAft>
              <a:buClr>
                <a:schemeClr val="lt1"/>
              </a:buClr>
              <a:buSzPts val="1170"/>
              <a:buFont typeface="Arial"/>
              <a:buChar char="•"/>
            </a:pPr>
            <a:r>
              <a:rPr b="1" i="0" lang="en-US" sz="1170" u="none" cap="none" strike="noStrike">
                <a:solidFill>
                  <a:schemeClr val="lt1"/>
                </a:solidFill>
                <a:latin typeface="Arial"/>
                <a:ea typeface="Arial"/>
                <a:cs typeface="Arial"/>
                <a:sym typeface="Arial"/>
              </a:rPr>
              <a:t>Politics, religion, and heated debates</a:t>
            </a:r>
            <a:r>
              <a:rPr b="0" i="0" lang="en-US" sz="1170" u="none" cap="none" strike="noStrike">
                <a:solidFill>
                  <a:schemeClr val="lt1"/>
                </a:solidFill>
                <a:latin typeface="Arial"/>
                <a:ea typeface="Arial"/>
                <a:cs typeface="Arial"/>
                <a:sym typeface="Arial"/>
              </a:rPr>
              <a:t> can create tension and may affect professional opportunities.</a:t>
            </a:r>
            <a:endParaRPr/>
          </a:p>
          <a:p>
            <a:pPr indent="-171450" lvl="0" marL="457200" marR="0" rtl="0" algn="l">
              <a:lnSpc>
                <a:spcPct val="100000"/>
              </a:lnSpc>
              <a:spcBef>
                <a:spcPts val="0"/>
              </a:spcBef>
              <a:spcAft>
                <a:spcPts val="0"/>
              </a:spcAft>
              <a:buClr>
                <a:schemeClr val="lt1"/>
              </a:buClr>
              <a:buSzPts val="1170"/>
              <a:buFont typeface="Arial"/>
              <a:buChar char="•"/>
            </a:pPr>
            <a:r>
              <a:rPr b="0" i="0" lang="en-US" sz="1170" u="none" cap="none" strike="noStrike">
                <a:solidFill>
                  <a:schemeClr val="lt1"/>
                </a:solidFill>
                <a:latin typeface="Arial"/>
                <a:ea typeface="Arial"/>
                <a:cs typeface="Arial"/>
                <a:sym typeface="Arial"/>
              </a:rPr>
              <a:t>Instead of engaging in arguments, focus on </a:t>
            </a:r>
            <a:r>
              <a:rPr b="1" i="0" lang="en-US" sz="1170" u="none" cap="none" strike="noStrike">
                <a:solidFill>
                  <a:schemeClr val="lt1"/>
                </a:solidFill>
                <a:latin typeface="Arial"/>
                <a:ea typeface="Arial"/>
                <a:cs typeface="Arial"/>
                <a:sym typeface="Arial"/>
              </a:rPr>
              <a:t>neutral or positive discussions</a:t>
            </a:r>
            <a:r>
              <a:rPr b="0" i="0" lang="en-US" sz="1170" u="none" cap="none" strike="noStrike">
                <a:solidFill>
                  <a:schemeClr val="lt1"/>
                </a:solidFill>
                <a:latin typeface="Arial"/>
                <a:ea typeface="Arial"/>
                <a:cs typeface="Arial"/>
                <a:sym typeface="Arial"/>
              </a:rPr>
              <a:t> that won’t harm your reputation.</a:t>
            </a:r>
            <a:endParaRPr/>
          </a:p>
          <a:p>
            <a:pPr indent="-228600" lvl="0" marL="228600" marR="0" rtl="0" algn="l">
              <a:lnSpc>
                <a:spcPct val="100000"/>
              </a:lnSpc>
              <a:spcBef>
                <a:spcPts val="600"/>
              </a:spcBef>
              <a:spcAft>
                <a:spcPts val="0"/>
              </a:spcAft>
              <a:buClr>
                <a:schemeClr val="lt1"/>
              </a:buClr>
              <a:buSzPts val="1170"/>
              <a:buFont typeface="Arial"/>
              <a:buAutoNum type="arabicPeriod" startAt="3"/>
            </a:pPr>
            <a:r>
              <a:rPr b="1" i="0" lang="en-US" sz="1170" u="none" cap="none" strike="noStrike">
                <a:solidFill>
                  <a:schemeClr val="lt1"/>
                </a:solidFill>
                <a:latin typeface="Arial"/>
                <a:ea typeface="Arial"/>
                <a:cs typeface="Arial"/>
                <a:sym typeface="Arial"/>
              </a:rPr>
              <a:t>Be Mindful of Who Can See Your Content</a:t>
            </a:r>
            <a:endParaRPr b="0" i="0" sz="1170" u="none" cap="none" strike="noStrike">
              <a:solidFill>
                <a:schemeClr val="lt1"/>
              </a:solidFill>
              <a:latin typeface="Arial"/>
              <a:ea typeface="Arial"/>
              <a:cs typeface="Arial"/>
              <a:sym typeface="Arial"/>
            </a:endParaRPr>
          </a:p>
          <a:p>
            <a:pPr indent="-171450" lvl="0" marL="457200" marR="0" rtl="0" algn="l">
              <a:lnSpc>
                <a:spcPct val="100000"/>
              </a:lnSpc>
              <a:spcBef>
                <a:spcPts val="0"/>
              </a:spcBef>
              <a:spcAft>
                <a:spcPts val="0"/>
              </a:spcAft>
              <a:buClr>
                <a:schemeClr val="lt1"/>
              </a:buClr>
              <a:buSzPts val="1170"/>
              <a:buFont typeface="Arial"/>
              <a:buChar char="•"/>
            </a:pPr>
            <a:r>
              <a:rPr b="0" i="0" lang="en-US" sz="1170" u="none" cap="none" strike="noStrike">
                <a:solidFill>
                  <a:schemeClr val="lt1"/>
                </a:solidFill>
                <a:latin typeface="Arial"/>
                <a:ea typeface="Arial"/>
                <a:cs typeface="Arial"/>
                <a:sym typeface="Arial"/>
              </a:rPr>
              <a:t>Even if your settings are private, mutual acquaintances (such as coworkers or future bosses) may still see your content.</a:t>
            </a:r>
            <a:endParaRPr/>
          </a:p>
          <a:p>
            <a:pPr indent="-171450" lvl="0" marL="457200" marR="0" rtl="0" algn="l">
              <a:lnSpc>
                <a:spcPct val="100000"/>
              </a:lnSpc>
              <a:spcBef>
                <a:spcPts val="0"/>
              </a:spcBef>
              <a:spcAft>
                <a:spcPts val="0"/>
              </a:spcAft>
              <a:buClr>
                <a:schemeClr val="lt1"/>
              </a:buClr>
              <a:buSzPts val="1170"/>
              <a:buFont typeface="Arial"/>
              <a:buChar char="•"/>
            </a:pPr>
            <a:r>
              <a:rPr b="1" i="0" lang="en-US" sz="1170" u="none" cap="none" strike="noStrike">
                <a:solidFill>
                  <a:schemeClr val="lt1"/>
                </a:solidFill>
                <a:latin typeface="Arial"/>
                <a:ea typeface="Arial"/>
                <a:cs typeface="Arial"/>
                <a:sym typeface="Arial"/>
              </a:rPr>
              <a:t>Review your friends list</a:t>
            </a:r>
            <a:r>
              <a:rPr b="0" i="0" lang="en-US" sz="1170" u="none" cap="none" strike="noStrike">
                <a:solidFill>
                  <a:schemeClr val="lt1"/>
                </a:solidFill>
                <a:latin typeface="Arial"/>
                <a:ea typeface="Arial"/>
                <a:cs typeface="Arial"/>
                <a:sym typeface="Arial"/>
              </a:rPr>
              <a:t> and remove people you wouldn’t want to have access to your personal life.</a:t>
            </a:r>
            <a:endParaRPr/>
          </a:p>
          <a:p>
            <a:pPr indent="-171450" lvl="0" marL="457200" marR="0" rtl="0" algn="l">
              <a:lnSpc>
                <a:spcPct val="100000"/>
              </a:lnSpc>
              <a:spcBef>
                <a:spcPts val="0"/>
              </a:spcBef>
              <a:spcAft>
                <a:spcPts val="0"/>
              </a:spcAft>
              <a:buClr>
                <a:schemeClr val="lt1"/>
              </a:buClr>
              <a:buSzPts val="1170"/>
              <a:buFont typeface="Arial"/>
              <a:buChar char="•"/>
            </a:pPr>
            <a:r>
              <a:rPr b="0" i="0" lang="en-US" sz="1170" u="none" cap="none" strike="noStrike">
                <a:solidFill>
                  <a:schemeClr val="lt1"/>
                </a:solidFill>
                <a:latin typeface="Arial"/>
                <a:ea typeface="Arial"/>
                <a:cs typeface="Arial"/>
                <a:sym typeface="Arial"/>
              </a:rPr>
              <a:t>Consider creating separate personal and professional accounts if needed.</a:t>
            </a:r>
            <a:endParaRPr/>
          </a:p>
          <a:p>
            <a:pPr indent="0" lvl="0" marL="0" marR="0" rtl="0" algn="l">
              <a:lnSpc>
                <a:spcPct val="100000"/>
              </a:lnSpc>
              <a:spcBef>
                <a:spcPts val="0"/>
              </a:spcBef>
              <a:spcAft>
                <a:spcPts val="0"/>
              </a:spcAft>
              <a:buClr>
                <a:srgbClr val="000000"/>
              </a:buClr>
              <a:buSzPts val="1300"/>
              <a:buFont typeface="Arial"/>
              <a:buNone/>
            </a:pPr>
            <a:r>
              <a:t/>
            </a:r>
            <a:endParaRPr b="0" i="0" sz="1300" u="none" cap="none" strike="noStrike">
              <a:solidFill>
                <a:srgbClr val="FFFFFF"/>
              </a:solidFill>
              <a:latin typeface="Arial"/>
              <a:ea typeface="Arial"/>
              <a:cs typeface="Arial"/>
              <a:sym typeface="Arial"/>
            </a:endParaRPr>
          </a:p>
        </p:txBody>
      </p:sp>
      <p:sp>
        <p:nvSpPr>
          <p:cNvPr id="375" name="Google Shape;375;p59">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Continue</a:t>
            </a:r>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379" name="Shape 379"/>
        <p:cNvGrpSpPr/>
        <p:nvPr/>
      </p:nvGrpSpPr>
      <p:grpSpPr>
        <a:xfrm>
          <a:off x="0" y="0"/>
          <a:ext cx="0" cy="0"/>
          <a:chOff x="0" y="0"/>
          <a:chExt cx="0" cy="0"/>
        </a:xfrm>
      </p:grpSpPr>
      <p:sp>
        <p:nvSpPr>
          <p:cNvPr id="380" name="Google Shape;380;p60"/>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Social Media</a:t>
            </a:r>
            <a:endParaRPr/>
          </a:p>
        </p:txBody>
      </p:sp>
      <p:sp>
        <p:nvSpPr>
          <p:cNvPr id="381" name="Google Shape;381;p60"/>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228600" lvl="0" marL="228600" marR="0" rtl="0" algn="l">
              <a:lnSpc>
                <a:spcPct val="100000"/>
              </a:lnSpc>
              <a:spcBef>
                <a:spcPts val="0"/>
              </a:spcBef>
              <a:spcAft>
                <a:spcPts val="0"/>
              </a:spcAft>
              <a:buClr>
                <a:schemeClr val="lt1"/>
              </a:buClr>
              <a:buSzPts val="1170"/>
              <a:buFont typeface="Arial"/>
              <a:buAutoNum type="arabicPeriod" startAt="4"/>
            </a:pPr>
            <a:r>
              <a:rPr b="1" i="0" lang="en-US" sz="1170" u="none" cap="none" strike="noStrike">
                <a:solidFill>
                  <a:schemeClr val="lt1"/>
                </a:solidFill>
                <a:latin typeface="Arial"/>
                <a:ea typeface="Arial"/>
                <a:cs typeface="Arial"/>
                <a:sym typeface="Arial"/>
              </a:rPr>
              <a:t>How to Respond to Negative or Controversial Comments</a:t>
            </a:r>
            <a:endParaRPr b="0" i="0" sz="1170" u="none" cap="none" strike="noStrike">
              <a:solidFill>
                <a:schemeClr val="lt1"/>
              </a:solidFill>
              <a:latin typeface="Arial"/>
              <a:ea typeface="Arial"/>
              <a:cs typeface="Arial"/>
              <a:sym typeface="Arial"/>
            </a:endParaRPr>
          </a:p>
          <a:p>
            <a:pPr indent="0" lvl="0" marL="228600" marR="0" rtl="0" algn="l">
              <a:lnSpc>
                <a:spcPct val="100000"/>
              </a:lnSpc>
              <a:spcBef>
                <a:spcPts val="0"/>
              </a:spcBef>
              <a:spcAft>
                <a:spcPts val="0"/>
              </a:spcAft>
              <a:buNone/>
            </a:pPr>
            <a:r>
              <a:rPr b="0" i="0" lang="en-US" sz="1170" u="none" cap="none" strike="noStrike">
                <a:solidFill>
                  <a:schemeClr val="lt1"/>
                </a:solidFill>
                <a:latin typeface="Arial"/>
                <a:ea typeface="Arial"/>
                <a:cs typeface="Arial"/>
                <a:sym typeface="Arial"/>
              </a:rPr>
              <a:t>If someone posts something that upsets you, it’s tempting to respond emotionally. Instead, try these approaches:</a:t>
            </a:r>
            <a:endParaRPr b="0" i="0" sz="1170" u="none" cap="none" strike="noStrike">
              <a:solidFill>
                <a:schemeClr val="lt1"/>
              </a:solidFill>
              <a:latin typeface="Arial"/>
              <a:ea typeface="Arial"/>
              <a:cs typeface="Arial"/>
              <a:sym typeface="Arial"/>
            </a:endParaRPr>
          </a:p>
          <a:p>
            <a:pPr indent="0" lvl="0" marL="228600" marR="0" rtl="0" algn="l">
              <a:lnSpc>
                <a:spcPct val="100000"/>
              </a:lnSpc>
              <a:spcBef>
                <a:spcPts val="600"/>
              </a:spcBef>
              <a:spcAft>
                <a:spcPts val="0"/>
              </a:spcAft>
              <a:buNone/>
            </a:pPr>
            <a:r>
              <a:rPr b="1" i="0" lang="en-US" sz="1170" u="none" cap="none" strike="noStrike">
                <a:solidFill>
                  <a:schemeClr val="lt1"/>
                </a:solidFill>
                <a:latin typeface="Arial"/>
                <a:ea typeface="Arial"/>
                <a:cs typeface="Arial"/>
                <a:sym typeface="Arial"/>
              </a:rPr>
              <a:t>Ignore:</a:t>
            </a:r>
            <a:endParaRPr b="0" i="0" sz="1170" u="none" cap="none" strike="noStrike">
              <a:solidFill>
                <a:schemeClr val="lt1"/>
              </a:solidFill>
              <a:latin typeface="Arial"/>
              <a:ea typeface="Arial"/>
              <a:cs typeface="Arial"/>
              <a:sym typeface="Arial"/>
            </a:endParaRPr>
          </a:p>
          <a:p>
            <a:pPr indent="-171450" lvl="0" marL="731520" marR="0" rtl="0" algn="l">
              <a:lnSpc>
                <a:spcPct val="100000"/>
              </a:lnSpc>
              <a:spcBef>
                <a:spcPts val="0"/>
              </a:spcBef>
              <a:spcAft>
                <a:spcPts val="0"/>
              </a:spcAft>
              <a:buClr>
                <a:schemeClr val="lt1"/>
              </a:buClr>
              <a:buSzPts val="1170"/>
              <a:buFont typeface="Courier New"/>
              <a:buChar char="o"/>
            </a:pPr>
            <a:r>
              <a:rPr b="0" i="0" lang="en-US" sz="1170" u="none" cap="none" strike="noStrike">
                <a:solidFill>
                  <a:schemeClr val="lt1"/>
                </a:solidFill>
                <a:latin typeface="Arial"/>
                <a:ea typeface="Arial"/>
                <a:cs typeface="Arial"/>
                <a:sym typeface="Arial"/>
              </a:rPr>
              <a:t>Not every argument needs a response.</a:t>
            </a:r>
            <a:endParaRPr/>
          </a:p>
          <a:p>
            <a:pPr indent="-171450" lvl="0" marL="731520" marR="0" rtl="0" algn="l">
              <a:lnSpc>
                <a:spcPct val="100000"/>
              </a:lnSpc>
              <a:spcBef>
                <a:spcPts val="0"/>
              </a:spcBef>
              <a:spcAft>
                <a:spcPts val="0"/>
              </a:spcAft>
              <a:buClr>
                <a:schemeClr val="lt1"/>
              </a:buClr>
              <a:buSzPts val="1170"/>
              <a:buFont typeface="Courier New"/>
              <a:buChar char="o"/>
            </a:pPr>
            <a:r>
              <a:rPr b="0" i="0" lang="en-US" sz="1170" u="none" cap="none" strike="noStrike">
                <a:solidFill>
                  <a:schemeClr val="lt1"/>
                </a:solidFill>
                <a:latin typeface="Arial"/>
                <a:ea typeface="Arial"/>
                <a:cs typeface="Arial"/>
                <a:sym typeface="Arial"/>
              </a:rPr>
              <a:t>If it’s not important to your career, </a:t>
            </a:r>
            <a:r>
              <a:rPr b="1" i="0" lang="en-US" sz="1170" u="none" cap="none" strike="noStrike">
                <a:solidFill>
                  <a:schemeClr val="lt1"/>
                </a:solidFill>
                <a:latin typeface="Arial"/>
                <a:ea typeface="Arial"/>
                <a:cs typeface="Arial"/>
                <a:sym typeface="Arial"/>
              </a:rPr>
              <a:t>don’t engage</a:t>
            </a:r>
            <a:r>
              <a:rPr b="0" i="0" lang="en-US" sz="1170" u="none" cap="none" strike="noStrike">
                <a:solidFill>
                  <a:schemeClr val="lt1"/>
                </a:solidFill>
                <a:latin typeface="Arial"/>
                <a:ea typeface="Arial"/>
                <a:cs typeface="Arial"/>
                <a:sym typeface="Arial"/>
              </a:rPr>
              <a:t>.</a:t>
            </a:r>
            <a:endParaRPr/>
          </a:p>
          <a:p>
            <a:pPr indent="0" lvl="0" marL="228600" marR="0" rtl="0" algn="l">
              <a:lnSpc>
                <a:spcPct val="100000"/>
              </a:lnSpc>
              <a:spcBef>
                <a:spcPts val="600"/>
              </a:spcBef>
              <a:spcAft>
                <a:spcPts val="0"/>
              </a:spcAft>
              <a:buClr>
                <a:srgbClr val="000000"/>
              </a:buClr>
              <a:buSzPts val="1170"/>
              <a:buFont typeface="Arial"/>
              <a:buNone/>
            </a:pPr>
            <a:r>
              <a:rPr b="1" i="0" lang="en-US" sz="1170" u="none" cap="none" strike="noStrike">
                <a:solidFill>
                  <a:schemeClr val="lt1"/>
                </a:solidFill>
                <a:latin typeface="Arial"/>
                <a:ea typeface="Arial"/>
                <a:cs typeface="Arial"/>
                <a:sym typeface="Arial"/>
              </a:rPr>
              <a:t>Respond with Professionalism (If Necessary):</a:t>
            </a:r>
            <a:endParaRPr b="0" i="0" sz="1170" u="none" cap="none" strike="noStrike">
              <a:solidFill>
                <a:schemeClr val="lt1"/>
              </a:solidFill>
              <a:latin typeface="Arial"/>
              <a:ea typeface="Arial"/>
              <a:cs typeface="Arial"/>
              <a:sym typeface="Arial"/>
            </a:endParaRPr>
          </a:p>
          <a:p>
            <a:pPr indent="-171450" lvl="0" marL="731520" marR="0" rtl="0" algn="l">
              <a:lnSpc>
                <a:spcPct val="100000"/>
              </a:lnSpc>
              <a:spcBef>
                <a:spcPts val="0"/>
              </a:spcBef>
              <a:spcAft>
                <a:spcPts val="0"/>
              </a:spcAft>
              <a:buClr>
                <a:schemeClr val="lt1"/>
              </a:buClr>
              <a:buSzPts val="1170"/>
              <a:buFont typeface="Courier New"/>
              <a:buChar char="o"/>
            </a:pPr>
            <a:r>
              <a:rPr b="0" i="0" lang="en-US" sz="1170" u="none" cap="none" strike="noStrike">
                <a:solidFill>
                  <a:schemeClr val="lt1"/>
                </a:solidFill>
                <a:latin typeface="Arial"/>
                <a:ea typeface="Arial"/>
                <a:cs typeface="Arial"/>
                <a:sym typeface="Arial"/>
              </a:rPr>
              <a:t>Keep it neutral and polite. Example: Instead of: </a:t>
            </a:r>
            <a:r>
              <a:rPr b="0" i="1" lang="en-US" sz="1170" u="none" cap="none" strike="noStrike">
                <a:solidFill>
                  <a:schemeClr val="lt1"/>
                </a:solidFill>
                <a:latin typeface="Arial"/>
                <a:ea typeface="Arial"/>
                <a:cs typeface="Arial"/>
                <a:sym typeface="Arial"/>
              </a:rPr>
              <a:t>"You’re completely wrong, and that’s ridiculous!"  </a:t>
            </a:r>
            <a:r>
              <a:rPr b="0" i="0" lang="en-US" sz="1170" u="none" cap="none" strike="noStrike">
                <a:solidFill>
                  <a:schemeClr val="lt1"/>
                </a:solidFill>
                <a:latin typeface="Arial"/>
                <a:ea typeface="Arial"/>
                <a:cs typeface="Arial"/>
                <a:sym typeface="Arial"/>
              </a:rPr>
              <a:t>Try: </a:t>
            </a:r>
            <a:r>
              <a:rPr b="0" i="1" lang="en-US" sz="1170" u="none" cap="none" strike="noStrike">
                <a:solidFill>
                  <a:schemeClr val="lt1"/>
                </a:solidFill>
                <a:latin typeface="Arial"/>
                <a:ea typeface="Arial"/>
                <a:cs typeface="Arial"/>
                <a:sym typeface="Arial"/>
              </a:rPr>
              <a:t>"I understand your perspective, and I appreciate the discussion. Let's agree to disagree."</a:t>
            </a:r>
            <a:endParaRPr b="0" i="0" sz="1170" u="none" cap="none" strike="noStrike">
              <a:solidFill>
                <a:schemeClr val="lt1"/>
              </a:solidFill>
              <a:latin typeface="Arial"/>
              <a:ea typeface="Arial"/>
              <a:cs typeface="Arial"/>
              <a:sym typeface="Arial"/>
            </a:endParaRPr>
          </a:p>
          <a:p>
            <a:pPr indent="0" lvl="0" marL="228600" marR="0" rtl="0" algn="l">
              <a:lnSpc>
                <a:spcPct val="100000"/>
              </a:lnSpc>
              <a:spcBef>
                <a:spcPts val="600"/>
              </a:spcBef>
              <a:spcAft>
                <a:spcPts val="0"/>
              </a:spcAft>
              <a:buClr>
                <a:srgbClr val="000000"/>
              </a:buClr>
              <a:buSzPts val="1170"/>
              <a:buFont typeface="Arial"/>
              <a:buNone/>
            </a:pPr>
            <a:r>
              <a:rPr b="1" i="0" lang="en-US" sz="1170" u="none" cap="none" strike="noStrike">
                <a:solidFill>
                  <a:schemeClr val="lt1"/>
                </a:solidFill>
                <a:latin typeface="Arial"/>
                <a:ea typeface="Arial"/>
                <a:cs typeface="Arial"/>
                <a:sym typeface="Arial"/>
              </a:rPr>
              <a:t>Move It to a Private Conversation:</a:t>
            </a:r>
            <a:endParaRPr b="0" i="0" sz="1170" u="none" cap="none" strike="noStrike">
              <a:solidFill>
                <a:schemeClr val="lt1"/>
              </a:solidFill>
              <a:latin typeface="Arial"/>
              <a:ea typeface="Arial"/>
              <a:cs typeface="Arial"/>
              <a:sym typeface="Arial"/>
            </a:endParaRPr>
          </a:p>
          <a:p>
            <a:pPr indent="-171450" lvl="0" marL="731520" marR="0" rtl="0" algn="l">
              <a:lnSpc>
                <a:spcPct val="100000"/>
              </a:lnSpc>
              <a:spcBef>
                <a:spcPts val="0"/>
              </a:spcBef>
              <a:spcAft>
                <a:spcPts val="0"/>
              </a:spcAft>
              <a:buClr>
                <a:schemeClr val="lt1"/>
              </a:buClr>
              <a:buSzPts val="1170"/>
              <a:buFont typeface="Courier New"/>
              <a:buChar char="o"/>
            </a:pPr>
            <a:r>
              <a:rPr b="0" i="0" lang="en-US" sz="1170" u="none" cap="none" strike="noStrike">
                <a:solidFill>
                  <a:schemeClr val="lt1"/>
                </a:solidFill>
                <a:latin typeface="Arial"/>
                <a:ea typeface="Arial"/>
                <a:cs typeface="Arial"/>
                <a:sym typeface="Arial"/>
              </a:rPr>
              <a:t>If you need to respond, </a:t>
            </a:r>
            <a:r>
              <a:rPr b="1" i="0" lang="en-US" sz="1170" u="none" cap="none" strike="noStrike">
                <a:solidFill>
                  <a:schemeClr val="lt1"/>
                </a:solidFill>
                <a:latin typeface="Arial"/>
                <a:ea typeface="Arial"/>
                <a:cs typeface="Arial"/>
                <a:sym typeface="Arial"/>
              </a:rPr>
              <a:t>message the person privately</a:t>
            </a:r>
            <a:r>
              <a:rPr b="0" i="0" lang="en-US" sz="1170" u="none" cap="none" strike="noStrike">
                <a:solidFill>
                  <a:schemeClr val="lt1"/>
                </a:solidFill>
                <a:latin typeface="Arial"/>
                <a:ea typeface="Arial"/>
                <a:cs typeface="Arial"/>
                <a:sym typeface="Arial"/>
              </a:rPr>
              <a:t> instead of arguing publicly. Example: </a:t>
            </a:r>
            <a:r>
              <a:rPr b="0" i="1" lang="en-US" sz="1170" u="none" cap="none" strike="noStrike">
                <a:solidFill>
                  <a:schemeClr val="lt1"/>
                </a:solidFill>
                <a:latin typeface="Arial"/>
                <a:ea typeface="Arial"/>
                <a:cs typeface="Arial"/>
                <a:sym typeface="Arial"/>
              </a:rPr>
              <a:t>"I’d be happy to chat about this privately if you’d like."</a:t>
            </a:r>
            <a:endParaRPr b="0" i="0" sz="1170" u="none" cap="none" strike="noStrike">
              <a:solidFill>
                <a:schemeClr val="lt1"/>
              </a:solidFill>
              <a:latin typeface="Arial"/>
              <a:ea typeface="Arial"/>
              <a:cs typeface="Arial"/>
              <a:sym typeface="Arial"/>
            </a:endParaRPr>
          </a:p>
          <a:p>
            <a:pPr indent="0" lvl="0" marL="228600" marR="0" rtl="0" algn="l">
              <a:lnSpc>
                <a:spcPct val="100000"/>
              </a:lnSpc>
              <a:spcBef>
                <a:spcPts val="600"/>
              </a:spcBef>
              <a:spcAft>
                <a:spcPts val="0"/>
              </a:spcAft>
              <a:buClr>
                <a:srgbClr val="000000"/>
              </a:buClr>
              <a:buSzPts val="1170"/>
              <a:buFont typeface="Arial"/>
              <a:buNone/>
            </a:pPr>
            <a:r>
              <a:rPr b="1" i="0" lang="en-US" sz="1170" u="none" cap="none" strike="noStrike">
                <a:solidFill>
                  <a:schemeClr val="lt1"/>
                </a:solidFill>
                <a:latin typeface="Arial"/>
                <a:ea typeface="Arial"/>
                <a:cs typeface="Arial"/>
                <a:sym typeface="Arial"/>
              </a:rPr>
              <a:t>Set Boundaries &amp; Report If Needed:</a:t>
            </a:r>
            <a:endParaRPr b="0" i="0" sz="1170" u="none" cap="none" strike="noStrike">
              <a:solidFill>
                <a:schemeClr val="lt1"/>
              </a:solidFill>
              <a:latin typeface="Arial"/>
              <a:ea typeface="Arial"/>
              <a:cs typeface="Arial"/>
              <a:sym typeface="Arial"/>
            </a:endParaRPr>
          </a:p>
          <a:p>
            <a:pPr indent="-171450" lvl="0" marL="731520" marR="0" rtl="0" algn="l">
              <a:lnSpc>
                <a:spcPct val="100000"/>
              </a:lnSpc>
              <a:spcBef>
                <a:spcPts val="0"/>
              </a:spcBef>
              <a:spcAft>
                <a:spcPts val="0"/>
              </a:spcAft>
              <a:buClr>
                <a:schemeClr val="lt1"/>
              </a:buClr>
              <a:buSzPts val="1170"/>
              <a:buFont typeface="Courier New"/>
              <a:buChar char="o"/>
            </a:pPr>
            <a:r>
              <a:rPr b="0" i="0" lang="en-US" sz="1170" u="none" cap="none" strike="noStrike">
                <a:solidFill>
                  <a:schemeClr val="lt1"/>
                </a:solidFill>
                <a:latin typeface="Arial"/>
                <a:ea typeface="Arial"/>
                <a:cs typeface="Arial"/>
                <a:sym typeface="Arial"/>
              </a:rPr>
              <a:t>If someone is harassing or being inappropriate, </a:t>
            </a:r>
            <a:r>
              <a:rPr b="1" i="0" lang="en-US" sz="1170" u="none" cap="none" strike="noStrike">
                <a:solidFill>
                  <a:schemeClr val="lt1"/>
                </a:solidFill>
                <a:latin typeface="Arial"/>
                <a:ea typeface="Arial"/>
                <a:cs typeface="Arial"/>
                <a:sym typeface="Arial"/>
              </a:rPr>
              <a:t>block, mute, or report</a:t>
            </a:r>
            <a:r>
              <a:rPr b="0" i="0" lang="en-US" sz="1170" u="none" cap="none" strike="noStrike">
                <a:solidFill>
                  <a:schemeClr val="lt1"/>
                </a:solidFill>
                <a:latin typeface="Arial"/>
                <a:ea typeface="Arial"/>
                <a:cs typeface="Arial"/>
                <a:sym typeface="Arial"/>
              </a:rPr>
              <a:t> them instead of escalating the situation.</a:t>
            </a:r>
            <a:endParaRPr/>
          </a:p>
        </p:txBody>
      </p:sp>
      <p:sp>
        <p:nvSpPr>
          <p:cNvPr id="382" name="Google Shape;382;p60">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Continue</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386" name="Shape 386"/>
        <p:cNvGrpSpPr/>
        <p:nvPr/>
      </p:nvGrpSpPr>
      <p:grpSpPr>
        <a:xfrm>
          <a:off x="0" y="0"/>
          <a:ext cx="0" cy="0"/>
          <a:chOff x="0" y="0"/>
          <a:chExt cx="0" cy="0"/>
        </a:xfrm>
      </p:grpSpPr>
      <p:sp>
        <p:nvSpPr>
          <p:cNvPr id="387" name="Google Shape;387;p61"/>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Social Media</a:t>
            </a:r>
            <a:endParaRPr/>
          </a:p>
        </p:txBody>
      </p:sp>
      <p:sp>
        <p:nvSpPr>
          <p:cNvPr id="388" name="Google Shape;388;p61"/>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228600" lvl="0" marL="228600" marR="0" rtl="0" algn="l">
              <a:lnSpc>
                <a:spcPct val="100000"/>
              </a:lnSpc>
              <a:spcBef>
                <a:spcPts val="0"/>
              </a:spcBef>
              <a:spcAft>
                <a:spcPts val="0"/>
              </a:spcAft>
              <a:buClr>
                <a:schemeClr val="lt1"/>
              </a:buClr>
              <a:buSzPts val="1170"/>
              <a:buFont typeface="Arial"/>
              <a:buAutoNum type="arabicPeriod" startAt="5"/>
            </a:pPr>
            <a:r>
              <a:rPr b="1" i="0" lang="en-US" sz="1170" u="none" cap="none" strike="noStrike">
                <a:solidFill>
                  <a:schemeClr val="lt1"/>
                </a:solidFill>
                <a:latin typeface="Arial"/>
                <a:ea typeface="Arial"/>
                <a:cs typeface="Arial"/>
                <a:sym typeface="Arial"/>
              </a:rPr>
              <a:t>Keep personal and professional life separate</a:t>
            </a:r>
            <a:endParaRPr b="0" i="0" sz="1170" u="none" cap="none" strike="noStrike">
              <a:solidFill>
                <a:schemeClr val="lt1"/>
              </a:solidFill>
              <a:latin typeface="Arial"/>
              <a:ea typeface="Arial"/>
              <a:cs typeface="Arial"/>
              <a:sym typeface="Arial"/>
            </a:endParaRPr>
          </a:p>
          <a:p>
            <a:pPr indent="-171450" lvl="0" marL="400050" marR="0" rtl="0" algn="l">
              <a:lnSpc>
                <a:spcPct val="100000"/>
              </a:lnSpc>
              <a:spcBef>
                <a:spcPts val="0"/>
              </a:spcBef>
              <a:spcAft>
                <a:spcPts val="0"/>
              </a:spcAft>
              <a:buClr>
                <a:schemeClr val="lt1"/>
              </a:buClr>
              <a:buSzPts val="1170"/>
              <a:buFont typeface="Arial"/>
              <a:buChar char="•"/>
            </a:pPr>
            <a:r>
              <a:rPr b="0" i="0" lang="en-US" sz="1170" u="none" cap="none" strike="noStrike">
                <a:solidFill>
                  <a:schemeClr val="lt1"/>
                </a:solidFill>
                <a:latin typeface="Arial"/>
                <a:ea typeface="Arial"/>
                <a:cs typeface="Arial"/>
                <a:sym typeface="Arial"/>
              </a:rPr>
              <a:t>If using social media professionally, keep posts positive, inspiring, and informative.</a:t>
            </a:r>
            <a:endParaRPr/>
          </a:p>
          <a:p>
            <a:pPr indent="-171450" lvl="0" marL="400050" marR="0" rtl="0" algn="l">
              <a:lnSpc>
                <a:spcPct val="100000"/>
              </a:lnSpc>
              <a:spcBef>
                <a:spcPts val="0"/>
              </a:spcBef>
              <a:spcAft>
                <a:spcPts val="0"/>
              </a:spcAft>
              <a:buClr>
                <a:schemeClr val="lt1"/>
              </a:buClr>
              <a:buSzPts val="1170"/>
              <a:buFont typeface="Arial"/>
              <a:buChar char="•"/>
            </a:pPr>
            <a:r>
              <a:rPr b="0" i="0" lang="en-US" sz="1170" u="none" cap="none" strike="noStrike">
                <a:solidFill>
                  <a:schemeClr val="lt1"/>
                </a:solidFill>
                <a:latin typeface="Arial"/>
                <a:ea typeface="Arial"/>
                <a:cs typeface="Arial"/>
                <a:sym typeface="Arial"/>
              </a:rPr>
              <a:t>If using social media personally, adjust your privacy settings and limit what professional contacts can see.</a:t>
            </a:r>
            <a:endParaRPr/>
          </a:p>
          <a:p>
            <a:pPr indent="-228600" lvl="0" marL="228600" marR="0" rtl="0" algn="l">
              <a:lnSpc>
                <a:spcPct val="100000"/>
              </a:lnSpc>
              <a:spcBef>
                <a:spcPts val="600"/>
              </a:spcBef>
              <a:spcAft>
                <a:spcPts val="0"/>
              </a:spcAft>
              <a:buClr>
                <a:schemeClr val="lt1"/>
              </a:buClr>
              <a:buSzPts val="1170"/>
              <a:buFont typeface="Arial"/>
              <a:buAutoNum type="arabicPeriod" startAt="6"/>
            </a:pPr>
            <a:r>
              <a:rPr b="1" i="0" lang="en-US" sz="1170" u="none" cap="none" strike="noStrike">
                <a:solidFill>
                  <a:schemeClr val="lt1"/>
                </a:solidFill>
                <a:latin typeface="Arial"/>
                <a:ea typeface="Arial"/>
                <a:cs typeface="Arial"/>
                <a:sym typeface="Arial"/>
              </a:rPr>
              <a:t>Use social media to build positive reputation</a:t>
            </a:r>
            <a:endParaRPr/>
          </a:p>
          <a:p>
            <a:pPr indent="0" lvl="0" marL="228600" marR="0" rtl="0" algn="l">
              <a:lnSpc>
                <a:spcPct val="100000"/>
              </a:lnSpc>
              <a:spcBef>
                <a:spcPts val="0"/>
              </a:spcBef>
              <a:spcAft>
                <a:spcPts val="0"/>
              </a:spcAft>
              <a:buNone/>
            </a:pPr>
            <a:r>
              <a:rPr b="0" i="0" lang="en-US" sz="1170" u="none" cap="none" strike="noStrike">
                <a:solidFill>
                  <a:schemeClr val="lt1"/>
                </a:solidFill>
                <a:latin typeface="Arial"/>
                <a:ea typeface="Arial"/>
                <a:cs typeface="Arial"/>
                <a:sym typeface="Arial"/>
              </a:rPr>
              <a:t>Instead of posting controversial or negative content, focus on:</a:t>
            </a:r>
            <a:endParaRPr/>
          </a:p>
          <a:p>
            <a:pPr indent="-171450" lvl="0" marL="400050" marR="0" rtl="0" algn="l">
              <a:lnSpc>
                <a:spcPct val="100000"/>
              </a:lnSpc>
              <a:spcBef>
                <a:spcPts val="0"/>
              </a:spcBef>
              <a:spcAft>
                <a:spcPts val="0"/>
              </a:spcAft>
              <a:buClr>
                <a:schemeClr val="lt1"/>
              </a:buClr>
              <a:buSzPts val="1170"/>
              <a:buFont typeface="Arial"/>
              <a:buChar char="•"/>
            </a:pPr>
            <a:r>
              <a:rPr b="0" i="0" lang="en-US" sz="1170" u="none" cap="none" strike="noStrike">
                <a:solidFill>
                  <a:schemeClr val="lt1"/>
                </a:solidFill>
                <a:latin typeface="Arial"/>
                <a:ea typeface="Arial"/>
                <a:cs typeface="Arial"/>
                <a:sym typeface="Arial"/>
              </a:rPr>
              <a:t>Sharing </a:t>
            </a:r>
            <a:r>
              <a:rPr b="1" i="0" lang="en-US" sz="1170" u="none" cap="none" strike="noStrike">
                <a:solidFill>
                  <a:schemeClr val="lt1"/>
                </a:solidFill>
                <a:latin typeface="Arial"/>
                <a:ea typeface="Arial"/>
                <a:cs typeface="Arial"/>
                <a:sym typeface="Arial"/>
              </a:rPr>
              <a:t>accomplishments</a:t>
            </a:r>
            <a:r>
              <a:rPr b="0" i="0" lang="en-US" sz="1170" u="none" cap="none" strike="noStrike">
                <a:solidFill>
                  <a:schemeClr val="lt1"/>
                </a:solidFill>
                <a:latin typeface="Arial"/>
                <a:ea typeface="Arial"/>
                <a:cs typeface="Arial"/>
                <a:sym typeface="Arial"/>
              </a:rPr>
              <a:t> (school, work, volunteer experiences, etc.)</a:t>
            </a:r>
            <a:endParaRPr/>
          </a:p>
          <a:p>
            <a:pPr indent="-171450" lvl="0" marL="400050" marR="0" rtl="0" algn="l">
              <a:lnSpc>
                <a:spcPct val="100000"/>
              </a:lnSpc>
              <a:spcBef>
                <a:spcPts val="0"/>
              </a:spcBef>
              <a:spcAft>
                <a:spcPts val="0"/>
              </a:spcAft>
              <a:buClr>
                <a:schemeClr val="lt1"/>
              </a:buClr>
              <a:buSzPts val="1170"/>
              <a:buFont typeface="Arial"/>
              <a:buChar char="•"/>
            </a:pPr>
            <a:r>
              <a:rPr b="0" i="0" lang="en-US" sz="1170" u="none" cap="none" strike="noStrike">
                <a:solidFill>
                  <a:schemeClr val="lt1"/>
                </a:solidFill>
                <a:latin typeface="Arial"/>
                <a:ea typeface="Arial"/>
                <a:cs typeface="Arial"/>
                <a:sym typeface="Arial"/>
              </a:rPr>
              <a:t>Posting </a:t>
            </a:r>
            <a:r>
              <a:rPr b="1" i="0" lang="en-US" sz="1170" u="none" cap="none" strike="noStrike">
                <a:solidFill>
                  <a:schemeClr val="lt1"/>
                </a:solidFill>
                <a:latin typeface="Arial"/>
                <a:ea typeface="Arial"/>
                <a:cs typeface="Arial"/>
                <a:sym typeface="Arial"/>
              </a:rPr>
              <a:t>positive</a:t>
            </a:r>
            <a:r>
              <a:rPr b="0" i="0" lang="en-US" sz="1170" u="none" cap="none" strike="noStrike">
                <a:solidFill>
                  <a:schemeClr val="lt1"/>
                </a:solidFill>
                <a:latin typeface="Arial"/>
                <a:ea typeface="Arial"/>
                <a:cs typeface="Arial"/>
                <a:sym typeface="Arial"/>
              </a:rPr>
              <a:t> or </a:t>
            </a:r>
            <a:r>
              <a:rPr b="1" i="0" lang="en-US" sz="1170" u="none" cap="none" strike="noStrike">
                <a:solidFill>
                  <a:schemeClr val="lt1"/>
                </a:solidFill>
                <a:latin typeface="Arial"/>
                <a:ea typeface="Arial"/>
                <a:cs typeface="Arial"/>
                <a:sym typeface="Arial"/>
              </a:rPr>
              <a:t>educational</a:t>
            </a:r>
            <a:r>
              <a:rPr b="0" i="0" lang="en-US" sz="1170" u="none" cap="none" strike="noStrike">
                <a:solidFill>
                  <a:schemeClr val="lt1"/>
                </a:solidFill>
                <a:latin typeface="Arial"/>
                <a:ea typeface="Arial"/>
                <a:cs typeface="Arial"/>
                <a:sym typeface="Arial"/>
              </a:rPr>
              <a:t> content</a:t>
            </a:r>
            <a:endParaRPr/>
          </a:p>
          <a:p>
            <a:pPr indent="-171450" lvl="0" marL="400050" marR="0" rtl="0" algn="l">
              <a:lnSpc>
                <a:spcPct val="100000"/>
              </a:lnSpc>
              <a:spcBef>
                <a:spcPts val="0"/>
              </a:spcBef>
              <a:spcAft>
                <a:spcPts val="0"/>
              </a:spcAft>
              <a:buClr>
                <a:schemeClr val="lt1"/>
              </a:buClr>
              <a:buSzPts val="1170"/>
              <a:buFont typeface="Arial"/>
              <a:buChar char="•"/>
            </a:pPr>
            <a:r>
              <a:rPr b="0" i="0" lang="en-US" sz="1170" u="none" cap="none" strike="noStrike">
                <a:solidFill>
                  <a:schemeClr val="lt1"/>
                </a:solidFill>
                <a:latin typeface="Arial"/>
                <a:ea typeface="Arial"/>
                <a:cs typeface="Arial"/>
                <a:sym typeface="Arial"/>
              </a:rPr>
              <a:t>Engaging in </a:t>
            </a:r>
            <a:r>
              <a:rPr b="1" i="0" lang="en-US" sz="1170" u="none" cap="none" strike="noStrike">
                <a:solidFill>
                  <a:schemeClr val="lt1"/>
                </a:solidFill>
                <a:latin typeface="Arial"/>
                <a:ea typeface="Arial"/>
                <a:cs typeface="Arial"/>
                <a:sym typeface="Arial"/>
              </a:rPr>
              <a:t>professional networking </a:t>
            </a:r>
            <a:r>
              <a:rPr b="0" i="0" lang="en-US" sz="1170" u="none" cap="none" strike="noStrike">
                <a:solidFill>
                  <a:schemeClr val="lt1"/>
                </a:solidFill>
                <a:latin typeface="Arial"/>
                <a:ea typeface="Arial"/>
                <a:cs typeface="Arial"/>
                <a:sym typeface="Arial"/>
              </a:rPr>
              <a:t>(LinkedIn, industry discussions, etc.)</a:t>
            </a:r>
            <a:endParaRPr/>
          </a:p>
          <a:p>
            <a:pPr indent="-171450" lvl="0" marL="400050" marR="0" rtl="0" algn="l">
              <a:lnSpc>
                <a:spcPct val="100000"/>
              </a:lnSpc>
              <a:spcBef>
                <a:spcPts val="0"/>
              </a:spcBef>
              <a:spcAft>
                <a:spcPts val="0"/>
              </a:spcAft>
              <a:buClr>
                <a:schemeClr val="lt1"/>
              </a:buClr>
              <a:buSzPts val="1170"/>
              <a:buFont typeface="Arial"/>
              <a:buChar char="•"/>
            </a:pPr>
            <a:r>
              <a:rPr b="0" i="0" lang="en-US" sz="1170" u="none" cap="none" strike="noStrike">
                <a:solidFill>
                  <a:schemeClr val="lt1"/>
                </a:solidFill>
                <a:latin typeface="Arial"/>
                <a:ea typeface="Arial"/>
                <a:cs typeface="Arial"/>
                <a:sym typeface="Arial"/>
              </a:rPr>
              <a:t>Supporting causes in a </a:t>
            </a:r>
            <a:r>
              <a:rPr b="1" i="0" lang="en-US" sz="1170" u="none" cap="none" strike="noStrike">
                <a:solidFill>
                  <a:schemeClr val="lt1"/>
                </a:solidFill>
                <a:latin typeface="Arial"/>
                <a:ea typeface="Arial"/>
                <a:cs typeface="Arial"/>
                <a:sym typeface="Arial"/>
              </a:rPr>
              <a:t>professional</a:t>
            </a:r>
            <a:r>
              <a:rPr b="0" i="0" lang="en-US" sz="1170" u="none" cap="none" strike="noStrike">
                <a:solidFill>
                  <a:schemeClr val="lt1"/>
                </a:solidFill>
                <a:latin typeface="Arial"/>
                <a:ea typeface="Arial"/>
                <a:cs typeface="Arial"/>
                <a:sym typeface="Arial"/>
              </a:rPr>
              <a:t> and </a:t>
            </a:r>
            <a:r>
              <a:rPr b="1" i="0" lang="en-US" sz="1170" u="none" cap="none" strike="noStrike">
                <a:solidFill>
                  <a:schemeClr val="lt1"/>
                </a:solidFill>
                <a:latin typeface="Arial"/>
                <a:ea typeface="Arial"/>
                <a:cs typeface="Arial"/>
                <a:sym typeface="Arial"/>
              </a:rPr>
              <a:t>respectful</a:t>
            </a:r>
            <a:r>
              <a:rPr b="0" i="0" lang="en-US" sz="1170" u="none" cap="none" strike="noStrike">
                <a:solidFill>
                  <a:schemeClr val="lt1"/>
                </a:solidFill>
                <a:latin typeface="Arial"/>
                <a:ea typeface="Arial"/>
                <a:cs typeface="Arial"/>
                <a:sym typeface="Arial"/>
              </a:rPr>
              <a:t> manner</a:t>
            </a:r>
            <a:endParaRPr/>
          </a:p>
          <a:p>
            <a:pPr indent="0" lvl="0" marL="0" marR="0" rtl="0" algn="l">
              <a:lnSpc>
                <a:spcPct val="100000"/>
              </a:lnSpc>
              <a:spcBef>
                <a:spcPts val="0"/>
              </a:spcBef>
              <a:spcAft>
                <a:spcPts val="0"/>
              </a:spcAft>
              <a:buNone/>
            </a:pPr>
            <a:r>
              <a:t/>
            </a:r>
            <a:endParaRPr b="0" i="0" sz="117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None/>
            </a:pPr>
            <a:r>
              <a:rPr b="1" i="0" lang="en-US" sz="1170" u="none" cap="none" strike="noStrike">
                <a:solidFill>
                  <a:schemeClr val="lt1"/>
                </a:solidFill>
                <a:latin typeface="Arial"/>
                <a:ea typeface="Arial"/>
                <a:cs typeface="Arial"/>
                <a:sym typeface="Arial"/>
              </a:rPr>
              <a:t>Final Thought: Social Media is your Digital Resume</a:t>
            </a:r>
            <a:endParaRPr/>
          </a:p>
          <a:p>
            <a:pPr indent="0" lvl="0" marL="0" marR="0" rtl="0" algn="l">
              <a:lnSpc>
                <a:spcPct val="100000"/>
              </a:lnSpc>
              <a:spcBef>
                <a:spcPts val="0"/>
              </a:spcBef>
              <a:spcAft>
                <a:spcPts val="0"/>
              </a:spcAft>
              <a:buNone/>
            </a:pPr>
            <a:r>
              <a:rPr b="0" i="0" lang="en-US" sz="1170" u="none" cap="none" strike="noStrike">
                <a:solidFill>
                  <a:schemeClr val="lt1"/>
                </a:solidFill>
                <a:latin typeface="Arial"/>
                <a:ea typeface="Arial"/>
                <a:cs typeface="Arial"/>
                <a:sym typeface="Arial"/>
              </a:rPr>
              <a:t>Your online presence is a reflection of you. Always post and comment as if a future boss, coworker, or client is watching—because they probably are.</a:t>
            </a:r>
            <a:endParaRPr/>
          </a:p>
          <a:p>
            <a:pPr indent="-97155" lvl="0" marL="731520" marR="0" rtl="0" algn="l">
              <a:lnSpc>
                <a:spcPct val="100000"/>
              </a:lnSpc>
              <a:spcBef>
                <a:spcPts val="0"/>
              </a:spcBef>
              <a:spcAft>
                <a:spcPts val="0"/>
              </a:spcAft>
              <a:buClr>
                <a:schemeClr val="lt1"/>
              </a:buClr>
              <a:buSzPts val="1170"/>
              <a:buFont typeface="Courier New"/>
              <a:buNone/>
            </a:pPr>
            <a:r>
              <a:t/>
            </a:r>
            <a:endParaRPr b="0" i="0" sz="1170" u="none" cap="none" strike="noStrike">
              <a:solidFill>
                <a:schemeClr val="lt1"/>
              </a:solidFill>
              <a:latin typeface="Arial"/>
              <a:ea typeface="Arial"/>
              <a:cs typeface="Arial"/>
              <a:sym typeface="Arial"/>
            </a:endParaRPr>
          </a:p>
        </p:txBody>
      </p:sp>
      <p:sp>
        <p:nvSpPr>
          <p:cNvPr id="389" name="Google Shape;389;p61">
            <a:hlinkClick action="ppaction://hlinksldjump" r:id="rId3"/>
          </p:cNvPr>
          <p:cNvSpPr/>
          <p:nvPr/>
        </p:nvSpPr>
        <p:spPr>
          <a:xfrm>
            <a:off x="178698" y="4500149"/>
            <a:ext cx="1542600" cy="486600"/>
          </a:xfrm>
          <a:prstGeom prst="leftArrow">
            <a:avLst>
              <a:gd fmla="val 50000" name="adj1"/>
              <a:gd fmla="val 50000" name="adj2"/>
            </a:avLst>
          </a:prstGeom>
          <a:solidFill>
            <a:schemeClr val="accent6"/>
          </a:solidFill>
          <a:ln>
            <a:noFill/>
          </a:ln>
          <a:effectLst>
            <a:outerShdw blurRad="44450" algn="ctr" dir="5400000" dist="27940">
              <a:srgbClr val="000000">
                <a:alpha val="31764"/>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Calibri"/>
                <a:ea typeface="Calibri"/>
                <a:cs typeface="Calibri"/>
                <a:sym typeface="Calibri"/>
              </a:rPr>
              <a:t>Back to Board</a:t>
            </a:r>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97" name="Shape 97"/>
        <p:cNvGrpSpPr/>
        <p:nvPr/>
      </p:nvGrpSpPr>
      <p:grpSpPr>
        <a:xfrm>
          <a:off x="0" y="0"/>
          <a:ext cx="0" cy="0"/>
          <a:chOff x="0" y="0"/>
          <a:chExt cx="0" cy="0"/>
        </a:xfrm>
      </p:grpSpPr>
      <p:sp>
        <p:nvSpPr>
          <p:cNvPr id="98" name="Google Shape;98;p22"/>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Cover Letter</a:t>
            </a:r>
            <a:endParaRPr/>
          </a:p>
        </p:txBody>
      </p:sp>
      <p:sp>
        <p:nvSpPr>
          <p:cNvPr id="99" name="Google Shape;99;p22"/>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A </a:t>
            </a:r>
            <a:r>
              <a:rPr b="1" i="0" lang="en-US" sz="1400" u="none" cap="none" strike="noStrike">
                <a:solidFill>
                  <a:schemeClr val="lt1"/>
                </a:solidFill>
                <a:latin typeface="Arial"/>
                <a:ea typeface="Arial"/>
                <a:cs typeface="Arial"/>
                <a:sym typeface="Arial"/>
              </a:rPr>
              <a:t>cover letter</a:t>
            </a:r>
            <a:r>
              <a:rPr b="0" i="0" lang="en-US" sz="1400" u="none" cap="none" strike="noStrike">
                <a:solidFill>
                  <a:schemeClr val="lt1"/>
                </a:solidFill>
                <a:latin typeface="Arial"/>
                <a:ea typeface="Arial"/>
                <a:cs typeface="Arial"/>
                <a:sym typeface="Arial"/>
              </a:rPr>
              <a:t> is a short, formal letter you send with your resume when applying for a job. It helps introduce you to the employer and explains why you would be a great fit for the position. Even if a company doesn’t require a cover letter, sending one can make you stand out as professional and prepared. </a:t>
            </a:r>
            <a:endParaRPr/>
          </a:p>
          <a:p>
            <a:pPr indent="0" lvl="0" marL="0" marR="0" rtl="0" algn="l">
              <a:lnSpc>
                <a:spcPct val="100000"/>
              </a:lnSpc>
              <a:spcBef>
                <a:spcPts val="0"/>
              </a:spcBef>
              <a:spcAft>
                <a:spcPts val="0"/>
              </a:spcAft>
              <a:buClr>
                <a:srgbClr val="000000"/>
              </a:buClr>
              <a:buSzPts val="1400"/>
              <a:buFont typeface="Arial"/>
              <a:buNone/>
            </a:pPr>
            <a:r>
              <a:t/>
            </a:r>
            <a:endParaRPr b="1"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US" sz="1400" u="none" cap="none" strike="noStrike">
                <a:solidFill>
                  <a:schemeClr val="lt1"/>
                </a:solidFill>
                <a:latin typeface="Arial"/>
                <a:ea typeface="Arial"/>
                <a:cs typeface="Arial"/>
                <a:sym typeface="Arial"/>
              </a:rPr>
              <a:t>Why Write a Cover Letter?</a:t>
            </a:r>
            <a:endParaRPr b="0" i="0" sz="1400" u="none" cap="none" strike="noStrike">
              <a:solidFill>
                <a:schemeClr val="lt1"/>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A cover letter gives you a chance to:</a:t>
            </a:r>
            <a:endParaRPr b="0" i="0" sz="1400" u="none" cap="none" strike="noStrike">
              <a:solidFill>
                <a:schemeClr val="lt1"/>
              </a:solidFill>
              <a:latin typeface="Arial"/>
              <a:ea typeface="Arial"/>
              <a:cs typeface="Arial"/>
              <a:sym typeface="Arial"/>
            </a:endParaRPr>
          </a:p>
          <a:p>
            <a:pPr indent="-171450" lvl="8" marL="342900" marR="0" rtl="0" algn="l">
              <a:lnSpc>
                <a:spcPct val="100000"/>
              </a:lnSpc>
              <a:spcBef>
                <a:spcPts val="0"/>
              </a:spcBef>
              <a:spcAft>
                <a:spcPts val="0"/>
              </a:spcAft>
              <a:buClr>
                <a:schemeClr val="lt1"/>
              </a:buClr>
              <a:buSzPts val="1400"/>
              <a:buFont typeface="Arial"/>
              <a:buChar char="•"/>
            </a:pPr>
            <a:r>
              <a:rPr b="0" i="0" lang="en-US" sz="1400" u="none" cap="none" strike="noStrike">
                <a:solidFill>
                  <a:schemeClr val="lt1"/>
                </a:solidFill>
                <a:latin typeface="Arial"/>
                <a:ea typeface="Arial"/>
                <a:cs typeface="Arial"/>
                <a:sym typeface="Arial"/>
              </a:rPr>
              <a:t>Explain why you’re interested in the job and company.</a:t>
            </a:r>
            <a:endParaRPr/>
          </a:p>
          <a:p>
            <a:pPr indent="-171450" lvl="8" marL="342900" marR="0" rtl="0" algn="l">
              <a:lnSpc>
                <a:spcPct val="100000"/>
              </a:lnSpc>
              <a:spcBef>
                <a:spcPts val="0"/>
              </a:spcBef>
              <a:spcAft>
                <a:spcPts val="0"/>
              </a:spcAft>
              <a:buClr>
                <a:schemeClr val="lt1"/>
              </a:buClr>
              <a:buSzPts val="1400"/>
              <a:buFont typeface="Arial"/>
              <a:buChar char="•"/>
            </a:pPr>
            <a:r>
              <a:rPr b="0" i="0" lang="en-US" sz="1400" u="none" cap="none" strike="noStrike">
                <a:solidFill>
                  <a:schemeClr val="lt1"/>
                </a:solidFill>
                <a:latin typeface="Arial"/>
                <a:ea typeface="Arial"/>
                <a:cs typeface="Arial"/>
                <a:sym typeface="Arial"/>
              </a:rPr>
              <a:t>Highlight skills and experiences that make you a strong candidate.</a:t>
            </a:r>
            <a:endParaRPr/>
          </a:p>
          <a:p>
            <a:pPr indent="-171450" lvl="8" marL="342900" marR="0" rtl="0" algn="l">
              <a:lnSpc>
                <a:spcPct val="100000"/>
              </a:lnSpc>
              <a:spcBef>
                <a:spcPts val="0"/>
              </a:spcBef>
              <a:spcAft>
                <a:spcPts val="0"/>
              </a:spcAft>
              <a:buClr>
                <a:schemeClr val="lt1"/>
              </a:buClr>
              <a:buSzPts val="1400"/>
              <a:buFont typeface="Arial"/>
              <a:buChar char="•"/>
            </a:pPr>
            <a:r>
              <a:rPr b="0" i="0" lang="en-US" sz="1400" u="none" cap="none" strike="noStrike">
                <a:solidFill>
                  <a:schemeClr val="lt1"/>
                </a:solidFill>
                <a:latin typeface="Arial"/>
                <a:ea typeface="Arial"/>
                <a:cs typeface="Arial"/>
                <a:sym typeface="Arial"/>
              </a:rPr>
              <a:t>Show the employer that you’ve done your research and are serious about the position.</a:t>
            </a:r>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Arial"/>
                <a:ea typeface="Arial"/>
                <a:cs typeface="Arial"/>
                <a:sym typeface="Arial"/>
              </a:rPr>
              <a:t>A cover letter helps make a good first impression, especially if you don’t get to meet the hiring manager in person. Keep it </a:t>
            </a:r>
            <a:r>
              <a:rPr b="1" i="0" lang="en-US" sz="1400" u="none" cap="none" strike="noStrike">
                <a:solidFill>
                  <a:schemeClr val="lt1"/>
                </a:solidFill>
                <a:latin typeface="Arial"/>
                <a:ea typeface="Arial"/>
                <a:cs typeface="Arial"/>
                <a:sym typeface="Arial"/>
              </a:rPr>
              <a:t>clear, professional, and confident!</a:t>
            </a:r>
            <a:endParaRPr b="0" i="0" sz="1400" u="none" cap="none" strike="noStrike">
              <a:solidFill>
                <a:schemeClr val="lt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br>
              <a:rPr b="0" i="0" lang="en-US" sz="1600" u="none" cap="none" strike="noStrike">
                <a:solidFill>
                  <a:srgbClr val="000000"/>
                </a:solidFill>
                <a:latin typeface="Arial"/>
                <a:ea typeface="Arial"/>
                <a:cs typeface="Arial"/>
                <a:sym typeface="Arial"/>
              </a:rPr>
            </a:br>
            <a:endParaRPr b="0" i="0" sz="1200" u="none" cap="none" strike="noStrike">
              <a:solidFill>
                <a:srgbClr val="FFFFFF"/>
              </a:solidFill>
              <a:latin typeface="Arial"/>
              <a:ea typeface="Arial"/>
              <a:cs typeface="Arial"/>
              <a:sym typeface="Arial"/>
            </a:endParaRPr>
          </a:p>
        </p:txBody>
      </p:sp>
      <p:sp>
        <p:nvSpPr>
          <p:cNvPr id="100" name="Google Shape;100;p22">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See Example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23"/>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991B1E"/>
                </a:solidFill>
                <a:latin typeface="Arial"/>
                <a:ea typeface="Arial"/>
                <a:cs typeface="Arial"/>
                <a:sym typeface="Arial"/>
              </a:rPr>
              <a:t>Cover Letter Example</a:t>
            </a:r>
            <a:endParaRPr/>
          </a:p>
        </p:txBody>
      </p:sp>
      <p:sp>
        <p:nvSpPr>
          <p:cNvPr id="106" name="Google Shape;106;p23"/>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100"/>
              <a:buFont typeface="Arial"/>
              <a:buNone/>
            </a:pPr>
            <a:r>
              <a:rPr b="1" i="0" lang="en-US" sz="1100" u="none" cap="none" strike="noStrike">
                <a:solidFill>
                  <a:srgbClr val="000000"/>
                </a:solidFill>
                <a:latin typeface="Arial"/>
                <a:ea typeface="Arial"/>
                <a:cs typeface="Arial"/>
                <a:sym typeface="Arial"/>
              </a:rPr>
              <a:t>Dear Hiring Manager,</a:t>
            </a:r>
            <a:endParaRPr b="0" i="0" sz="110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I am excited to apply for a [Position Name] at [Retail Company Name]. I admire [Retail Company Name]’s commitment to providing excellent customer service and creating a welcoming shopping experience. After researching your company, I was especially impressed by [mention a specific value, initiative, or program—for example, “your dedication to community involvement and sustainability efforts”]. As a recent high school graduate with a strong work ethic and customer service experience, I believe I would be a great addition to your team.</a:t>
            </a:r>
            <a:endParaRPr b="0" i="0" sz="110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Over the past few years, I have worked in various roles that have helped me develop strong communication, teamwork, and problem-solving skills. As a grocery store associate, I assisted customers, handled transactions, and maintained a clean and organized workspace. Babysitting for local families taught me patience, adaptability, and the ability to multitask in fast-paced situations. Additionally, running my own lawn care service during the summer required time management, reliability, and attention to detail to ensure customer satisfaction. These experiences have given me the ability to work well with others, stay organized, and provide excellent service—qualities that align well with [Retail Company Name]’s commitment to [customer satisfaction, teamwork, efficiency, etc.].</a:t>
            </a:r>
            <a:endParaRPr b="0" i="0" sz="110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100"/>
              <a:buFont typeface="Arial"/>
              <a:buNone/>
            </a:pPr>
            <a:r>
              <a:rPr b="0" i="0" lang="en-US" sz="1100" u="none" cap="none" strike="noStrike">
                <a:solidFill>
                  <a:srgbClr val="000000"/>
                </a:solidFill>
                <a:latin typeface="Arial"/>
                <a:ea typeface="Arial"/>
                <a:cs typeface="Arial"/>
                <a:sym typeface="Arial"/>
              </a:rPr>
              <a:t>I am eager for the opportunity to bring my skills and enthusiasm to [Retail Company Name] and contribute to your team’s success. I would welcome the chance to further discuss how I can be an asset to your company. Thank you for your time and consideration—I look forward to the possibility of an interview.</a:t>
            </a:r>
            <a:endParaRPr b="0" i="0" sz="1100" u="none" cap="none" strike="noStrike">
              <a:solidFill>
                <a:srgbClr val="000000"/>
              </a:solidFill>
              <a:latin typeface="Arial"/>
              <a:ea typeface="Arial"/>
              <a:cs typeface="Arial"/>
              <a:sym typeface="Arial"/>
            </a:endParaRPr>
          </a:p>
          <a:p>
            <a:pPr indent="0" lvl="0" marL="0" marR="0" rtl="0" algn="l">
              <a:lnSpc>
                <a:spcPct val="100000"/>
              </a:lnSpc>
              <a:spcBef>
                <a:spcPts val="600"/>
              </a:spcBef>
              <a:spcAft>
                <a:spcPts val="0"/>
              </a:spcAft>
              <a:buClr>
                <a:srgbClr val="000000"/>
              </a:buClr>
              <a:buSzPts val="1100"/>
              <a:buFont typeface="Arial"/>
              <a:buNone/>
            </a:pPr>
            <a:r>
              <a:rPr b="1" i="0" lang="en-US" sz="1100" u="none" cap="none" strike="noStrike">
                <a:solidFill>
                  <a:srgbClr val="000000"/>
                </a:solidFill>
                <a:latin typeface="Arial"/>
                <a:ea typeface="Arial"/>
                <a:cs typeface="Arial"/>
                <a:sym typeface="Arial"/>
              </a:rPr>
              <a:t>Sincerely,</a:t>
            </a:r>
            <a:br>
              <a:rPr b="1" i="0" lang="en-US" sz="1100" u="none" cap="none" strike="noStrike">
                <a:solidFill>
                  <a:srgbClr val="000000"/>
                </a:solidFill>
                <a:latin typeface="Arial"/>
                <a:ea typeface="Arial"/>
                <a:cs typeface="Arial"/>
                <a:sym typeface="Arial"/>
              </a:rPr>
            </a:br>
            <a:r>
              <a:rPr b="0" i="0" lang="en-US" sz="1100" u="none" cap="none" strike="noStrike">
                <a:solidFill>
                  <a:srgbClr val="000000"/>
                </a:solidFill>
                <a:latin typeface="Arial"/>
                <a:ea typeface="Arial"/>
                <a:cs typeface="Arial"/>
                <a:sym typeface="Arial"/>
              </a:rPr>
              <a:t>[Your Name]</a:t>
            </a:r>
            <a:endParaRPr b="0" i="0" sz="1100" u="none" cap="none" strike="noStrike">
              <a:solidFill>
                <a:srgbClr val="000000"/>
              </a:solidFill>
              <a:latin typeface="Arial"/>
              <a:ea typeface="Arial"/>
              <a:cs typeface="Arial"/>
              <a:sym typeface="Arial"/>
            </a:endParaRPr>
          </a:p>
        </p:txBody>
      </p:sp>
      <p:sp>
        <p:nvSpPr>
          <p:cNvPr id="107" name="Google Shape;107;p23">
            <a:hlinkClick action="ppaction://hlinksldjump" r:id="rId3"/>
          </p:cNvPr>
          <p:cNvSpPr/>
          <p:nvPr/>
        </p:nvSpPr>
        <p:spPr>
          <a:xfrm>
            <a:off x="178698" y="4500149"/>
            <a:ext cx="1542600" cy="486600"/>
          </a:xfrm>
          <a:prstGeom prst="leftArrow">
            <a:avLst>
              <a:gd fmla="val 50000" name="adj1"/>
              <a:gd fmla="val 50000" name="adj2"/>
            </a:avLst>
          </a:prstGeom>
          <a:solidFill>
            <a:schemeClr val="accent6"/>
          </a:solidFill>
          <a:ln>
            <a:noFill/>
          </a:ln>
          <a:effectLst>
            <a:outerShdw blurRad="44450" algn="ctr" dir="5400000" dist="27940">
              <a:srgbClr val="000000">
                <a:alpha val="31764"/>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Calibri"/>
                <a:ea typeface="Calibri"/>
                <a:cs typeface="Calibri"/>
                <a:sym typeface="Calibri"/>
              </a:rPr>
              <a:t>Back to Board</a:t>
            </a:r>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111" name="Shape 111"/>
        <p:cNvGrpSpPr/>
        <p:nvPr/>
      </p:nvGrpSpPr>
      <p:grpSpPr>
        <a:xfrm>
          <a:off x="0" y="0"/>
          <a:ext cx="0" cy="0"/>
          <a:chOff x="0" y="0"/>
          <a:chExt cx="0" cy="0"/>
        </a:xfrm>
      </p:grpSpPr>
      <p:sp>
        <p:nvSpPr>
          <p:cNvPr id="112" name="Google Shape;112;p24"/>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Complaint Email</a:t>
            </a:r>
            <a:endParaRPr/>
          </a:p>
        </p:txBody>
      </p:sp>
      <p:sp>
        <p:nvSpPr>
          <p:cNvPr id="113" name="Google Shape;113;p24"/>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When writing a complaint, keep it </a:t>
            </a:r>
            <a:r>
              <a:rPr b="1" i="0" lang="en-US" sz="1800" u="none" cap="none" strike="noStrike">
                <a:solidFill>
                  <a:schemeClr val="lt1"/>
                </a:solidFill>
                <a:latin typeface="Arial"/>
                <a:ea typeface="Arial"/>
                <a:cs typeface="Arial"/>
                <a:sym typeface="Arial"/>
              </a:rPr>
              <a:t>clear, polite, and professional</a:t>
            </a:r>
            <a:r>
              <a:rPr b="0" i="0" lang="en-US" sz="1800" u="none" cap="none" strike="noStrike">
                <a:solidFill>
                  <a:schemeClr val="lt1"/>
                </a:solidFill>
                <a:latin typeface="Arial"/>
                <a:ea typeface="Arial"/>
                <a:cs typeface="Arial"/>
                <a:sym typeface="Arial"/>
              </a:rPr>
              <a:t>.</a:t>
            </a:r>
            <a:endParaRPr b="0" i="0" sz="1600" u="none" cap="none" strike="noStrike">
              <a:solidFill>
                <a:schemeClr val="lt1"/>
              </a:solidFill>
              <a:latin typeface="Arial"/>
              <a:ea typeface="Arial"/>
              <a:cs typeface="Arial"/>
              <a:sym typeface="Arial"/>
            </a:endParaRPr>
          </a:p>
          <a:p>
            <a:pPr indent="-285750" lvl="0" marL="285750" marR="0" rtl="0" algn="l">
              <a:lnSpc>
                <a:spcPct val="100000"/>
              </a:lnSpc>
              <a:spcBef>
                <a:spcPts val="1200"/>
              </a:spcBef>
              <a:spcAft>
                <a:spcPts val="0"/>
              </a:spcAft>
              <a:buClr>
                <a:schemeClr val="lt1"/>
              </a:buClr>
              <a:buSzPts val="1800"/>
              <a:buFont typeface="Arial"/>
              <a:buChar char="•"/>
            </a:pPr>
            <a:r>
              <a:rPr b="1" i="0" lang="en-US" sz="1800" u="none" cap="none" strike="noStrike">
                <a:solidFill>
                  <a:schemeClr val="lt1"/>
                </a:solidFill>
                <a:latin typeface="Arial"/>
                <a:ea typeface="Arial"/>
                <a:cs typeface="Arial"/>
                <a:sym typeface="Arial"/>
              </a:rPr>
              <a:t>Explain the situation</a:t>
            </a:r>
            <a:r>
              <a:rPr b="0" i="0" lang="en-US" sz="1800" u="none" cap="none" strike="noStrike">
                <a:solidFill>
                  <a:schemeClr val="lt1"/>
                </a:solidFill>
                <a:latin typeface="Arial"/>
                <a:ea typeface="Arial"/>
                <a:cs typeface="Arial"/>
                <a:sym typeface="Arial"/>
              </a:rPr>
              <a:t> – What happened? Be specific but brief. </a:t>
            </a:r>
            <a:endParaRPr/>
          </a:p>
          <a:p>
            <a:pPr indent="-285750" lvl="0" marL="285750" marR="0" rtl="0" algn="l">
              <a:lnSpc>
                <a:spcPct val="100000"/>
              </a:lnSpc>
              <a:spcBef>
                <a:spcPts val="0"/>
              </a:spcBef>
              <a:spcAft>
                <a:spcPts val="0"/>
              </a:spcAft>
              <a:buClr>
                <a:schemeClr val="lt1"/>
              </a:buClr>
              <a:buSzPts val="1800"/>
              <a:buFont typeface="Arial"/>
              <a:buChar char="•"/>
            </a:pPr>
            <a:r>
              <a:rPr b="1" i="0" lang="en-US" sz="1800" u="none" cap="none" strike="noStrike">
                <a:solidFill>
                  <a:schemeClr val="lt1"/>
                </a:solidFill>
                <a:latin typeface="Arial"/>
                <a:ea typeface="Arial"/>
                <a:cs typeface="Arial"/>
                <a:sym typeface="Arial"/>
              </a:rPr>
              <a:t>Include important details</a:t>
            </a:r>
            <a:r>
              <a:rPr b="0" i="0" lang="en-US" sz="1800" u="none" cap="none" strike="noStrike">
                <a:solidFill>
                  <a:schemeClr val="lt1"/>
                </a:solidFill>
                <a:latin typeface="Arial"/>
                <a:ea typeface="Arial"/>
                <a:cs typeface="Arial"/>
                <a:sym typeface="Arial"/>
              </a:rPr>
              <a:t> – Mention what you expected, the cost, and what went wrong.</a:t>
            </a:r>
            <a:endParaRPr/>
          </a:p>
          <a:p>
            <a:pPr indent="-285750" lvl="0" marL="285750" marR="0" rtl="0" algn="l">
              <a:lnSpc>
                <a:spcPct val="100000"/>
              </a:lnSpc>
              <a:spcBef>
                <a:spcPts val="0"/>
              </a:spcBef>
              <a:spcAft>
                <a:spcPts val="0"/>
              </a:spcAft>
              <a:buClr>
                <a:schemeClr val="lt1"/>
              </a:buClr>
              <a:buSzPts val="1800"/>
              <a:buFont typeface="Arial"/>
              <a:buChar char="•"/>
            </a:pPr>
            <a:r>
              <a:rPr b="1" i="0" lang="en-US" sz="1800" u="none" cap="none" strike="noStrike">
                <a:solidFill>
                  <a:schemeClr val="lt1"/>
                </a:solidFill>
                <a:latin typeface="Arial"/>
                <a:ea typeface="Arial"/>
                <a:cs typeface="Arial"/>
                <a:sym typeface="Arial"/>
              </a:rPr>
              <a:t>State what you want</a:t>
            </a:r>
            <a:r>
              <a:rPr b="0" i="0" lang="en-US" sz="1800" u="none" cap="none" strike="noStrike">
                <a:solidFill>
                  <a:schemeClr val="lt1"/>
                </a:solidFill>
                <a:latin typeface="Arial"/>
                <a:ea typeface="Arial"/>
                <a:cs typeface="Arial"/>
                <a:sym typeface="Arial"/>
              </a:rPr>
              <a:t> – A refund? A replacement? An apology? Be clear about what would fix the issue.</a:t>
            </a:r>
            <a:endParaRPr/>
          </a:p>
          <a:p>
            <a:pPr indent="-285750" lvl="0" marL="285750" marR="0" rtl="0" algn="l">
              <a:lnSpc>
                <a:spcPct val="100000"/>
              </a:lnSpc>
              <a:spcBef>
                <a:spcPts val="0"/>
              </a:spcBef>
              <a:spcAft>
                <a:spcPts val="0"/>
              </a:spcAft>
              <a:buClr>
                <a:schemeClr val="lt1"/>
              </a:buClr>
              <a:buSzPts val="1800"/>
              <a:buFont typeface="Arial"/>
              <a:buChar char="•"/>
            </a:pPr>
            <a:r>
              <a:rPr b="1" i="0" lang="en-US" sz="1800" u="none" cap="none" strike="noStrike">
                <a:solidFill>
                  <a:schemeClr val="lt1"/>
                </a:solidFill>
                <a:latin typeface="Arial"/>
                <a:ea typeface="Arial"/>
                <a:cs typeface="Arial"/>
                <a:sym typeface="Arial"/>
              </a:rPr>
              <a:t>Make them care</a:t>
            </a:r>
            <a:r>
              <a:rPr b="0" i="0" lang="en-US" sz="1800" u="none" cap="none" strike="noStrike">
                <a:solidFill>
                  <a:schemeClr val="lt1"/>
                </a:solidFill>
                <a:latin typeface="Arial"/>
                <a:ea typeface="Arial"/>
                <a:cs typeface="Arial"/>
                <a:sym typeface="Arial"/>
              </a:rPr>
              <a:t> – If it caused an inconvenience, mention it, but keep it professional.</a:t>
            </a:r>
            <a:endParaRPr/>
          </a:p>
          <a:p>
            <a:pPr indent="-285750" lvl="0" marL="285750" marR="0" rtl="0" algn="l">
              <a:lnSpc>
                <a:spcPct val="100000"/>
              </a:lnSpc>
              <a:spcBef>
                <a:spcPts val="0"/>
              </a:spcBef>
              <a:spcAft>
                <a:spcPts val="0"/>
              </a:spcAft>
              <a:buClr>
                <a:schemeClr val="lt1"/>
              </a:buClr>
              <a:buSzPts val="1800"/>
              <a:buFont typeface="Arial"/>
              <a:buChar char="•"/>
            </a:pPr>
            <a:r>
              <a:rPr b="1" i="0" lang="en-US" sz="1800" u="none" cap="none" strike="noStrike">
                <a:solidFill>
                  <a:schemeClr val="lt1"/>
                </a:solidFill>
                <a:latin typeface="Arial"/>
                <a:ea typeface="Arial"/>
                <a:cs typeface="Arial"/>
                <a:sym typeface="Arial"/>
              </a:rPr>
              <a:t>Stay Polite</a:t>
            </a:r>
            <a:r>
              <a:rPr b="0" i="0" lang="en-US" sz="1800" u="none" cap="none" strike="noStrike">
                <a:solidFill>
                  <a:schemeClr val="lt1"/>
                </a:solidFill>
                <a:latin typeface="Arial"/>
                <a:ea typeface="Arial"/>
                <a:cs typeface="Arial"/>
                <a:sym typeface="Arial"/>
              </a:rPr>
              <a:t>– A rude or angry tone won’t help. Being respectful increases your chances of a helpful response. Being firm but respectful will help you get the best outcome!</a:t>
            </a:r>
            <a:endParaRPr/>
          </a:p>
          <a:p>
            <a:pPr indent="0" lvl="0" marL="0" marR="0" rtl="0" algn="l">
              <a:lnSpc>
                <a:spcPct val="100000"/>
              </a:lnSpc>
              <a:spcBef>
                <a:spcPts val="0"/>
              </a:spcBef>
              <a:spcAft>
                <a:spcPts val="0"/>
              </a:spcAft>
              <a:buClr>
                <a:srgbClr val="000000"/>
              </a:buClr>
              <a:buSzPts val="1600"/>
              <a:buFont typeface="Arial"/>
              <a:buNone/>
            </a:pPr>
            <a:br>
              <a:rPr b="0" i="0" lang="en-US" sz="1600" u="none" cap="none" strike="noStrike">
                <a:solidFill>
                  <a:srgbClr val="000000"/>
                </a:solidFill>
                <a:latin typeface="Arial"/>
                <a:ea typeface="Arial"/>
                <a:cs typeface="Arial"/>
                <a:sym typeface="Arial"/>
              </a:rPr>
            </a:br>
            <a:endParaRPr b="0" i="0" sz="1200" u="none" cap="none" strike="noStrike">
              <a:solidFill>
                <a:srgbClr val="FFFFFF"/>
              </a:solidFill>
              <a:latin typeface="Arial"/>
              <a:ea typeface="Arial"/>
              <a:cs typeface="Arial"/>
              <a:sym typeface="Arial"/>
            </a:endParaRPr>
          </a:p>
        </p:txBody>
      </p:sp>
      <p:sp>
        <p:nvSpPr>
          <p:cNvPr id="114" name="Google Shape;114;p24">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See Example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5"/>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991B1E"/>
                </a:solidFill>
                <a:latin typeface="Arial"/>
                <a:ea typeface="Arial"/>
                <a:cs typeface="Arial"/>
                <a:sym typeface="Arial"/>
              </a:rPr>
              <a:t>Complaint Email Example</a:t>
            </a:r>
            <a:endParaRPr/>
          </a:p>
        </p:txBody>
      </p:sp>
      <p:sp>
        <p:nvSpPr>
          <p:cNvPr id="120" name="Google Shape;120;p25"/>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rgbClr val="000000"/>
                </a:solidFill>
                <a:latin typeface="Arial"/>
                <a:ea typeface="Arial"/>
                <a:cs typeface="Arial"/>
                <a:sym typeface="Arial"/>
              </a:rPr>
              <a:t>Instead of “This product is awful, and your company is a scam!” try:</a:t>
            </a:r>
            <a:endParaRPr b="0" i="0" sz="1600" u="none" cap="none" strike="noStrike">
              <a:solidFill>
                <a:srgbClr val="000000"/>
              </a:solidFill>
              <a:latin typeface="Arial"/>
              <a:ea typeface="Arial"/>
              <a:cs typeface="Arial"/>
              <a:sym typeface="Arial"/>
            </a:endParaRPr>
          </a:p>
          <a:p>
            <a:pPr indent="0" lvl="2" marL="182880" marR="0" rtl="0" algn="l">
              <a:lnSpc>
                <a:spcPct val="100000"/>
              </a:lnSpc>
              <a:spcBef>
                <a:spcPts val="0"/>
              </a:spcBef>
              <a:spcAft>
                <a:spcPts val="0"/>
              </a:spcAft>
              <a:buNone/>
            </a:pPr>
            <a:r>
              <a:t/>
            </a:r>
            <a:endParaRPr b="0" i="0" sz="1800" u="none" cap="none" strike="noStrike">
              <a:solidFill>
                <a:srgbClr val="000000"/>
              </a:solidFill>
              <a:latin typeface="Arial"/>
              <a:ea typeface="Arial"/>
              <a:cs typeface="Arial"/>
              <a:sym typeface="Arial"/>
            </a:endParaRPr>
          </a:p>
          <a:p>
            <a:pPr indent="0" lvl="2" marL="182880" marR="0" rtl="0" algn="l">
              <a:lnSpc>
                <a:spcPct val="100000"/>
              </a:lnSpc>
              <a:spcBef>
                <a:spcPts val="0"/>
              </a:spcBef>
              <a:spcAft>
                <a:spcPts val="0"/>
              </a:spcAft>
              <a:buNone/>
            </a:pPr>
            <a:r>
              <a:rPr b="0" i="0" lang="en-US" sz="1800" u="none" cap="none" strike="noStrike">
                <a:solidFill>
                  <a:srgbClr val="000000"/>
                </a:solidFill>
                <a:latin typeface="Arial"/>
                <a:ea typeface="Arial"/>
                <a:cs typeface="Arial"/>
                <a:sym typeface="Arial"/>
              </a:rPr>
              <a:t>Dear Laundry Solutions, Inc.,</a:t>
            </a:r>
            <a:endParaRPr b="0" i="0" sz="1600" u="none" cap="none" strike="noStrike">
              <a:solidFill>
                <a:srgbClr val="000000"/>
              </a:solidFill>
              <a:latin typeface="Arial"/>
              <a:ea typeface="Arial"/>
              <a:cs typeface="Arial"/>
              <a:sym typeface="Arial"/>
            </a:endParaRPr>
          </a:p>
          <a:p>
            <a:pPr indent="0" lvl="2" marL="182880" marR="0" rtl="0" algn="l">
              <a:lnSpc>
                <a:spcPct val="100000"/>
              </a:lnSpc>
              <a:spcBef>
                <a:spcPts val="600"/>
              </a:spcBef>
              <a:spcAft>
                <a:spcPts val="0"/>
              </a:spcAft>
              <a:buNone/>
            </a:pPr>
            <a:r>
              <a:rPr b="0" i="0" lang="en-US" sz="1800" u="none" cap="none" strike="noStrike">
                <a:solidFill>
                  <a:srgbClr val="000000"/>
                </a:solidFill>
                <a:latin typeface="Arial"/>
                <a:ea typeface="Arial"/>
                <a:cs typeface="Arial"/>
                <a:sym typeface="Arial"/>
              </a:rPr>
              <a:t>I recently purchased the Stain Remover 2000 for $10.98, but it didn’t work as expected. I was disappointed because I was hoping it would get the spaghetti stain out of my mom’s sweater. I’d appreciate a refund. Please let me know how we can resolve this.</a:t>
            </a:r>
            <a:endParaRPr/>
          </a:p>
          <a:p>
            <a:pPr indent="0" lvl="2" marL="182880" marR="0" rtl="0" algn="l">
              <a:lnSpc>
                <a:spcPct val="100000"/>
              </a:lnSpc>
              <a:spcBef>
                <a:spcPts val="600"/>
              </a:spcBef>
              <a:spcAft>
                <a:spcPts val="0"/>
              </a:spcAft>
              <a:buNone/>
            </a:pPr>
            <a:r>
              <a:rPr b="0" i="0" lang="en-US" sz="1800" u="none" cap="none" strike="noStrike">
                <a:solidFill>
                  <a:srgbClr val="000000"/>
                </a:solidFill>
                <a:latin typeface="Arial"/>
                <a:ea typeface="Arial"/>
                <a:cs typeface="Arial"/>
                <a:sym typeface="Arial"/>
              </a:rPr>
              <a:t>Sincerely,</a:t>
            </a:r>
            <a:endParaRPr/>
          </a:p>
          <a:p>
            <a:pPr indent="0" lvl="2" marL="182880" marR="0" rtl="0" algn="l">
              <a:lnSpc>
                <a:spcPct val="100000"/>
              </a:lnSpc>
              <a:spcBef>
                <a:spcPts val="0"/>
              </a:spcBef>
              <a:spcAft>
                <a:spcPts val="0"/>
              </a:spcAft>
              <a:buNone/>
            </a:pPr>
            <a:r>
              <a:rPr b="0" i="0" lang="en-US" sz="1800" u="none" cap="none" strike="noStrike">
                <a:solidFill>
                  <a:srgbClr val="000000"/>
                </a:solidFill>
                <a:latin typeface="Arial"/>
                <a:ea typeface="Arial"/>
                <a:cs typeface="Arial"/>
                <a:sym typeface="Arial"/>
              </a:rPr>
              <a:t>[Customer Name]</a:t>
            </a:r>
            <a:endParaRPr b="0" i="0" sz="1000" u="none" cap="none" strike="noStrike">
              <a:solidFill>
                <a:srgbClr val="000000"/>
              </a:solidFill>
              <a:latin typeface="Arial"/>
              <a:ea typeface="Arial"/>
              <a:cs typeface="Arial"/>
              <a:sym typeface="Arial"/>
            </a:endParaRPr>
          </a:p>
        </p:txBody>
      </p:sp>
      <p:sp>
        <p:nvSpPr>
          <p:cNvPr id="121" name="Google Shape;121;p25">
            <a:hlinkClick action="ppaction://hlinksldjump" r:id="rId3"/>
          </p:cNvPr>
          <p:cNvSpPr/>
          <p:nvPr/>
        </p:nvSpPr>
        <p:spPr>
          <a:xfrm>
            <a:off x="178698" y="4500149"/>
            <a:ext cx="1542600" cy="486600"/>
          </a:xfrm>
          <a:prstGeom prst="leftArrow">
            <a:avLst>
              <a:gd fmla="val 50000" name="adj1"/>
              <a:gd fmla="val 50000" name="adj2"/>
            </a:avLst>
          </a:prstGeom>
          <a:solidFill>
            <a:schemeClr val="accent6"/>
          </a:solidFill>
          <a:ln>
            <a:noFill/>
          </a:ln>
          <a:effectLst>
            <a:outerShdw blurRad="44450" algn="ctr" dir="5400000" dist="27940">
              <a:srgbClr val="000000">
                <a:alpha val="31764"/>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Calibri"/>
                <a:ea typeface="Calibri"/>
                <a:cs typeface="Calibri"/>
                <a:sym typeface="Calibri"/>
              </a:rPr>
              <a:t>Back to Board</a:t>
            </a:r>
            <a:endParaRPr b="0" i="0" sz="1400" u="none" cap="none" strike="noStrike">
              <a:solidFill>
                <a:srgbClr val="FFFFFF"/>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659298"/>
            </a:gs>
            <a:gs pos="100000">
              <a:srgbClr val="4E6F74"/>
            </a:gs>
          </a:gsLst>
          <a:lin ang="15960000" scaled="0"/>
        </a:gradFill>
      </p:bgPr>
    </p:bg>
    <p:spTree>
      <p:nvGrpSpPr>
        <p:cNvPr id="125" name="Shape 125"/>
        <p:cNvGrpSpPr/>
        <p:nvPr/>
      </p:nvGrpSpPr>
      <p:grpSpPr>
        <a:xfrm>
          <a:off x="0" y="0"/>
          <a:ext cx="0" cy="0"/>
          <a:chOff x="0" y="0"/>
          <a:chExt cx="0" cy="0"/>
        </a:xfrm>
      </p:grpSpPr>
      <p:sp>
        <p:nvSpPr>
          <p:cNvPr id="126" name="Google Shape;126;p26"/>
          <p:cNvSpPr txBox="1"/>
          <p:nvPr/>
        </p:nvSpPr>
        <p:spPr>
          <a:xfrm>
            <a:off x="457200" y="307247"/>
            <a:ext cx="8229600" cy="8572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3200"/>
              <a:buFont typeface="Arial"/>
              <a:buNone/>
            </a:pPr>
            <a:r>
              <a:rPr b="1" i="0" lang="en-US" sz="3200" u="none" cap="none" strike="noStrike">
                <a:solidFill>
                  <a:srgbClr val="FFFFFF"/>
                </a:solidFill>
                <a:latin typeface="Arial"/>
                <a:ea typeface="Arial"/>
                <a:cs typeface="Arial"/>
                <a:sym typeface="Arial"/>
              </a:rPr>
              <a:t>Text to Coworker</a:t>
            </a:r>
            <a:endParaRPr/>
          </a:p>
        </p:txBody>
      </p:sp>
      <p:sp>
        <p:nvSpPr>
          <p:cNvPr id="127" name="Google Shape;127;p26"/>
          <p:cNvSpPr txBox="1"/>
          <p:nvPr/>
        </p:nvSpPr>
        <p:spPr>
          <a:xfrm>
            <a:off x="457200" y="1164497"/>
            <a:ext cx="8229600" cy="35789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70"/>
              <a:buFont typeface="Arial"/>
              <a:buNone/>
            </a:pPr>
            <a:r>
              <a:rPr b="0" i="0" lang="en-US" sz="1270" u="none" cap="none" strike="noStrike">
                <a:solidFill>
                  <a:schemeClr val="lt1"/>
                </a:solidFill>
                <a:latin typeface="Arial"/>
                <a:ea typeface="Arial"/>
                <a:cs typeface="Arial"/>
                <a:sym typeface="Arial"/>
              </a:rPr>
              <a:t>Texting a coworker is different from texting a friend. It should be </a:t>
            </a:r>
            <a:r>
              <a:rPr b="1" i="0" lang="en-US" sz="1270" u="none" cap="none" strike="noStrike">
                <a:solidFill>
                  <a:schemeClr val="lt1"/>
                </a:solidFill>
                <a:latin typeface="Arial"/>
                <a:ea typeface="Arial"/>
                <a:cs typeface="Arial"/>
                <a:sym typeface="Arial"/>
              </a:rPr>
              <a:t>polite, professional, and to the point</a:t>
            </a:r>
            <a:r>
              <a:rPr b="0" i="0" lang="en-US" sz="1270" u="none" cap="none" strike="noStrike">
                <a:solidFill>
                  <a:schemeClr val="lt1"/>
                </a:solidFill>
                <a:latin typeface="Arial"/>
                <a:ea typeface="Arial"/>
                <a:cs typeface="Arial"/>
                <a:sym typeface="Arial"/>
              </a:rPr>
              <a:t>. Even if you get along well, keep work texts </a:t>
            </a:r>
            <a:r>
              <a:rPr b="1" i="0" lang="en-US" sz="1270" u="none" cap="none" strike="noStrike">
                <a:solidFill>
                  <a:schemeClr val="lt1"/>
                </a:solidFill>
                <a:latin typeface="Arial"/>
                <a:ea typeface="Arial"/>
                <a:cs typeface="Arial"/>
                <a:sym typeface="Arial"/>
              </a:rPr>
              <a:t>clear and respectful</a:t>
            </a:r>
            <a:r>
              <a:rPr b="0" i="0" lang="en-US" sz="1270" u="none" cap="none" strike="noStrike">
                <a:solidFill>
                  <a:schemeClr val="lt1"/>
                </a:solidFill>
                <a:latin typeface="Arial"/>
                <a:ea typeface="Arial"/>
                <a:cs typeface="Arial"/>
                <a:sym typeface="Arial"/>
              </a:rPr>
              <a:t> to avoid misunderstandings.</a:t>
            </a:r>
            <a:endParaRPr b="0" i="0" sz="1270" u="none" cap="none" strike="noStrike">
              <a:solidFill>
                <a:schemeClr val="lt1"/>
              </a:solidFill>
              <a:latin typeface="Arial"/>
              <a:ea typeface="Arial"/>
              <a:cs typeface="Arial"/>
              <a:sym typeface="Arial"/>
            </a:endParaRPr>
          </a:p>
          <a:p>
            <a:pPr indent="0" lvl="0" marL="0" marR="0" rtl="0" algn="l">
              <a:lnSpc>
                <a:spcPct val="100000"/>
              </a:lnSpc>
              <a:spcBef>
                <a:spcPts val="1200"/>
              </a:spcBef>
              <a:spcAft>
                <a:spcPts val="0"/>
              </a:spcAft>
              <a:buClr>
                <a:srgbClr val="000000"/>
              </a:buClr>
              <a:buSzPts val="1270"/>
              <a:buFont typeface="Arial"/>
              <a:buNone/>
            </a:pPr>
            <a:r>
              <a:rPr b="1" i="0" lang="en-US" sz="1270" u="none" cap="none" strike="noStrike">
                <a:solidFill>
                  <a:schemeClr val="lt1"/>
                </a:solidFill>
                <a:latin typeface="Arial"/>
                <a:ea typeface="Arial"/>
                <a:cs typeface="Arial"/>
                <a:sym typeface="Arial"/>
              </a:rPr>
              <a:t>Do:</a:t>
            </a:r>
            <a:br>
              <a:rPr b="1" i="0" lang="en-US" sz="1270" u="none" cap="none" strike="noStrike">
                <a:solidFill>
                  <a:schemeClr val="lt1"/>
                </a:solidFill>
                <a:latin typeface="Arial"/>
                <a:ea typeface="Arial"/>
                <a:cs typeface="Arial"/>
                <a:sym typeface="Arial"/>
              </a:rPr>
            </a:br>
            <a:r>
              <a:rPr b="1" i="0" lang="en-US" sz="1270" u="none" cap="none" strike="noStrike">
                <a:solidFill>
                  <a:schemeClr val="lt1"/>
                </a:solidFill>
                <a:latin typeface="Arial"/>
                <a:ea typeface="Arial"/>
                <a:cs typeface="Arial"/>
                <a:sym typeface="Arial"/>
              </a:rPr>
              <a:t>Keep it short and clear</a:t>
            </a:r>
            <a:r>
              <a:rPr b="0" i="0" lang="en-US" sz="1270" u="none" cap="none" strike="noStrike">
                <a:solidFill>
                  <a:schemeClr val="lt1"/>
                </a:solidFill>
                <a:latin typeface="Arial"/>
                <a:ea typeface="Arial"/>
                <a:cs typeface="Arial"/>
                <a:sym typeface="Arial"/>
              </a:rPr>
              <a:t> </a:t>
            </a:r>
            <a:br>
              <a:rPr b="0" i="0" lang="en-US" sz="1270" u="none" cap="none" strike="noStrike">
                <a:solidFill>
                  <a:schemeClr val="lt1"/>
                </a:solidFill>
                <a:latin typeface="Arial"/>
                <a:ea typeface="Arial"/>
                <a:cs typeface="Arial"/>
                <a:sym typeface="Arial"/>
              </a:rPr>
            </a:br>
            <a:r>
              <a:rPr b="1" i="0" lang="en-US" sz="1270" u="none" cap="none" strike="noStrike">
                <a:solidFill>
                  <a:schemeClr val="lt1"/>
                </a:solidFill>
                <a:latin typeface="Arial"/>
                <a:ea typeface="Arial"/>
                <a:cs typeface="Arial"/>
                <a:sym typeface="Arial"/>
              </a:rPr>
              <a:t>Use proper grammar and punctuation</a:t>
            </a:r>
            <a:r>
              <a:rPr b="0" i="0" lang="en-US" sz="1270" u="none" cap="none" strike="noStrike">
                <a:solidFill>
                  <a:schemeClr val="lt1"/>
                </a:solidFill>
                <a:latin typeface="Arial"/>
                <a:ea typeface="Arial"/>
                <a:cs typeface="Arial"/>
                <a:sym typeface="Arial"/>
              </a:rPr>
              <a:t> – Avoid slang, emojis, or abbreviations (e.g., "u" instead of "you").</a:t>
            </a:r>
            <a:br>
              <a:rPr b="0" i="0" lang="en-US" sz="1270" u="none" cap="none" strike="noStrike">
                <a:solidFill>
                  <a:schemeClr val="lt1"/>
                </a:solidFill>
                <a:latin typeface="Arial"/>
                <a:ea typeface="Arial"/>
                <a:cs typeface="Arial"/>
                <a:sym typeface="Arial"/>
              </a:rPr>
            </a:br>
            <a:r>
              <a:rPr b="0" i="0" lang="en-US" sz="1270" u="none" cap="none" strike="noStrike">
                <a:solidFill>
                  <a:schemeClr val="lt1"/>
                </a:solidFill>
                <a:latin typeface="Arial"/>
                <a:ea typeface="Arial"/>
                <a:cs typeface="Arial"/>
                <a:sym typeface="Arial"/>
              </a:rPr>
              <a:t>✅ </a:t>
            </a:r>
            <a:r>
              <a:rPr b="1" i="0" lang="en-US" sz="1270" u="none" cap="none" strike="noStrike">
                <a:solidFill>
                  <a:schemeClr val="lt1"/>
                </a:solidFill>
                <a:latin typeface="Arial"/>
                <a:ea typeface="Arial"/>
                <a:cs typeface="Arial"/>
                <a:sym typeface="Arial"/>
              </a:rPr>
              <a:t>Be polite and respectful</a:t>
            </a:r>
            <a:r>
              <a:rPr b="0" i="0" lang="en-US" sz="1270" u="none" cap="none" strike="noStrike">
                <a:solidFill>
                  <a:schemeClr val="lt1"/>
                </a:solidFill>
                <a:latin typeface="Arial"/>
                <a:ea typeface="Arial"/>
                <a:cs typeface="Arial"/>
                <a:sym typeface="Arial"/>
              </a:rPr>
              <a:t> – Start with a greeting and use a friendly but professional tone.</a:t>
            </a:r>
            <a:br>
              <a:rPr b="0" i="0" lang="en-US" sz="1270" u="none" cap="none" strike="noStrike">
                <a:solidFill>
                  <a:schemeClr val="lt1"/>
                </a:solidFill>
                <a:latin typeface="Arial"/>
                <a:ea typeface="Arial"/>
                <a:cs typeface="Arial"/>
                <a:sym typeface="Arial"/>
              </a:rPr>
            </a:br>
            <a:r>
              <a:rPr b="0" i="0" lang="en-US" sz="1270" u="none" cap="none" strike="noStrike">
                <a:solidFill>
                  <a:schemeClr val="lt1"/>
                </a:solidFill>
                <a:latin typeface="Arial"/>
                <a:ea typeface="Arial"/>
                <a:cs typeface="Arial"/>
                <a:sym typeface="Arial"/>
              </a:rPr>
              <a:t>✅ </a:t>
            </a:r>
            <a:r>
              <a:rPr b="1" i="0" lang="en-US" sz="1270" u="none" cap="none" strike="noStrike">
                <a:solidFill>
                  <a:schemeClr val="lt1"/>
                </a:solidFill>
                <a:latin typeface="Arial"/>
                <a:ea typeface="Arial"/>
                <a:cs typeface="Arial"/>
                <a:sym typeface="Arial"/>
              </a:rPr>
              <a:t>Consider the timing</a:t>
            </a:r>
            <a:r>
              <a:rPr b="0" i="0" lang="en-US" sz="1270" u="none" cap="none" strike="noStrike">
                <a:solidFill>
                  <a:schemeClr val="lt1"/>
                </a:solidFill>
                <a:latin typeface="Arial"/>
                <a:ea typeface="Arial"/>
                <a:cs typeface="Arial"/>
                <a:sym typeface="Arial"/>
              </a:rPr>
              <a:t> – Avoid texting outside work hours unless it’s urgent.</a:t>
            </a:r>
            <a:br>
              <a:rPr b="0" i="0" lang="en-US" sz="1270" u="none" cap="none" strike="noStrike">
                <a:solidFill>
                  <a:schemeClr val="lt1"/>
                </a:solidFill>
                <a:latin typeface="Arial"/>
                <a:ea typeface="Arial"/>
                <a:cs typeface="Arial"/>
                <a:sym typeface="Arial"/>
              </a:rPr>
            </a:br>
            <a:r>
              <a:rPr b="0" i="0" lang="en-US" sz="1270" u="none" cap="none" strike="noStrike">
                <a:solidFill>
                  <a:schemeClr val="lt1"/>
                </a:solidFill>
                <a:latin typeface="Arial"/>
                <a:ea typeface="Arial"/>
                <a:cs typeface="Arial"/>
                <a:sym typeface="Arial"/>
              </a:rPr>
              <a:t>✅ </a:t>
            </a:r>
            <a:r>
              <a:rPr b="1" i="0" lang="en-US" sz="1270" u="none" cap="none" strike="noStrike">
                <a:solidFill>
                  <a:schemeClr val="lt1"/>
                </a:solidFill>
                <a:latin typeface="Arial"/>
                <a:ea typeface="Arial"/>
                <a:cs typeface="Arial"/>
                <a:sym typeface="Arial"/>
              </a:rPr>
              <a:t>Double-check your tone</a:t>
            </a:r>
            <a:r>
              <a:rPr b="0" i="0" lang="en-US" sz="1270" u="none" cap="none" strike="noStrike">
                <a:solidFill>
                  <a:schemeClr val="lt1"/>
                </a:solidFill>
                <a:latin typeface="Arial"/>
                <a:ea typeface="Arial"/>
                <a:cs typeface="Arial"/>
                <a:sym typeface="Arial"/>
              </a:rPr>
              <a:t> – Since texts lack voice tone, read it over to make sure it doesn’t sound rude or demanding.</a:t>
            </a:r>
            <a:endParaRPr b="0" i="0" sz="1270" u="none" cap="none" strike="noStrike">
              <a:solidFill>
                <a:schemeClr val="lt1"/>
              </a:solidFill>
              <a:latin typeface="Arial"/>
              <a:ea typeface="Arial"/>
              <a:cs typeface="Arial"/>
              <a:sym typeface="Arial"/>
            </a:endParaRPr>
          </a:p>
          <a:p>
            <a:pPr indent="0" lvl="0" marL="0" marR="0" rtl="0" algn="l">
              <a:lnSpc>
                <a:spcPct val="100000"/>
              </a:lnSpc>
              <a:spcBef>
                <a:spcPts val="1200"/>
              </a:spcBef>
              <a:spcAft>
                <a:spcPts val="0"/>
              </a:spcAft>
              <a:buClr>
                <a:srgbClr val="000000"/>
              </a:buClr>
              <a:buSzPts val="1270"/>
              <a:buFont typeface="Arial"/>
              <a:buNone/>
            </a:pPr>
            <a:r>
              <a:rPr b="1" i="0" lang="en-US" sz="1270" u="none" cap="none" strike="noStrike">
                <a:solidFill>
                  <a:schemeClr val="lt1"/>
                </a:solidFill>
                <a:latin typeface="Arial"/>
                <a:ea typeface="Arial"/>
                <a:cs typeface="Arial"/>
                <a:sym typeface="Arial"/>
              </a:rPr>
              <a:t>Don’t:</a:t>
            </a:r>
            <a:br>
              <a:rPr b="1" i="0" lang="en-US" sz="1270" u="none" cap="none" strike="noStrike">
                <a:solidFill>
                  <a:schemeClr val="lt1"/>
                </a:solidFill>
                <a:latin typeface="Arial"/>
                <a:ea typeface="Arial"/>
                <a:cs typeface="Arial"/>
                <a:sym typeface="Arial"/>
              </a:rPr>
            </a:br>
            <a:r>
              <a:rPr b="0" i="0" lang="en-US" sz="1270" u="none" cap="none" strike="noStrike">
                <a:solidFill>
                  <a:schemeClr val="lt1"/>
                </a:solidFill>
                <a:latin typeface="Arial"/>
                <a:ea typeface="Arial"/>
                <a:cs typeface="Arial"/>
                <a:sym typeface="Arial"/>
              </a:rPr>
              <a:t>🚫 </a:t>
            </a:r>
            <a:r>
              <a:rPr b="1" i="0" lang="en-US" sz="1270" u="none" cap="none" strike="noStrike">
                <a:solidFill>
                  <a:schemeClr val="lt1"/>
                </a:solidFill>
                <a:latin typeface="Arial"/>
                <a:ea typeface="Arial"/>
                <a:cs typeface="Arial"/>
                <a:sym typeface="Arial"/>
              </a:rPr>
              <a:t>Be too casual</a:t>
            </a:r>
            <a:r>
              <a:rPr b="0" i="0" lang="en-US" sz="1270" u="none" cap="none" strike="noStrike">
                <a:solidFill>
                  <a:schemeClr val="lt1"/>
                </a:solidFill>
                <a:latin typeface="Arial"/>
                <a:ea typeface="Arial"/>
                <a:cs typeface="Arial"/>
                <a:sym typeface="Arial"/>
              </a:rPr>
              <a:t> – Avoid jokes, personal gossip, or unprofessional language.</a:t>
            </a:r>
            <a:br>
              <a:rPr b="0" i="0" lang="en-US" sz="1270" u="none" cap="none" strike="noStrike">
                <a:solidFill>
                  <a:schemeClr val="lt1"/>
                </a:solidFill>
                <a:latin typeface="Arial"/>
                <a:ea typeface="Arial"/>
                <a:cs typeface="Arial"/>
                <a:sym typeface="Arial"/>
              </a:rPr>
            </a:br>
            <a:r>
              <a:rPr b="0" i="0" lang="en-US" sz="1270" u="none" cap="none" strike="noStrike">
                <a:solidFill>
                  <a:schemeClr val="lt1"/>
                </a:solidFill>
                <a:latin typeface="Arial"/>
                <a:ea typeface="Arial"/>
                <a:cs typeface="Arial"/>
                <a:sym typeface="Arial"/>
              </a:rPr>
              <a:t>🚫 </a:t>
            </a:r>
            <a:r>
              <a:rPr b="1" i="0" lang="en-US" sz="1270" u="none" cap="none" strike="noStrike">
                <a:solidFill>
                  <a:schemeClr val="lt1"/>
                </a:solidFill>
                <a:latin typeface="Arial"/>
                <a:ea typeface="Arial"/>
                <a:cs typeface="Arial"/>
                <a:sym typeface="Arial"/>
              </a:rPr>
              <a:t>Send long paragraphs</a:t>
            </a:r>
            <a:r>
              <a:rPr b="0" i="0" lang="en-US" sz="1270" u="none" cap="none" strike="noStrike">
                <a:solidFill>
                  <a:schemeClr val="lt1"/>
                </a:solidFill>
                <a:latin typeface="Arial"/>
                <a:ea typeface="Arial"/>
                <a:cs typeface="Arial"/>
                <a:sym typeface="Arial"/>
              </a:rPr>
              <a:t> – Keep it short and direct; save detailed discussions for email or in-person conversations.</a:t>
            </a:r>
            <a:br>
              <a:rPr b="0" i="0" lang="en-US" sz="1270" u="none" cap="none" strike="noStrike">
                <a:solidFill>
                  <a:schemeClr val="lt1"/>
                </a:solidFill>
                <a:latin typeface="Arial"/>
                <a:ea typeface="Arial"/>
                <a:cs typeface="Arial"/>
                <a:sym typeface="Arial"/>
              </a:rPr>
            </a:br>
            <a:r>
              <a:rPr b="0" i="0" lang="en-US" sz="1270" u="none" cap="none" strike="noStrike">
                <a:solidFill>
                  <a:schemeClr val="lt1"/>
                </a:solidFill>
                <a:latin typeface="Arial"/>
                <a:ea typeface="Arial"/>
                <a:cs typeface="Arial"/>
                <a:sym typeface="Arial"/>
              </a:rPr>
              <a:t>🚫 </a:t>
            </a:r>
            <a:r>
              <a:rPr b="1" i="0" lang="en-US" sz="1270" u="none" cap="none" strike="noStrike">
                <a:solidFill>
                  <a:schemeClr val="lt1"/>
                </a:solidFill>
                <a:latin typeface="Arial"/>
                <a:ea typeface="Arial"/>
                <a:cs typeface="Arial"/>
                <a:sym typeface="Arial"/>
              </a:rPr>
              <a:t>Text when upset</a:t>
            </a:r>
            <a:r>
              <a:rPr b="0" i="0" lang="en-US" sz="1270" u="none" cap="none" strike="noStrike">
                <a:solidFill>
                  <a:schemeClr val="lt1"/>
                </a:solidFill>
                <a:latin typeface="Arial"/>
                <a:ea typeface="Arial"/>
                <a:cs typeface="Arial"/>
                <a:sym typeface="Arial"/>
              </a:rPr>
              <a:t> – If you’re frustrated, wait before responding so you don’t say something unprofessional.</a:t>
            </a:r>
            <a:br>
              <a:rPr b="0" i="0" lang="en-US" sz="1270" u="none" cap="none" strike="noStrike">
                <a:solidFill>
                  <a:schemeClr val="lt1"/>
                </a:solidFill>
                <a:latin typeface="Arial"/>
                <a:ea typeface="Arial"/>
                <a:cs typeface="Arial"/>
                <a:sym typeface="Arial"/>
              </a:rPr>
            </a:br>
            <a:r>
              <a:rPr b="0" i="0" lang="en-US" sz="1270" u="none" cap="none" strike="noStrike">
                <a:solidFill>
                  <a:schemeClr val="lt1"/>
                </a:solidFill>
                <a:latin typeface="Arial"/>
                <a:ea typeface="Arial"/>
                <a:cs typeface="Arial"/>
                <a:sym typeface="Arial"/>
              </a:rPr>
              <a:t>🚫 </a:t>
            </a:r>
            <a:r>
              <a:rPr b="1" i="0" lang="en-US" sz="1270" u="none" cap="none" strike="noStrike">
                <a:solidFill>
                  <a:schemeClr val="lt1"/>
                </a:solidFill>
                <a:latin typeface="Arial"/>
                <a:ea typeface="Arial"/>
                <a:cs typeface="Arial"/>
                <a:sym typeface="Arial"/>
              </a:rPr>
              <a:t>Discuss sensitive topics</a:t>
            </a:r>
            <a:r>
              <a:rPr b="0" i="0" lang="en-US" sz="1270" u="none" cap="none" strike="noStrike">
                <a:solidFill>
                  <a:schemeClr val="lt1"/>
                </a:solidFill>
                <a:latin typeface="Arial"/>
                <a:ea typeface="Arial"/>
                <a:cs typeface="Arial"/>
                <a:sym typeface="Arial"/>
              </a:rPr>
              <a:t> – Work issues, conflicts, or personal matters should not be handled over text.</a:t>
            </a:r>
            <a:endParaRPr b="0" i="0" sz="1270" u="none" cap="none" strike="noStrike">
              <a:solidFill>
                <a:srgbClr val="FFFFFF"/>
              </a:solidFill>
              <a:latin typeface="Arial"/>
              <a:ea typeface="Arial"/>
              <a:cs typeface="Arial"/>
              <a:sym typeface="Arial"/>
            </a:endParaRPr>
          </a:p>
        </p:txBody>
      </p:sp>
      <p:sp>
        <p:nvSpPr>
          <p:cNvPr id="128" name="Google Shape;128;p26">
            <a:hlinkClick action="ppaction://hlinksldjump" r:id="rId3"/>
          </p:cNvPr>
          <p:cNvSpPr/>
          <p:nvPr/>
        </p:nvSpPr>
        <p:spPr>
          <a:xfrm>
            <a:off x="3847309" y="4527181"/>
            <a:ext cx="1449381" cy="432538"/>
          </a:xfrm>
          <a:prstGeom prst="roundRect">
            <a:avLst>
              <a:gd fmla="val 16667" name="adj"/>
            </a:avLst>
          </a:prstGeom>
          <a:solidFill>
            <a:schemeClr val="accent4"/>
          </a:solidFill>
          <a:ln>
            <a:noFill/>
          </a:ln>
          <a:effectLst>
            <a:outerShdw blurRad="44450" algn="ctr" dir="5400000" dist="27940">
              <a:srgbClr val="000000">
                <a:alpha val="31764"/>
              </a:srgbClr>
            </a:outerShdw>
          </a:effectLst>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rPr b="0" i="0" lang="en-US" sz="1400" u="none" cap="none" strike="noStrike">
                <a:solidFill>
                  <a:srgbClr val="FFFFFF"/>
                </a:solidFill>
                <a:latin typeface="Arial"/>
                <a:ea typeface="Arial"/>
                <a:cs typeface="Arial"/>
                <a:sym typeface="Arial"/>
              </a:rPr>
              <a:t>See Example</a:t>
            </a:r>
            <a:endParaRP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