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j48uw0MyxYkk4+lYok9ALrKsiPk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FACB8CC-06E1-4557-9CFD-A2E6E4D562EC}">
  <a:tblStyle styleId="{2FACB8CC-06E1-4557-9CFD-A2E6E4D562E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BF845B-335D-4F37-AE8A-76924A6EE0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2"/>
  </p:normalViewPr>
  <p:slideViewPr>
    <p:cSldViewPr snapToGrid="0">
      <p:cViewPr varScale="1">
        <p:scale>
          <a:sx n="135" d="100"/>
          <a:sy n="135" d="100"/>
        </p:scale>
        <p:origin x="176" y="8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33e4440527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g33e4440527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3e4440527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g33e4440527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3e4440527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g33e4440527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3e4440527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g33e4440527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3e4440527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g33e4440527a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3e4440527a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g33e4440527a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3e4440527a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g33e4440527a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3e4440527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g33e4440527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33e4440527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g33e4440527a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33e4440527a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g33e4440527a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3e4440527a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g33e4440527a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33e4440527a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33e4440527a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3e4440527a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g33e4440527a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3e4440527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g33e444052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e4440527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g33e4440527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3e4440527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g33e4440527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33e4440527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g33e4440527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7"/>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4"/>
        <p:cNvGrpSpPr/>
        <p:nvPr/>
      </p:nvGrpSpPr>
      <p:grpSpPr>
        <a:xfrm>
          <a:off x="0" y="0"/>
          <a:ext cx="0" cy="0"/>
          <a:chOff x="0" y="0"/>
          <a:chExt cx="0" cy="0"/>
        </a:xfrm>
      </p:grpSpPr>
      <p:pic>
        <p:nvPicPr>
          <p:cNvPr id="45" name="Google Shape;45;p1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6" name="Google Shape;46;p1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7" name="Google Shape;47;p1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8"/>
        <p:cNvGrpSpPr/>
        <p:nvPr/>
      </p:nvGrpSpPr>
      <p:grpSpPr>
        <a:xfrm>
          <a:off x="0" y="0"/>
          <a:ext cx="0" cy="0"/>
          <a:chOff x="0" y="0"/>
          <a:chExt cx="0" cy="0"/>
        </a:xfrm>
      </p:grpSpPr>
      <p:pic>
        <p:nvPicPr>
          <p:cNvPr id="49" name="Google Shape;49;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0" name="Google Shape;50;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1"/>
        <p:cNvGrpSpPr/>
        <p:nvPr/>
      </p:nvGrpSpPr>
      <p:grpSpPr>
        <a:xfrm>
          <a:off x="0" y="0"/>
          <a:ext cx="0" cy="0"/>
          <a:chOff x="0" y="0"/>
          <a:chExt cx="0" cy="0"/>
        </a:xfrm>
      </p:grpSpPr>
      <p:pic>
        <p:nvPicPr>
          <p:cNvPr id="52" name="Google Shape;52;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3" name="Google Shape;53;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5" name="Google Shape;55;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6"/>
        <p:cNvGrpSpPr/>
        <p:nvPr/>
      </p:nvGrpSpPr>
      <p:grpSpPr>
        <a:xfrm>
          <a:off x="0" y="0"/>
          <a:ext cx="0" cy="0"/>
          <a:chOff x="0" y="0"/>
          <a:chExt cx="0" cy="0"/>
        </a:xfrm>
      </p:grpSpPr>
      <p:pic>
        <p:nvPicPr>
          <p:cNvPr id="57" name="Google Shape;57;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8" name="Google Shape;58;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0" name="Google Shape;60;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1"/>
        <p:cNvGrpSpPr/>
        <p:nvPr/>
      </p:nvGrpSpPr>
      <p:grpSpPr>
        <a:xfrm>
          <a:off x="0" y="0"/>
          <a:ext cx="0" cy="0"/>
          <a:chOff x="0" y="0"/>
          <a:chExt cx="0" cy="0"/>
        </a:xfrm>
      </p:grpSpPr>
      <p:sp>
        <p:nvSpPr>
          <p:cNvPr id="62" name="Google Shape;62;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3" name="Google Shape;63;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4" name="Google Shape;64;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6" name="Google Shape;66;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67" name="Google Shape;67;p20"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8"/>
        <p:cNvGrpSpPr/>
        <p:nvPr/>
      </p:nvGrpSpPr>
      <p:grpSpPr>
        <a:xfrm>
          <a:off x="0" y="0"/>
          <a:ext cx="0" cy="0"/>
          <a:chOff x="0" y="0"/>
          <a:chExt cx="0" cy="0"/>
        </a:xfrm>
      </p:grpSpPr>
      <p:pic>
        <p:nvPicPr>
          <p:cNvPr id="69" name="Google Shape;69;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0" name="Google Shape;70;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1"/>
        <p:cNvGrpSpPr/>
        <p:nvPr/>
      </p:nvGrpSpPr>
      <p:grpSpPr>
        <a:xfrm>
          <a:off x="0" y="0"/>
          <a:ext cx="0" cy="0"/>
          <a:chOff x="0" y="0"/>
          <a:chExt cx="0" cy="0"/>
        </a:xfrm>
      </p:grpSpPr>
      <p:pic>
        <p:nvPicPr>
          <p:cNvPr id="72" name="Google Shape;7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3"/>
        <p:cNvGrpSpPr/>
        <p:nvPr/>
      </p:nvGrpSpPr>
      <p:grpSpPr>
        <a:xfrm>
          <a:off x="0" y="0"/>
          <a:ext cx="0" cy="0"/>
          <a:chOff x="0" y="0"/>
          <a:chExt cx="0" cy="0"/>
        </a:xfrm>
      </p:grpSpPr>
      <p:pic>
        <p:nvPicPr>
          <p:cNvPr id="74" name="Google Shape;74;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14" name="Google Shape;14;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
        <p:nvSpPr>
          <p:cNvPr id="16" name="Google Shape;16;p1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7" name="Google Shape;17;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 name="Google Shape;18;p1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9"/>
        <p:cNvGrpSpPr/>
        <p:nvPr/>
      </p:nvGrpSpPr>
      <p:grpSpPr>
        <a:xfrm>
          <a:off x="0" y="0"/>
          <a:ext cx="0" cy="0"/>
          <a:chOff x="0" y="0"/>
          <a:chExt cx="0" cy="0"/>
        </a:xfrm>
      </p:grpSpPr>
      <p:sp>
        <p:nvSpPr>
          <p:cNvPr id="20" name="Google Shape;20;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1" name="Google Shape;21;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2" name="Google Shape;22;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6" name="Google Shape;26;p1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0" name="Google Shape;30;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1" name="Google Shape;31;p13"/>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1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1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7" name="Google Shape;37;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1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9"/>
        <p:cNvGrpSpPr/>
        <p:nvPr/>
      </p:nvGrpSpPr>
      <p:grpSpPr>
        <a:xfrm>
          <a:off x="0" y="0"/>
          <a:ext cx="0" cy="0"/>
          <a:chOff x="0" y="0"/>
          <a:chExt cx="0" cy="0"/>
        </a:xfrm>
      </p:grpSpPr>
      <p:sp>
        <p:nvSpPr>
          <p:cNvPr id="40" name="Google Shape;40;p1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1" name="Google Shape;41;p1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2" name="Google Shape;42;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3" name="Google Shape;43;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2.xml"/><Relationship Id="rId18" Type="http://schemas.openxmlformats.org/officeDocument/2006/relationships/slide" Target="slide15.xml"/><Relationship Id="rId3" Type="http://schemas.openxmlformats.org/officeDocument/2006/relationships/slide" Target="slide14.xml"/><Relationship Id="rId21" Type="http://schemas.openxmlformats.org/officeDocument/2006/relationships/slide" Target="slide17.xml"/><Relationship Id="rId7" Type="http://schemas.openxmlformats.org/officeDocument/2006/relationships/slide" Target="slide9.xml"/><Relationship Id="rId12" Type="http://schemas.openxmlformats.org/officeDocument/2006/relationships/slide" Target="slide12.xml"/><Relationship Id="rId17" Type="http://schemas.openxmlformats.org/officeDocument/2006/relationships/slide" Target="slide11.xml"/><Relationship Id="rId2" Type="http://schemas.openxmlformats.org/officeDocument/2006/relationships/notesSlide" Target="../notesSlides/notesSlide2.xml"/><Relationship Id="rId16" Type="http://schemas.openxmlformats.org/officeDocument/2006/relationships/slide" Target="slide10.xml"/><Relationship Id="rId20"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8.xml"/><Relationship Id="rId5" Type="http://schemas.openxmlformats.org/officeDocument/2006/relationships/slide" Target="slide20.xml"/><Relationship Id="rId15" Type="http://schemas.openxmlformats.org/officeDocument/2006/relationships/slide" Target="slide3.xml"/><Relationship Id="rId10" Type="http://schemas.openxmlformats.org/officeDocument/2006/relationships/slide" Target="slide6.xml"/><Relationship Id="rId19" Type="http://schemas.openxmlformats.org/officeDocument/2006/relationships/slide" Target="slide18.xml"/><Relationship Id="rId4" Type="http://schemas.openxmlformats.org/officeDocument/2006/relationships/slide" Target="slide19.xml"/><Relationship Id="rId9" Type="http://schemas.openxmlformats.org/officeDocument/2006/relationships/slide" Target="slide5.xml"/><Relationship Id="rId14" Type="http://schemas.openxmlformats.org/officeDocument/2006/relationships/slide" Target="slide4.xml"/><Relationship Id="rId22"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36"/>
        <p:cNvGrpSpPr/>
        <p:nvPr/>
      </p:nvGrpSpPr>
      <p:grpSpPr>
        <a:xfrm>
          <a:off x="0" y="0"/>
          <a:ext cx="0" cy="0"/>
          <a:chOff x="0" y="0"/>
          <a:chExt cx="0" cy="0"/>
        </a:xfrm>
      </p:grpSpPr>
      <p:sp>
        <p:nvSpPr>
          <p:cNvPr id="137" name="Google Shape;137;g33e4440527a_0_2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Facebook Marketplace</a:t>
            </a:r>
            <a:endParaRPr/>
          </a:p>
        </p:txBody>
      </p:sp>
      <p:sp>
        <p:nvSpPr>
          <p:cNvPr id="138" name="Google Shape;138;g33e4440527a_0_2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inherited something from a long lost relative. You have decided that you need to sell it.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 social media post describing what you inherited and post it for sale. Make sure you set a price for the item and include a detailed description.</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0B19705E-3728-9774-AC6B-988F52A437E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43"/>
        <p:cNvGrpSpPr/>
        <p:nvPr/>
      </p:nvGrpSpPr>
      <p:grpSpPr>
        <a:xfrm>
          <a:off x="0" y="0"/>
          <a:ext cx="0" cy="0"/>
          <a:chOff x="0" y="0"/>
          <a:chExt cx="0" cy="0"/>
        </a:xfrm>
      </p:grpSpPr>
      <p:sp>
        <p:nvSpPr>
          <p:cNvPr id="144" name="Google Shape;144;g33e4440527a_0_2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Address an Envelope</a:t>
            </a:r>
            <a:endParaRPr/>
          </a:p>
        </p:txBody>
      </p:sp>
      <p:sp>
        <p:nvSpPr>
          <p:cNvPr id="145" name="Google Shape;145;g33e4440527a_0_2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Address an envelope to the following address: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John Jones, Billing Dept, </a:t>
            </a:r>
            <a:r>
              <a:rPr lang="en-US" sz="2000" dirty="0" err="1">
                <a:solidFill>
                  <a:schemeClr val="lt1"/>
                </a:solidFill>
              </a:rPr>
              <a:t>HealthPark</a:t>
            </a:r>
            <a:r>
              <a:rPr lang="en-US" sz="2000" dirty="0">
                <a:solidFill>
                  <a:schemeClr val="lt1"/>
                </a:solidFill>
              </a:rPr>
              <a:t> Medical Center, 987 </a:t>
            </a:r>
            <a:r>
              <a:rPr lang="en-US" sz="2000" dirty="0" err="1">
                <a:solidFill>
                  <a:schemeClr val="lt1"/>
                </a:solidFill>
              </a:rPr>
              <a:t>HealthPark</a:t>
            </a:r>
            <a:r>
              <a:rPr lang="en-US" sz="2000" dirty="0">
                <a:solidFill>
                  <a:schemeClr val="lt1"/>
                </a:solidFill>
              </a:rPr>
              <a:t> Avenue Suite 6B, Diamond, Illinois. The zip code is 60416.</a:t>
            </a:r>
          </a:p>
        </p:txBody>
      </p:sp>
      <p:sp>
        <p:nvSpPr>
          <p:cNvPr id="2" name="Google Shape;90;p3">
            <a:hlinkClick r:id="rId3" action="ppaction://hlinksldjump"/>
            <a:extLst>
              <a:ext uri="{FF2B5EF4-FFF2-40B4-BE49-F238E27FC236}">
                <a16:creationId xmlns:a16="http://schemas.microsoft.com/office/drawing/2014/main" id="{745FBB0E-8FF1-97B3-C7A1-89D0AAFB628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0"/>
        <p:cNvGrpSpPr/>
        <p:nvPr/>
      </p:nvGrpSpPr>
      <p:grpSpPr>
        <a:xfrm>
          <a:off x="0" y="0"/>
          <a:ext cx="0" cy="0"/>
          <a:chOff x="0" y="0"/>
          <a:chExt cx="0" cy="0"/>
        </a:xfrm>
      </p:grpSpPr>
      <p:sp>
        <p:nvSpPr>
          <p:cNvPr id="151" name="Google Shape;151;g33e4440527a_0_3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Thank-You Note</a:t>
            </a:r>
            <a:endParaRPr/>
          </a:p>
        </p:txBody>
      </p:sp>
      <p:sp>
        <p:nvSpPr>
          <p:cNvPr id="152" name="Google Shape;152;g33e4440527a_0_3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been awarded a $1000 cash award. This award is not college specific. The funds can be spent any way you’d like.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 thank you note to the company that donated this money and chose you to receive it. Be sure to mention the company's name.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3C1FAA6-2B29-71E8-ED10-79C8874DC04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7"/>
        <p:cNvGrpSpPr/>
        <p:nvPr/>
      </p:nvGrpSpPr>
      <p:grpSpPr>
        <a:xfrm>
          <a:off x="0" y="0"/>
          <a:ext cx="0" cy="0"/>
          <a:chOff x="0" y="0"/>
          <a:chExt cx="0" cy="0"/>
        </a:xfrm>
      </p:grpSpPr>
      <p:sp>
        <p:nvSpPr>
          <p:cNvPr id="158" name="Google Shape;158;g33e4440527a_0_3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Employee Performance Review</a:t>
            </a:r>
            <a:endParaRPr/>
          </a:p>
        </p:txBody>
      </p:sp>
      <p:sp>
        <p:nvSpPr>
          <p:cNvPr id="159" name="Google Shape;159;g33e4440527a_0_3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34620" lvl="0" algn="l" rtl="0">
              <a:lnSpc>
                <a:spcPct val="115000"/>
              </a:lnSpc>
              <a:spcBef>
                <a:spcPts val="0"/>
              </a:spcBef>
              <a:spcAft>
                <a:spcPts val="0"/>
              </a:spcAft>
              <a:buClr>
                <a:schemeClr val="lt1"/>
              </a:buClr>
              <a:buSzPct val="100000"/>
            </a:pPr>
            <a:r>
              <a:rPr lang="en-US" sz="1600" dirty="0">
                <a:solidFill>
                  <a:schemeClr val="lt1"/>
                </a:solidFill>
              </a:rPr>
              <a:t>You have come to work today and an employee who reports to you (either in a business you own or a department you manage) arrives late. This employee has come in late several times this month and is up for their yearly review. They are a great worker. You know that hiring people who will actually show up to work and stay in a position long enough to learn your business is hard to find in this economy. Firing them would not be smart. However, it is time to address the issue of their excessive tardiness.</a:t>
            </a:r>
            <a:endParaRPr sz="1600" dirty="0">
              <a:solidFill>
                <a:schemeClr val="lt1"/>
              </a:solidFill>
            </a:endParaRPr>
          </a:p>
          <a:p>
            <a:pPr marL="134620" lvl="0" algn="l" rtl="0">
              <a:lnSpc>
                <a:spcPct val="115000"/>
              </a:lnSpc>
              <a:spcBef>
                <a:spcPts val="0"/>
              </a:spcBef>
              <a:spcAft>
                <a:spcPts val="0"/>
              </a:spcAft>
              <a:buClr>
                <a:schemeClr val="lt1"/>
              </a:buClr>
              <a:buSzPct val="100000"/>
            </a:pPr>
            <a:endParaRPr lang="en-US" sz="1600" dirty="0">
              <a:solidFill>
                <a:schemeClr val="lt1"/>
              </a:solidFill>
            </a:endParaRPr>
          </a:p>
          <a:p>
            <a:pPr marL="134620" lvl="0" algn="l" rtl="0">
              <a:lnSpc>
                <a:spcPct val="115000"/>
              </a:lnSpc>
              <a:spcBef>
                <a:spcPts val="0"/>
              </a:spcBef>
              <a:spcAft>
                <a:spcPts val="0"/>
              </a:spcAft>
              <a:buClr>
                <a:schemeClr val="lt1"/>
              </a:buClr>
              <a:buSzPct val="100000"/>
            </a:pPr>
            <a:r>
              <a:rPr lang="en-US" sz="1600" dirty="0">
                <a:solidFill>
                  <a:schemeClr val="lt1"/>
                </a:solidFill>
              </a:rPr>
              <a:t>Write a formal review that applauds their good work ethic but also addresses their issue of timeliness. Give them constructive criticism that will encourage them to stay employed by your company, but at the same time encourage them to be more punctual. Write the review formally so that you will have evidence should the situation become worse, and you need to let them go.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4A2ADAFC-9F24-CEFE-1FFC-D05F8BCBC0D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64"/>
        <p:cNvGrpSpPr/>
        <p:nvPr/>
      </p:nvGrpSpPr>
      <p:grpSpPr>
        <a:xfrm>
          <a:off x="0" y="0"/>
          <a:ext cx="0" cy="0"/>
          <a:chOff x="0" y="0"/>
          <a:chExt cx="0" cy="0"/>
        </a:xfrm>
      </p:grpSpPr>
      <p:sp>
        <p:nvSpPr>
          <p:cNvPr id="165" name="Google Shape;165;g33e4440527a_0_4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Interview Follow-Up</a:t>
            </a:r>
            <a:endParaRPr/>
          </a:p>
        </p:txBody>
      </p:sp>
      <p:sp>
        <p:nvSpPr>
          <p:cNvPr id="166" name="Google Shape;166;g33e4440527a_0_4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had an important job interview for a position you're really excited about. The interview went well, and you left feeling positive about your chances. Now, a week has passed since the interview, and you haven't heard anything back yet.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Follow up and write a short note to show your continued interest in the role.</a:t>
            </a:r>
            <a:endParaRPr sz="16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12557EC-D385-263F-0334-AB25A7BB07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1"/>
        <p:cNvGrpSpPr/>
        <p:nvPr/>
      </p:nvGrpSpPr>
      <p:grpSpPr>
        <a:xfrm>
          <a:off x="0" y="0"/>
          <a:ext cx="0" cy="0"/>
          <a:chOff x="0" y="0"/>
          <a:chExt cx="0" cy="0"/>
        </a:xfrm>
      </p:grpSpPr>
      <p:sp>
        <p:nvSpPr>
          <p:cNvPr id="172" name="Google Shape;172;g33e4440527a_0_4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Make an Appointment</a:t>
            </a:r>
            <a:endParaRPr/>
          </a:p>
        </p:txBody>
      </p:sp>
      <p:sp>
        <p:nvSpPr>
          <p:cNvPr id="173" name="Google Shape;173;g33e4440527a_0_4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You're staring at your calendar, realizing it's been far too long since your last check-up. Whether it's a doctor's appointment, a dental check up, a car maintenance check, or a haircut, you know you can't put it off any longer.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Jot down a few days and times when you are available. Write down the name of whomever you want an appointment with. Call and make an appointment.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912188B-997F-8CF0-D52B-37DBF8D51A3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8"/>
        <p:cNvGrpSpPr/>
        <p:nvPr/>
      </p:nvGrpSpPr>
      <p:grpSpPr>
        <a:xfrm>
          <a:off x="0" y="0"/>
          <a:ext cx="0" cy="0"/>
          <a:chOff x="0" y="0"/>
          <a:chExt cx="0" cy="0"/>
        </a:xfrm>
      </p:grpSpPr>
      <p:sp>
        <p:nvSpPr>
          <p:cNvPr id="179" name="Google Shape;179;g33e4440527a_0_5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Message to a Politician</a:t>
            </a:r>
            <a:endParaRPr/>
          </a:p>
        </p:txBody>
      </p:sp>
      <p:sp>
        <p:nvSpPr>
          <p:cNvPr id="180" name="Google Shape;180;g33e4440527a_0_5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lnSpcReduction="10000"/>
          </a:bodyPr>
          <a:lstStyle/>
          <a:p>
            <a:pPr marL="101600" lvl="0" algn="l" rtl="0">
              <a:lnSpc>
                <a:spcPct val="105000"/>
              </a:lnSpc>
              <a:spcBef>
                <a:spcPts val="0"/>
              </a:spcBef>
              <a:spcAft>
                <a:spcPts val="0"/>
              </a:spcAft>
              <a:buClr>
                <a:schemeClr val="lt1"/>
              </a:buClr>
              <a:buSzPts val="2000"/>
            </a:pPr>
            <a:r>
              <a:rPr lang="en-US" sz="2000" dirty="0">
                <a:solidFill>
                  <a:schemeClr val="lt1"/>
                </a:solidFill>
              </a:rPr>
              <a:t>You sit at your kitchen table, scrolling through the latest news, when you see an article about a proposed policy that will directly impact your community. Frustration builds as you realize how important this decision is. You know you can’t just sit back and do nothing.</a:t>
            </a:r>
            <a:endParaRPr sz="2000" dirty="0">
              <a:solidFill>
                <a:schemeClr val="lt1"/>
              </a:solidFill>
            </a:endParaRPr>
          </a:p>
          <a:p>
            <a:pPr marL="101600" lvl="0" algn="l" rtl="0">
              <a:lnSpc>
                <a:spcPct val="105000"/>
              </a:lnSpc>
              <a:spcBef>
                <a:spcPts val="0"/>
              </a:spcBef>
              <a:spcAft>
                <a:spcPts val="0"/>
              </a:spcAft>
              <a:buClr>
                <a:schemeClr val="lt1"/>
              </a:buClr>
              <a:buSzPts val="2000"/>
            </a:pPr>
            <a:endParaRPr lang="en-US" sz="2000" dirty="0">
              <a:solidFill>
                <a:schemeClr val="lt1"/>
              </a:solidFill>
            </a:endParaRPr>
          </a:p>
          <a:p>
            <a:pPr marL="101600" lvl="0" algn="l" rtl="0">
              <a:lnSpc>
                <a:spcPct val="105000"/>
              </a:lnSpc>
              <a:spcBef>
                <a:spcPts val="0"/>
              </a:spcBef>
              <a:spcAft>
                <a:spcPts val="0"/>
              </a:spcAft>
              <a:buClr>
                <a:schemeClr val="lt1"/>
              </a:buClr>
              <a:buSzPts val="2000"/>
            </a:pPr>
            <a:r>
              <a:rPr lang="en-US" sz="2000" dirty="0">
                <a:solidFill>
                  <a:schemeClr val="lt1"/>
                </a:solidFill>
              </a:rPr>
              <a:t>Choose one of the following two articles and write a short letter:</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Local Hospital Is at Risk of Closing- Only a Tax Increase Will Save Our Community</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Sales Tax Increase Could Impact Residents Financially</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16394286-37FE-7177-1C84-7DA489FD4602}"/>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85"/>
        <p:cNvGrpSpPr/>
        <p:nvPr/>
      </p:nvGrpSpPr>
      <p:grpSpPr>
        <a:xfrm>
          <a:off x="0" y="0"/>
          <a:ext cx="0" cy="0"/>
          <a:chOff x="0" y="0"/>
          <a:chExt cx="0" cy="0"/>
        </a:xfrm>
      </p:grpSpPr>
      <p:sp>
        <p:nvSpPr>
          <p:cNvPr id="186" name="Google Shape;186;g33e4440527a_0_5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Apology to Colleague</a:t>
            </a:r>
            <a:endParaRPr/>
          </a:p>
        </p:txBody>
      </p:sp>
      <p:sp>
        <p:nvSpPr>
          <p:cNvPr id="187" name="Google Shape;187;g33e4440527a_0_5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stare at your screen, the weight of regret settling in as you replay the conversation from earlier. You may have missed an important deadline, spoke too harshly in a meeting, or accidentally overlooked a colleague’s contribution. Whatever the case, you know you need to make things right.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apology to colleague, taking steps to make amends for the situation.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54A19B6F-2BFD-E396-06FE-4A20333C60A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2"/>
        <p:cNvGrpSpPr/>
        <p:nvPr/>
      </p:nvGrpSpPr>
      <p:grpSpPr>
        <a:xfrm>
          <a:off x="0" y="0"/>
          <a:ext cx="0" cy="0"/>
          <a:chOff x="0" y="0"/>
          <a:chExt cx="0" cy="0"/>
        </a:xfrm>
      </p:grpSpPr>
      <p:sp>
        <p:nvSpPr>
          <p:cNvPr id="193" name="Google Shape;193;g33e4440527a_0_6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Invitation</a:t>
            </a:r>
            <a:endParaRPr/>
          </a:p>
        </p:txBody>
      </p:sp>
      <p:sp>
        <p:nvSpPr>
          <p:cNvPr id="194" name="Google Shape;194;g33e4440527a_0_6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glance at the calendar and realize the event is coming up fast. Whether it’s a birthday party, a work gathering, or a community fundraiser, you need to send out invitations soon.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an invitation to your event, making sure everyone gets the details and knows they’re welcome.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9F8BE552-5AE1-F183-829A-247CD1A56CFD}"/>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9"/>
        <p:cNvGrpSpPr/>
        <p:nvPr/>
      </p:nvGrpSpPr>
      <p:grpSpPr>
        <a:xfrm>
          <a:off x="0" y="0"/>
          <a:ext cx="0" cy="0"/>
          <a:chOff x="0" y="0"/>
          <a:chExt cx="0" cy="0"/>
        </a:xfrm>
      </p:grpSpPr>
      <p:sp>
        <p:nvSpPr>
          <p:cNvPr id="200" name="Google Shape;200;g33e4440527a_0_6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Response</a:t>
            </a:r>
            <a:endParaRPr/>
          </a:p>
        </p:txBody>
      </p:sp>
      <p:sp>
        <p:nvSpPr>
          <p:cNvPr id="201" name="Google Shape;201;g33e4440527a_0_6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open your inbox and see an email with the subject line: </a:t>
            </a:r>
            <a:r>
              <a:rPr lang="en-US" sz="2000" b="1" dirty="0">
                <a:solidFill>
                  <a:schemeClr val="lt1"/>
                </a:solidFill>
              </a:rPr>
              <a:t>“Issue with My Recent Order”</a:t>
            </a:r>
            <a:r>
              <a:rPr lang="en-US" sz="2000" dirty="0">
                <a:solidFill>
                  <a:schemeClr val="lt1"/>
                </a:solidFill>
              </a:rPr>
              <a:t> from a frustrated customer. As you read, you realize a problem exists—maybe their order arrived late, the product was damaged, or they experienced poor service.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resolve the issue.</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8110A8E-1CBF-DEED-B207-324F62E512D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graphicFrame>
        <p:nvGraphicFramePr>
          <p:cNvPr id="83" name="Google Shape;83;p2"/>
          <p:cNvGraphicFramePr/>
          <p:nvPr>
            <p:extLst>
              <p:ext uri="{D42A27DB-BD31-4B8C-83A1-F6EECF244321}">
                <p14:modId xmlns:p14="http://schemas.microsoft.com/office/powerpoint/2010/main" val="2666301123"/>
              </p:ext>
            </p:extLst>
          </p:nvPr>
        </p:nvGraphicFramePr>
        <p:xfrm>
          <a:off x="242047" y="194628"/>
          <a:ext cx="8606125" cy="4713500"/>
        </p:xfrm>
        <a:graphic>
          <a:graphicData uri="http://schemas.openxmlformats.org/drawingml/2006/table">
            <a:tbl>
              <a:tblPr>
                <a:noFill/>
                <a:tableStyleId>{2FACB8CC-06E1-4557-9CFD-A2E6E4D562EC}</a:tableStyleId>
              </a:tblPr>
              <a:tblGrid>
                <a:gridCol w="1721225">
                  <a:extLst>
                    <a:ext uri="{9D8B030D-6E8A-4147-A177-3AD203B41FA5}">
                      <a16:colId xmlns:a16="http://schemas.microsoft.com/office/drawing/2014/main" val="20000"/>
                    </a:ext>
                  </a:extLst>
                </a:gridCol>
                <a:gridCol w="1721225">
                  <a:extLst>
                    <a:ext uri="{9D8B030D-6E8A-4147-A177-3AD203B41FA5}">
                      <a16:colId xmlns:a16="http://schemas.microsoft.com/office/drawing/2014/main" val="20001"/>
                    </a:ext>
                  </a:extLst>
                </a:gridCol>
                <a:gridCol w="1721225">
                  <a:extLst>
                    <a:ext uri="{9D8B030D-6E8A-4147-A177-3AD203B41FA5}">
                      <a16:colId xmlns:a16="http://schemas.microsoft.com/office/drawing/2014/main" val="20002"/>
                    </a:ext>
                  </a:extLst>
                </a:gridCol>
                <a:gridCol w="1721225">
                  <a:extLst>
                    <a:ext uri="{9D8B030D-6E8A-4147-A177-3AD203B41FA5}">
                      <a16:colId xmlns:a16="http://schemas.microsoft.com/office/drawing/2014/main" val="20003"/>
                    </a:ext>
                  </a:extLst>
                </a:gridCol>
                <a:gridCol w="1721225">
                  <a:extLst>
                    <a:ext uri="{9D8B030D-6E8A-4147-A177-3AD203B41FA5}">
                      <a16:colId xmlns:a16="http://schemas.microsoft.com/office/drawing/2014/main" val="20004"/>
                    </a:ext>
                  </a:extLst>
                </a:gridCol>
              </a:tblGrid>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3" action="ppaction://hlinksldjump">
                            <a:extLst>
                              <a:ext uri="{A12FA001-AC4F-418D-AE19-62706E023703}">
                                <ahyp:hlinkClr xmlns:ahyp="http://schemas.microsoft.com/office/drawing/2018/hyperlinkcolor" val="tx"/>
                              </a:ext>
                            </a:extLst>
                          </a:hlinkClick>
                        </a:rPr>
                        <a:t>Interview Follow-Up</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Email</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Response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5" action="ppaction://hlinksldjump">
                            <a:extLst>
                              <a:ext uri="{A12FA001-AC4F-418D-AE19-62706E023703}">
                                <ahyp:hlinkClr xmlns:ahyp="http://schemas.microsoft.com/office/drawing/2018/hyperlinkcolor" val="tx"/>
                              </a:ext>
                            </a:extLst>
                          </a:hlinkClick>
                        </a:rPr>
                        <a:t>Request for Information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Call in</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Sick</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Email to</a:t>
                      </a:r>
                      <a:r>
                        <a:rPr lang="en-US" sz="1800" b="1" strike="noStrike" cap="none" dirty="0">
                          <a:solidFill>
                            <a:schemeClr val="accent6"/>
                          </a:solidFill>
                          <a:uFill>
                            <a:noFill/>
                          </a:uFill>
                          <a:latin typeface="Calibri"/>
                          <a:ea typeface="Calibri"/>
                          <a:cs typeface="Calibri"/>
                          <a:sym typeface="Calibri"/>
                        </a:rPr>
                        <a:t> Child’s</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Teacher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0"/>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8" action="ppaction://hlinksldjump">
                            <a:extLst>
                              <a:ext uri="{A12FA001-AC4F-418D-AE19-62706E023703}">
                                <ahyp:hlinkClr xmlns:ahyp="http://schemas.microsoft.com/office/drawing/2018/hyperlinkcolor" val="tx"/>
                              </a:ext>
                            </a:extLst>
                          </a:hlinkClick>
                        </a:rPr>
                        <a:t>Message to a Politician</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Complaint</a:t>
                      </a:r>
                      <a:endParaRPr dirty="0"/>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Email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0" action="ppaction://hlinksldjump">
                            <a:extLst>
                              <a:ext uri="{A12FA001-AC4F-418D-AE19-62706E023703}">
                                <ahyp:hlinkClr xmlns:ahyp="http://schemas.microsoft.com/office/drawing/2018/hyperlinkcolor" val="tx"/>
                              </a:ext>
                            </a:extLst>
                          </a:hlinkClick>
                        </a:rPr>
                        <a:t>Text to Coworker</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1" action="ppaction://hlinksldjump">
                            <a:extLst>
                              <a:ext uri="{A12FA001-AC4F-418D-AE19-62706E023703}">
                                <ahyp:hlinkClr xmlns:ahyp="http://schemas.microsoft.com/office/drawing/2018/hyperlinkcolor" val="tx"/>
                              </a:ext>
                            </a:extLst>
                          </a:hlinkClick>
                        </a:rPr>
                        <a:t>Email to Child’s Principal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Thank-You</a:t>
                      </a:r>
                      <a:endParaRPr>
                        <a:solidFill>
                          <a:schemeClr val="accent6"/>
                        </a:solidFill>
                      </a:endParaRPr>
                    </a:p>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Note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1"/>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Social</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Media</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Cover</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Letter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5" action="ppaction://hlinksldjump">
                            <a:extLst>
                              <a:ext uri="{A12FA001-AC4F-418D-AE19-62706E023703}">
                                <ahyp:hlinkClr xmlns:ahyp="http://schemas.microsoft.com/office/drawing/2018/hyperlinkcolor" val="tx"/>
                              </a:ext>
                            </a:extLst>
                          </a:hlinkClick>
                        </a:rPr>
                        <a:t>Resume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6" action="ppaction://hlinksldjump">
                            <a:extLst>
                              <a:ext uri="{A12FA001-AC4F-418D-AE19-62706E023703}">
                                <ahyp:hlinkClr xmlns:ahyp="http://schemas.microsoft.com/office/drawing/2018/hyperlinkcolor" val="tx"/>
                              </a:ext>
                            </a:extLst>
                          </a:hlinkClick>
                        </a:rPr>
                        <a:t>Facebook Marketplace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7" action="ppaction://hlinksldjump">
                            <a:extLst>
                              <a:ext uri="{A12FA001-AC4F-418D-AE19-62706E023703}">
                                <ahyp:hlinkClr xmlns:ahyp="http://schemas.microsoft.com/office/drawing/2018/hyperlinkcolor" val="tx"/>
                              </a:ext>
                            </a:extLst>
                          </a:hlinkClick>
                        </a:rPr>
                        <a:t>Address an Envelope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2"/>
                  </a:ext>
                </a:extLst>
              </a:tr>
              <a:tr h="1178375">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8" action="ppaction://hlinksldjump">
                            <a:extLst>
                              <a:ext uri="{A12FA001-AC4F-418D-AE19-62706E023703}">
                                <ahyp:hlinkClr xmlns:ahyp="http://schemas.microsoft.com/office/drawing/2018/hyperlinkcolor" val="tx"/>
                              </a:ext>
                            </a:extLst>
                          </a:hlinkClick>
                        </a:rPr>
                        <a:t>Make an Appointment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9" action="ppaction://hlinksldjump">
                            <a:extLst>
                              <a:ext uri="{A12FA001-AC4F-418D-AE19-62706E023703}">
                                <ahyp:hlinkClr xmlns:ahyp="http://schemas.microsoft.com/office/drawing/2018/hyperlinkcolor" val="tx"/>
                              </a:ext>
                            </a:extLst>
                          </a:hlinkClick>
                        </a:rPr>
                        <a:t>Invitation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20" action="ppaction://hlinksldjump">
                            <a:extLst>
                              <a:ext uri="{A12FA001-AC4F-418D-AE19-62706E023703}">
                                <ahyp:hlinkClr xmlns:ahyp="http://schemas.microsoft.com/office/drawing/2018/hyperlinkcolor" val="tx"/>
                              </a:ext>
                            </a:extLst>
                          </a:hlinkClick>
                        </a:rPr>
                        <a:t>Workplace Report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1" action="ppaction://hlinksldjump">
                            <a:extLst>
                              <a:ext uri="{A12FA001-AC4F-418D-AE19-62706E023703}">
                                <ahyp:hlinkClr xmlns:ahyp="http://schemas.microsoft.com/office/drawing/2018/hyperlinkcolor" val="tx"/>
                              </a:ext>
                            </a:extLst>
                          </a:hlinkClick>
                        </a:rPr>
                        <a:t>Apology to Colleague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2" action="ppaction://hlinksldjump">
                            <a:extLst>
                              <a:ext uri="{A12FA001-AC4F-418D-AE19-62706E023703}">
                                <ahyp:hlinkClr xmlns:ahyp="http://schemas.microsoft.com/office/drawing/2018/hyperlinkcolor" val="tx"/>
                              </a:ext>
                            </a:extLst>
                          </a:hlinkClick>
                        </a:rPr>
                        <a:t>Employee Performance Review</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06"/>
        <p:cNvGrpSpPr/>
        <p:nvPr/>
      </p:nvGrpSpPr>
      <p:grpSpPr>
        <a:xfrm>
          <a:off x="0" y="0"/>
          <a:ext cx="0" cy="0"/>
          <a:chOff x="0" y="0"/>
          <a:chExt cx="0" cy="0"/>
        </a:xfrm>
      </p:grpSpPr>
      <p:sp>
        <p:nvSpPr>
          <p:cNvPr id="207" name="Google Shape;207;g33e4440527a_0_7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Request for Information</a:t>
            </a:r>
            <a:endParaRPr/>
          </a:p>
        </p:txBody>
      </p:sp>
      <p:sp>
        <p:nvSpPr>
          <p:cNvPr id="208" name="Google Shape;208;g33e4440527a_0_7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You’ve been put in charge of finding the perfect venue for an upcoming event. Before making a decision, you need more details. The recommended website has provided some information, but you still have questions about availability, pricing, and amenities.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Instead of guessing, write an email requesting the needed information for your upcoming event.</a:t>
            </a:r>
            <a:endParaRPr sz="2000" dirty="0">
              <a:solidFill>
                <a:schemeClr val="lt1"/>
              </a:solidFill>
            </a:endParaRPr>
          </a:p>
        </p:txBody>
      </p:sp>
      <p:sp>
        <p:nvSpPr>
          <p:cNvPr id="3" name="Google Shape;90;p3">
            <a:hlinkClick r:id="rId3" action="ppaction://hlinksldjump"/>
            <a:extLst>
              <a:ext uri="{FF2B5EF4-FFF2-40B4-BE49-F238E27FC236}">
                <a16:creationId xmlns:a16="http://schemas.microsoft.com/office/drawing/2014/main" id="{5722E017-34D4-ED58-7B02-A5EE4FB6718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13"/>
        <p:cNvGrpSpPr/>
        <p:nvPr/>
      </p:nvGrpSpPr>
      <p:grpSpPr>
        <a:xfrm>
          <a:off x="0" y="0"/>
          <a:ext cx="0" cy="0"/>
          <a:chOff x="0" y="0"/>
          <a:chExt cx="0" cy="0"/>
        </a:xfrm>
      </p:grpSpPr>
      <p:sp>
        <p:nvSpPr>
          <p:cNvPr id="214" name="Google Shape;214;g33e4440527a_0_7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Workplace Report</a:t>
            </a:r>
            <a:endParaRPr/>
          </a:p>
        </p:txBody>
      </p:sp>
      <p:sp>
        <p:nvSpPr>
          <p:cNvPr id="215" name="Google Shape;215;g33e4440527a_0_7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14300" lvl="0" algn="l" rtl="0">
              <a:lnSpc>
                <a:spcPct val="115000"/>
              </a:lnSpc>
              <a:spcBef>
                <a:spcPts val="1200"/>
              </a:spcBef>
              <a:spcAft>
                <a:spcPts val="0"/>
              </a:spcAft>
              <a:buClr>
                <a:schemeClr val="lt1"/>
              </a:buClr>
              <a:buSzPts val="1800"/>
            </a:pPr>
            <a:r>
              <a:rPr lang="en-US" sz="1800" dirty="0">
                <a:solidFill>
                  <a:schemeClr val="lt1"/>
                </a:solidFill>
              </a:rPr>
              <a:t>You’ve just completed a </a:t>
            </a:r>
            <a:r>
              <a:rPr lang="en-US" sz="1800" b="1" dirty="0">
                <a:solidFill>
                  <a:schemeClr val="lt1"/>
                </a:solidFill>
              </a:rPr>
              <a:t>weekly inventory report</a:t>
            </a:r>
            <a:r>
              <a:rPr lang="en-US" sz="1800" dirty="0">
                <a:solidFill>
                  <a:schemeClr val="lt1"/>
                </a:solidFill>
              </a:rPr>
              <a:t> for the warehouse where you work. As part of your job, you need to track product stock levels, note any shortages, and report on damaged or missing items. </a:t>
            </a:r>
            <a:endParaRPr sz="1800" dirty="0">
              <a:solidFill>
                <a:schemeClr val="lt1"/>
              </a:solidFill>
            </a:endParaRPr>
          </a:p>
          <a:p>
            <a:pPr marL="114300" lvl="0" algn="l" rtl="0">
              <a:lnSpc>
                <a:spcPct val="115000"/>
              </a:lnSpc>
              <a:spcBef>
                <a:spcPts val="0"/>
              </a:spcBef>
              <a:spcAft>
                <a:spcPts val="0"/>
              </a:spcAft>
              <a:buClr>
                <a:schemeClr val="lt1"/>
              </a:buClr>
              <a:buSzPts val="1800"/>
            </a:pPr>
            <a:r>
              <a:rPr lang="en-US" sz="1800" dirty="0">
                <a:solidFill>
                  <a:schemeClr val="lt1"/>
                </a:solidFill>
              </a:rPr>
              <a:t>Your supervisor expects a clear and organized summary to ensure restocking happens on time and losses are minimized. </a:t>
            </a:r>
            <a:endParaRPr sz="2000" dirty="0">
              <a:solidFill>
                <a:schemeClr val="lt1"/>
              </a:solidFill>
            </a:endParaRPr>
          </a:p>
        </p:txBody>
      </p:sp>
      <p:graphicFrame>
        <p:nvGraphicFramePr>
          <p:cNvPr id="216" name="Google Shape;216;g33e4440527a_0_76"/>
          <p:cNvGraphicFramePr/>
          <p:nvPr>
            <p:extLst>
              <p:ext uri="{D42A27DB-BD31-4B8C-83A1-F6EECF244321}">
                <p14:modId xmlns:p14="http://schemas.microsoft.com/office/powerpoint/2010/main" val="990402456"/>
              </p:ext>
            </p:extLst>
          </p:nvPr>
        </p:nvGraphicFramePr>
        <p:xfrm>
          <a:off x="178698" y="3326639"/>
          <a:ext cx="8771325" cy="1097250"/>
        </p:xfrm>
        <a:graphic>
          <a:graphicData uri="http://schemas.openxmlformats.org/drawingml/2006/table">
            <a:tbl>
              <a:tblPr>
                <a:noFill/>
                <a:tableStyleId>{05BF845B-335D-4F37-AE8A-76924A6EE091}</a:tableStyleId>
              </a:tblPr>
              <a:tblGrid>
                <a:gridCol w="2923775">
                  <a:extLst>
                    <a:ext uri="{9D8B030D-6E8A-4147-A177-3AD203B41FA5}">
                      <a16:colId xmlns:a16="http://schemas.microsoft.com/office/drawing/2014/main" val="20000"/>
                    </a:ext>
                  </a:extLst>
                </a:gridCol>
                <a:gridCol w="2923775">
                  <a:extLst>
                    <a:ext uri="{9D8B030D-6E8A-4147-A177-3AD203B41FA5}">
                      <a16:colId xmlns:a16="http://schemas.microsoft.com/office/drawing/2014/main" val="20001"/>
                    </a:ext>
                  </a:extLst>
                </a:gridCol>
                <a:gridCol w="292377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r>
                        <a:rPr lang="en-US" sz="1200" b="1" dirty="0">
                          <a:solidFill>
                            <a:schemeClr val="lt1"/>
                          </a:solidFill>
                        </a:rPr>
                        <a:t>Current Stock Levels: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A: 120 units in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in stock (low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C: 200 units in stock</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l" rtl="0">
                        <a:spcBef>
                          <a:spcPts val="0"/>
                        </a:spcBef>
                        <a:spcAft>
                          <a:spcPts val="0"/>
                        </a:spcAft>
                        <a:buNone/>
                      </a:pPr>
                      <a:r>
                        <a:rPr lang="en-US" sz="1200" b="1" dirty="0">
                          <a:solidFill>
                            <a:schemeClr val="lt1"/>
                          </a:solidFill>
                        </a:rPr>
                        <a:t>Low or Out-of-Stock Items: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left (should reorder within the week)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D: Out of stock (urgent reorder needed)</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tc>
                  <a:txBody>
                    <a:bodyPr/>
                    <a:lstStyle/>
                    <a:p>
                      <a:pPr marL="0" lvl="0" indent="0" algn="l" rtl="0">
                        <a:spcBef>
                          <a:spcPts val="0"/>
                        </a:spcBef>
                        <a:spcAft>
                          <a:spcPts val="0"/>
                        </a:spcAft>
                        <a:buClr>
                          <a:schemeClr val="dk1"/>
                        </a:buClr>
                        <a:buSzPts val="1100"/>
                        <a:buFont typeface="Arial"/>
                        <a:buNone/>
                      </a:pPr>
                      <a:r>
                        <a:rPr lang="en-US" sz="1200" b="1" dirty="0">
                          <a:solidFill>
                            <a:schemeClr val="lt1"/>
                          </a:solidFill>
                        </a:rPr>
                        <a:t>Damaged or Missing Items: </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E: 3 units reported damaged</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F: 2 units missing, investigation in progress</a:t>
                      </a:r>
                      <a:endParaRPr sz="1200" dirty="0">
                        <a:solidFill>
                          <a:schemeClr val="lt1"/>
                        </a:solidFill>
                      </a:endParaRPr>
                    </a:p>
                    <a:p>
                      <a:pPr marL="0" lvl="0" indent="0" algn="l" rtl="0">
                        <a:spcBef>
                          <a:spcPts val="0"/>
                        </a:spcBef>
                        <a:spcAft>
                          <a:spcPts val="0"/>
                        </a:spcAft>
                        <a:buNone/>
                      </a:pP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Google Shape;90;p3">
            <a:hlinkClick r:id="rId3" action="ppaction://hlinksldjump"/>
            <a:extLst>
              <a:ext uri="{FF2B5EF4-FFF2-40B4-BE49-F238E27FC236}">
                <a16:creationId xmlns:a16="http://schemas.microsoft.com/office/drawing/2014/main" id="{A0C1D991-B2E2-3E8B-C6EC-6AC3EBC108F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21"/>
        <p:cNvGrpSpPr/>
        <p:nvPr/>
      </p:nvGrpSpPr>
      <p:grpSpPr>
        <a:xfrm>
          <a:off x="0" y="0"/>
          <a:ext cx="0" cy="0"/>
          <a:chOff x="0" y="0"/>
          <a:chExt cx="0" cy="0"/>
        </a:xfrm>
      </p:grpSpPr>
      <p:sp>
        <p:nvSpPr>
          <p:cNvPr id="222" name="Google Shape;222;g33e4440527a_0_84"/>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Social Media Response</a:t>
            </a:r>
            <a:endParaRPr/>
          </a:p>
        </p:txBody>
      </p:sp>
      <p:sp>
        <p:nvSpPr>
          <p:cNvPr id="223" name="Google Shape;223;g33e4440527a_0_84"/>
          <p:cNvSpPr txBox="1"/>
          <p:nvPr/>
        </p:nvSpPr>
        <p:spPr>
          <a:xfrm>
            <a:off x="530352" y="1425388"/>
            <a:ext cx="7383300" cy="3222286"/>
          </a:xfrm>
          <a:prstGeom prst="rect">
            <a:avLst/>
          </a:prstGeom>
          <a:noFill/>
          <a:ln>
            <a:noFill/>
          </a:ln>
        </p:spPr>
        <p:txBody>
          <a:bodyPr spcFirstLastPara="1" wrap="square" lIns="91425" tIns="45700" rIns="91425" bIns="45700" anchor="t" anchorCtr="0">
            <a:normAutofit lnSpcReduction="10000"/>
          </a:bodyPr>
          <a:lstStyle/>
          <a:p>
            <a:pPr marL="99965" lvl="0" algn="l" rtl="0">
              <a:lnSpc>
                <a:spcPct val="115000"/>
              </a:lnSpc>
              <a:spcBef>
                <a:spcPts val="1200"/>
              </a:spcBef>
              <a:spcAft>
                <a:spcPts val="0"/>
              </a:spcAft>
              <a:buClr>
                <a:schemeClr val="lt1"/>
              </a:buClr>
              <a:buSzPts val="2026"/>
            </a:pPr>
            <a:r>
              <a:rPr lang="en-US" sz="2025" dirty="0">
                <a:solidFill>
                  <a:schemeClr val="lt1"/>
                </a:solidFill>
              </a:rPr>
              <a:t>You're scrolling through social media when you come across a post that makes you pause. It reads:</a:t>
            </a:r>
          </a:p>
          <a:p>
            <a:pPr marL="99965" lvl="0" algn="l" rtl="0">
              <a:lnSpc>
                <a:spcPct val="115000"/>
              </a:lnSpc>
              <a:spcBef>
                <a:spcPts val="1200"/>
              </a:spcBef>
              <a:spcAft>
                <a:spcPts val="0"/>
              </a:spcAft>
              <a:buClr>
                <a:schemeClr val="lt1"/>
              </a:buClr>
              <a:buSzPts val="2026"/>
            </a:pPr>
            <a:r>
              <a:rPr lang="en-US" sz="2025" i="1" dirty="0">
                <a:solidFill>
                  <a:schemeClr val="lt1"/>
                </a:solidFill>
              </a:rPr>
              <a:t>"Teens these days rely way too much on their phones. Back in my day, we actually talked to each other instead of staring at screens all the time!"</a:t>
            </a:r>
            <a:endParaRPr sz="2025" i="1" dirty="0">
              <a:solidFill>
                <a:schemeClr val="lt1"/>
              </a:solidFill>
            </a:endParaRPr>
          </a:p>
          <a:p>
            <a:pPr marL="99965" lvl="0" algn="l" rtl="0">
              <a:lnSpc>
                <a:spcPct val="115000"/>
              </a:lnSpc>
              <a:spcBef>
                <a:spcPts val="1200"/>
              </a:spcBef>
              <a:spcAft>
                <a:spcPts val="0"/>
              </a:spcAft>
              <a:buClr>
                <a:schemeClr val="lt1"/>
              </a:buClr>
              <a:buSzPts val="2026"/>
            </a:pPr>
            <a:r>
              <a:rPr lang="en-US" sz="2025" dirty="0">
                <a:solidFill>
                  <a:schemeClr val="lt1"/>
                </a:solidFill>
              </a:rPr>
              <a:t>You roll your eyes. You understand that technology has changed social interactions, but you also know that phones aren’t just for wasting time. Respond respectfully.</a:t>
            </a:r>
            <a:endParaRPr sz="18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AEBD0071-B9BF-4E72-BE01-B4B9D11F5B3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p:cNvGrpSpPr/>
        <p:nvPr/>
      </p:nvGrpSpPr>
      <p:grpSpPr>
        <a:xfrm>
          <a:off x="0" y="0"/>
          <a:ext cx="0" cy="0"/>
          <a:chOff x="0" y="0"/>
          <a:chExt cx="0" cy="0"/>
        </a:xfrm>
      </p:grpSpPr>
      <p:sp>
        <p:nvSpPr>
          <p:cNvPr id="88" name="Google Shape;88;p3"/>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Resume</a:t>
            </a:r>
            <a:endParaRPr/>
          </a:p>
        </p:txBody>
      </p:sp>
      <p:sp>
        <p:nvSpPr>
          <p:cNvPr id="89" name="Google Shape;89;p3"/>
          <p:cNvSpPr txBox="1"/>
          <p:nvPr/>
        </p:nvSpPr>
        <p:spPr>
          <a:xfrm>
            <a:off x="530352" y="1425388"/>
            <a:ext cx="7383242" cy="3205227"/>
          </a:xfrm>
          <a:prstGeom prst="rect">
            <a:avLst/>
          </a:prstGeom>
          <a:noFill/>
          <a:ln>
            <a:noFill/>
          </a:ln>
        </p:spPr>
        <p:txBody>
          <a:bodyPr spcFirstLastPara="1" wrap="square" lIns="91425" tIns="45700" rIns="91425" bIns="45700" anchor="t" anchorCtr="0">
            <a:normAutofit fontScale="92500" lnSpcReduction="2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It is time to apply for your dream job!</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Write a resume for an entry-level position for the job you’d like after high school.</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DREAM BIG! (If your dream is to move up in position from a job you have currently, you may write that resume.)</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The goal is for you to have something that you can use for the future.</a:t>
            </a:r>
            <a:endParaRPr dirty="0"/>
          </a:p>
        </p:txBody>
      </p:sp>
      <p:sp>
        <p:nvSpPr>
          <p:cNvPr id="2" name="Google Shape;90;p3">
            <a:hlinkClick r:id="rId3" action="ppaction://hlinksldjump"/>
            <a:extLst>
              <a:ext uri="{FF2B5EF4-FFF2-40B4-BE49-F238E27FC236}">
                <a16:creationId xmlns:a16="http://schemas.microsoft.com/office/drawing/2014/main" id="{362C5639-8FF8-E631-BBB9-EFE1D82BD01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94"/>
        <p:cNvGrpSpPr/>
        <p:nvPr/>
      </p:nvGrpSpPr>
      <p:grpSpPr>
        <a:xfrm>
          <a:off x="0" y="0"/>
          <a:ext cx="0" cy="0"/>
          <a:chOff x="0" y="0"/>
          <a:chExt cx="0" cy="0"/>
        </a:xfrm>
      </p:grpSpPr>
      <p:sp>
        <p:nvSpPr>
          <p:cNvPr id="95" name="Google Shape;95;p4"/>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Cover Letter</a:t>
            </a:r>
            <a:endParaRPr/>
          </a:p>
        </p:txBody>
      </p:sp>
      <p:sp>
        <p:nvSpPr>
          <p:cNvPr id="96" name="Google Shape;96;p4"/>
          <p:cNvSpPr txBox="1"/>
          <p:nvPr/>
        </p:nvSpPr>
        <p:spPr>
          <a:xfrm>
            <a:off x="530352" y="1405218"/>
            <a:ext cx="7383242" cy="330125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You have been searching for a job and finally find a position that matches your skills and interests.</a:t>
            </a:r>
            <a:r>
              <a:rPr lang="en-US" dirty="0">
                <a:ea typeface="Calibri"/>
              </a:rPr>
              <a:t> </a:t>
            </a:r>
            <a:r>
              <a:rPr lang="en-US" sz="2600" b="0" i="0" u="none" strike="noStrike" cap="none" dirty="0">
                <a:solidFill>
                  <a:schemeClr val="lt1"/>
                </a:solidFill>
                <a:latin typeface="Calibri"/>
                <a:ea typeface="Calibri"/>
                <a:cs typeface="Calibri"/>
                <a:sym typeface="Calibri"/>
              </a:rPr>
              <a:t>You should already have a resume that lists your experience.</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To make a stronger impression, write a cover letter to go with your resume. Make sure that your cover letter addresses the specifics of the job you want.</a:t>
            </a:r>
            <a:endParaRPr dirty="0"/>
          </a:p>
        </p:txBody>
      </p:sp>
      <p:sp>
        <p:nvSpPr>
          <p:cNvPr id="2" name="Google Shape;90;p3">
            <a:hlinkClick r:id="rId3" action="ppaction://hlinksldjump"/>
            <a:extLst>
              <a:ext uri="{FF2B5EF4-FFF2-40B4-BE49-F238E27FC236}">
                <a16:creationId xmlns:a16="http://schemas.microsoft.com/office/drawing/2014/main" id="{B20C9D7E-AA3B-0B7B-2B16-3DBA425D115E}"/>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101"/>
        <p:cNvGrpSpPr/>
        <p:nvPr/>
      </p:nvGrpSpPr>
      <p:grpSpPr>
        <a:xfrm>
          <a:off x="0" y="0"/>
          <a:ext cx="0" cy="0"/>
          <a:chOff x="0" y="0"/>
          <a:chExt cx="0" cy="0"/>
        </a:xfrm>
      </p:grpSpPr>
      <p:sp>
        <p:nvSpPr>
          <p:cNvPr id="102" name="Google Shape;102;p5"/>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b="0" i="0" u="none" strike="noStrike" cap="none">
                <a:solidFill>
                  <a:srgbClr val="FFFFFF"/>
                </a:solidFill>
                <a:latin typeface="Calibri"/>
                <a:ea typeface="Calibri"/>
                <a:cs typeface="Calibri"/>
                <a:sym typeface="Calibri"/>
              </a:rPr>
              <a:t>Complaint Email</a:t>
            </a:r>
            <a:endParaRPr/>
          </a:p>
        </p:txBody>
      </p:sp>
      <p:sp>
        <p:nvSpPr>
          <p:cNvPr id="103" name="Google Shape;103;p5"/>
          <p:cNvSpPr txBox="1"/>
          <p:nvPr/>
        </p:nvSpPr>
        <p:spPr>
          <a:xfrm>
            <a:off x="530352" y="1425388"/>
            <a:ext cx="7383242" cy="318764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You purchased a product online that you really needed for something. It arrived on time. It seemed to be as advertised; however, after the first use, the product completely broke and did not perform as it should have. </a:t>
            </a:r>
            <a:endParaRPr dirty="0"/>
          </a:p>
          <a:p>
            <a:pPr marR="0" lvl="0" algn="l" rtl="0">
              <a:lnSpc>
                <a:spcPct val="100000"/>
              </a:lnSpc>
              <a:spcBef>
                <a:spcPts val="296"/>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Write an email to the company explaining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Be careful about your tone.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Keep in mind what you expected, how much the product costs, and what you want out of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If you want the company to respond favorably, don’t offend them.</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Instead, first give them the facts.</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Then maybe add some pathos to draw their attention that explains how inconvenient the situation is.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Remember that you catch more flies with honey than you do with vinegar. </a:t>
            </a:r>
            <a:endParaRPr dirty="0"/>
          </a:p>
        </p:txBody>
      </p:sp>
      <p:sp>
        <p:nvSpPr>
          <p:cNvPr id="2" name="Google Shape;90;p3">
            <a:hlinkClick r:id="rId3" action="ppaction://hlinksldjump"/>
            <a:extLst>
              <a:ext uri="{FF2B5EF4-FFF2-40B4-BE49-F238E27FC236}">
                <a16:creationId xmlns:a16="http://schemas.microsoft.com/office/drawing/2014/main" id="{BA7D7218-B5D8-51ED-5C06-64F4D61C519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08"/>
        <p:cNvGrpSpPr/>
        <p:nvPr/>
      </p:nvGrpSpPr>
      <p:grpSpPr>
        <a:xfrm>
          <a:off x="0" y="0"/>
          <a:ext cx="0" cy="0"/>
          <a:chOff x="0" y="0"/>
          <a:chExt cx="0" cy="0"/>
        </a:xfrm>
      </p:grpSpPr>
      <p:sp>
        <p:nvSpPr>
          <p:cNvPr id="109" name="Google Shape;109;g33e4440527a_0_0"/>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Text to a Coworker</a:t>
            </a:r>
            <a:endParaRPr/>
          </a:p>
        </p:txBody>
      </p:sp>
      <p:sp>
        <p:nvSpPr>
          <p:cNvPr id="110" name="Google Shape;110;g33e4440527a_0_0"/>
          <p:cNvSpPr txBox="1"/>
          <p:nvPr/>
        </p:nvSpPr>
        <p:spPr>
          <a:xfrm>
            <a:off x="530352" y="1425388"/>
            <a:ext cx="7383300" cy="3171837"/>
          </a:xfrm>
          <a:prstGeom prst="rect">
            <a:avLst/>
          </a:prstGeom>
          <a:noFill/>
          <a:ln>
            <a:noFill/>
          </a:ln>
        </p:spPr>
        <p:txBody>
          <a:bodyPr spcFirstLastPara="1" wrap="square" lIns="91425" tIns="45700" rIns="91425" bIns="45700" anchor="t" anchorCtr="0">
            <a:normAutofit fontScale="92500" lnSpcReduction="10000"/>
          </a:bodyPr>
          <a:lstStyle/>
          <a:p>
            <a:pPr marL="127000" lvl="0" algn="l" rtl="0">
              <a:lnSpc>
                <a:spcPct val="115000"/>
              </a:lnSpc>
              <a:spcBef>
                <a:spcPts val="400"/>
              </a:spcBef>
              <a:spcAft>
                <a:spcPts val="0"/>
              </a:spcAft>
              <a:buClr>
                <a:schemeClr val="lt1"/>
              </a:buClr>
              <a:buSzPts val="1600"/>
            </a:pPr>
            <a:r>
              <a:rPr lang="en-US" sz="1600" dirty="0">
                <a:solidFill>
                  <a:srgbClr val="FFFFFF"/>
                </a:solidFill>
                <a:latin typeface="Calibri"/>
                <a:ea typeface="Calibri"/>
                <a:cs typeface="Calibri"/>
                <a:sym typeface="Calibri"/>
              </a:rPr>
              <a:t>You woke up this morning, and your baby is running a fever.</a:t>
            </a:r>
            <a:endParaRPr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endParaRPr lang="en-US"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r>
              <a:rPr lang="en-US" sz="1600" dirty="0">
                <a:solidFill>
                  <a:srgbClr val="FFFFFF"/>
                </a:solidFill>
                <a:latin typeface="Calibri"/>
                <a:ea typeface="Calibri"/>
                <a:cs typeface="Calibri"/>
                <a:sym typeface="Calibri"/>
              </a:rPr>
              <a:t>Write a text to a coworker explaining why you won’t be able to make it to work and ask them to help you out.</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You might add how you are willing compensate them for their trouble.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Remember that even though you may be friends, being nice and adopting a polite tone will be helpful in getting what you need in a pinch.</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Include the important details:</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work your shift?</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help with an appointment you had?</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call a client for you and reschedule?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rgbClr val="FFFFFF"/>
              </a:buClr>
              <a:buSzPts val="1600"/>
              <a:buFont typeface="Calibri"/>
              <a:buChar char="•"/>
            </a:pPr>
            <a:r>
              <a:rPr lang="en-US" sz="1600" dirty="0">
                <a:solidFill>
                  <a:srgbClr val="FFFFFF"/>
                </a:solidFill>
                <a:latin typeface="Calibri"/>
                <a:ea typeface="Calibri"/>
                <a:cs typeface="Calibri"/>
                <a:sym typeface="Calibri"/>
              </a:rPr>
              <a:t>Think about your future dream job and text appropriately.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305EA9D-9CC3-C219-39BC-9A3214DDB313}"/>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15"/>
        <p:cNvGrpSpPr/>
        <p:nvPr/>
      </p:nvGrpSpPr>
      <p:grpSpPr>
        <a:xfrm>
          <a:off x="0" y="0"/>
          <a:ext cx="0" cy="0"/>
          <a:chOff x="0" y="0"/>
          <a:chExt cx="0" cy="0"/>
        </a:xfrm>
      </p:grpSpPr>
      <p:sp>
        <p:nvSpPr>
          <p:cNvPr id="116" name="Google Shape;116;g33e4440527a_0_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Call in Sick</a:t>
            </a:r>
            <a:endParaRPr/>
          </a:p>
        </p:txBody>
      </p:sp>
      <p:sp>
        <p:nvSpPr>
          <p:cNvPr id="117" name="Google Shape;117;g33e4440527a_0_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woke up early this morning throwing up and running a high fever.</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out a phone conversation that you will use as a "script" to call in sick.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about whom your audience might be and how you would present this information.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ahead and include in your conversation your plans for the next day if you do not improve.</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C838C39-0265-5F2D-5F92-6FCD07C489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2"/>
        <p:cNvGrpSpPr/>
        <p:nvPr/>
      </p:nvGrpSpPr>
      <p:grpSpPr>
        <a:xfrm>
          <a:off x="0" y="0"/>
          <a:ext cx="0" cy="0"/>
          <a:chOff x="0" y="0"/>
          <a:chExt cx="0" cy="0"/>
        </a:xfrm>
      </p:grpSpPr>
      <p:sp>
        <p:nvSpPr>
          <p:cNvPr id="123" name="Google Shape;123;g33e4440527a_0_1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to Principal</a:t>
            </a:r>
            <a:endParaRPr/>
          </a:p>
        </p:txBody>
      </p:sp>
      <p:sp>
        <p:nvSpPr>
          <p:cNvPr id="124" name="Google Shape;124;g33e4440527a_0_11"/>
          <p:cNvSpPr txBox="1"/>
          <p:nvPr/>
        </p:nvSpPr>
        <p:spPr>
          <a:xfrm>
            <a:off x="530352" y="1425388"/>
            <a:ext cx="7383300" cy="3193504"/>
          </a:xfrm>
          <a:prstGeom prst="rect">
            <a:avLst/>
          </a:prstGeom>
          <a:noFill/>
          <a:ln>
            <a:noFill/>
          </a:ln>
        </p:spPr>
        <p:txBody>
          <a:bodyPr spcFirstLastPara="1" wrap="square" lIns="91425" tIns="45700" rIns="91425" bIns="45700" anchor="t" anchorCtr="0">
            <a:normAutofit fontScale="92500"/>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noticed that your 9-year-old 3</a:t>
            </a:r>
            <a:r>
              <a:rPr lang="en-US" sz="2000" baseline="30000" dirty="0">
                <a:solidFill>
                  <a:schemeClr val="lt1"/>
                </a:solidFill>
              </a:rPr>
              <a:t>rd</a:t>
            </a:r>
            <a:r>
              <a:rPr lang="en-US" sz="2000" dirty="0">
                <a:solidFill>
                  <a:schemeClr val="lt1"/>
                </a:solidFill>
              </a:rPr>
              <a:t> grader has come home stressed out lately. They have a ton of homework that keeps them up past bedtime. You have already discussed this situation with the teacher (as you should), but it is not getting any better.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your child’s principal to brief them on the situation. Request a meeting with them to discuss your concerns. Make sure you inform them of what you wish to achieve from this meeting.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86323C8A-F30B-E604-65D0-E524E976240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9"/>
        <p:cNvGrpSpPr/>
        <p:nvPr/>
      </p:nvGrpSpPr>
      <p:grpSpPr>
        <a:xfrm>
          <a:off x="0" y="0"/>
          <a:ext cx="0" cy="0"/>
          <a:chOff x="0" y="0"/>
          <a:chExt cx="0" cy="0"/>
        </a:xfrm>
      </p:grpSpPr>
      <p:sp>
        <p:nvSpPr>
          <p:cNvPr id="130" name="Google Shape;130;g33e4440527a_0_1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dirty="0">
                <a:solidFill>
                  <a:srgbClr val="FFFFFF"/>
                </a:solidFill>
                <a:latin typeface="Calibri"/>
                <a:ea typeface="Calibri"/>
                <a:cs typeface="Calibri"/>
                <a:sym typeface="Calibri"/>
              </a:rPr>
              <a:t>Email to Child’s Teacher</a:t>
            </a:r>
            <a:endParaRPr dirty="0"/>
          </a:p>
        </p:txBody>
      </p:sp>
      <p:sp>
        <p:nvSpPr>
          <p:cNvPr id="131" name="Google Shape;131;g33e4440527a_0_1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11125" lvl="0" algn="l" rtl="0">
              <a:lnSpc>
                <a:spcPct val="115000"/>
              </a:lnSpc>
              <a:spcBef>
                <a:spcPts val="0"/>
              </a:spcBef>
              <a:spcAft>
                <a:spcPts val="0"/>
              </a:spcAft>
              <a:buClr>
                <a:schemeClr val="lt1"/>
              </a:buClr>
              <a:buSzPct val="100000"/>
            </a:pPr>
            <a:r>
              <a:rPr lang="en-US" sz="2000" dirty="0">
                <a:solidFill>
                  <a:schemeClr val="lt1"/>
                </a:solidFill>
              </a:rPr>
              <a:t>Your 1</a:t>
            </a:r>
            <a:r>
              <a:rPr lang="en-US" sz="2000" baseline="30000" dirty="0">
                <a:solidFill>
                  <a:schemeClr val="lt1"/>
                </a:solidFill>
              </a:rPr>
              <a:t>st</a:t>
            </a:r>
            <a:r>
              <a:rPr lang="en-US" sz="2000" dirty="0">
                <a:solidFill>
                  <a:schemeClr val="lt1"/>
                </a:solidFill>
              </a:rPr>
              <a:t> grader sits next to another student who is bullying them. Your student has told you that they have tried to tell the teacher, but the teacher is always too busy to address the issue. They have told your child to just ignore the bullying remarks and pencil jabs.  </a:t>
            </a:r>
          </a:p>
          <a:p>
            <a:pPr marL="111125" lvl="0" algn="l" rtl="0">
              <a:lnSpc>
                <a:spcPct val="115000"/>
              </a:lnSpc>
              <a:spcBef>
                <a:spcPts val="0"/>
              </a:spcBef>
              <a:spcAft>
                <a:spcPts val="0"/>
              </a:spcAft>
              <a:buClr>
                <a:schemeClr val="lt1"/>
              </a:buClr>
              <a:buSzPct val="100000"/>
            </a:pPr>
            <a:endParaRPr lang="en-US" sz="2000" dirty="0">
              <a:solidFill>
                <a:schemeClr val="lt1"/>
              </a:solidFill>
            </a:endParaRPr>
          </a:p>
          <a:p>
            <a:pPr marL="111125" lvl="0" algn="l" rtl="0">
              <a:lnSpc>
                <a:spcPct val="115000"/>
              </a:lnSpc>
              <a:spcBef>
                <a:spcPts val="0"/>
              </a:spcBef>
              <a:spcAft>
                <a:spcPts val="0"/>
              </a:spcAft>
              <a:buClr>
                <a:schemeClr val="lt1"/>
              </a:buClr>
              <a:buSzPct val="100000"/>
            </a:pPr>
            <a:r>
              <a:rPr lang="en-US" sz="2000" dirty="0">
                <a:solidFill>
                  <a:schemeClr val="lt1"/>
                </a:solidFill>
              </a:rPr>
              <a:t>Write an email to the teacher requesting that your child be moved and that the teacher be more vigilant in observing classroom behavior. Keep in mind that you have not had any previous issues with the class, and your child loves this teacher. </a:t>
            </a:r>
          </a:p>
        </p:txBody>
      </p:sp>
      <p:sp>
        <p:nvSpPr>
          <p:cNvPr id="2" name="Google Shape;90;p3">
            <a:hlinkClick r:id="rId3" action="ppaction://hlinksldjump"/>
            <a:extLst>
              <a:ext uri="{FF2B5EF4-FFF2-40B4-BE49-F238E27FC236}">
                <a16:creationId xmlns:a16="http://schemas.microsoft.com/office/drawing/2014/main" id="{0234A930-AF3E-9F5B-C416-15CDC69F8CD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1817</Words>
  <Application>Microsoft Macintosh PowerPoint</Application>
  <PresentationFormat>On-screen Show (16:9)</PresentationFormat>
  <Paragraphs>154</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Noto Sans Symbols</vt:lpstr>
      <vt:lpstr>LEARN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Corrigan, MacKenzie D.</dc:creator>
  <cp:lastModifiedBy>Cross, Keiana C.</cp:lastModifiedBy>
  <cp:revision>4</cp:revision>
  <dcterms:created xsi:type="dcterms:W3CDTF">2025-03-31T18:56:05Z</dcterms:created>
  <dcterms:modified xsi:type="dcterms:W3CDTF">2026-02-18T19:11:39Z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0x0101005D948B8C59B5B54881A902ED9A75DDB4</vt:lpwstr>
  </property>
</Properties>
</file>