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7"/>
    <p:restoredTop sz="94673"/>
  </p:normalViewPr>
  <p:slideViewPr>
    <p:cSldViewPr snapToGrid="0">
      <p:cViewPr varScale="1">
        <p:scale>
          <a:sx n="130" d="100"/>
          <a:sy n="130" d="100"/>
        </p:scale>
        <p:origin x="184" y="5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qB9kXzJ0U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4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bcdea22f2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3bcdea22f2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bcdea22f2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rPr>
              <a:t>K20 Center. (n.d.). Quick write. Strategies. </a:t>
            </a:r>
            <a:r>
              <a:rPr lang="en-US" b="0" i="0" dirty="0">
                <a:solidFill>
                  <a:srgbClr val="000000"/>
                </a:solidFill>
                <a:effectLst/>
                <a:hlinkClick r:id="rId3"/>
              </a:rPr>
              <a:t>https://learn.k20center.ou.edu/strategy/1127</a:t>
            </a:r>
            <a:endParaRPr lang="en-US" b="0" i="0" dirty="0">
              <a:solidFill>
                <a:srgbClr val="000000"/>
              </a:solidFill>
              <a:effectLst/>
            </a:endParaRPr>
          </a:p>
          <a:p>
            <a:pPr marL="0" lvl="0" indent="0" algn="l" rtl="0">
              <a:spcBef>
                <a:spcPts val="0"/>
              </a:spcBef>
              <a:spcAft>
                <a:spcPts val="0"/>
              </a:spcAft>
              <a:buNone/>
            </a:pPr>
            <a:endParaRPr dirty="0"/>
          </a:p>
        </p:txBody>
      </p:sp>
      <p:sp>
        <p:nvSpPr>
          <p:cNvPr id="101" name="Google Shape;101;g3bcdea22f2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836a1c37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7836a1c37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err="1">
                <a:solidFill>
                  <a:srgbClr val="000000"/>
                </a:solidFill>
                <a:effectLst/>
              </a:rPr>
              <a:t>Texascountryreporter</a:t>
            </a:r>
            <a:r>
              <a:rPr lang="en-US" b="0" i="0" dirty="0">
                <a:solidFill>
                  <a:srgbClr val="000000"/>
                </a:solidFill>
                <a:effectLst/>
              </a:rPr>
              <a:t>. (2010, February 22). Blackout Poet [Video file]. </a:t>
            </a:r>
            <a:r>
              <a:rPr lang="en-US" b="0" i="0" dirty="0">
                <a:solidFill>
                  <a:srgbClr val="000000"/>
                </a:solidFill>
                <a:effectLst/>
                <a:hlinkClick r:id="rId3"/>
              </a:rPr>
              <a:t>https://www.youtube.com/watch?v=XqB9kXzJ0UA</a:t>
            </a:r>
            <a:endParaRPr lang="en-US" b="0" i="0" dirty="0">
              <a:solidFill>
                <a:srgbClr val="000000"/>
              </a:solidFill>
              <a:effectLst/>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rPr>
              <a:t>K20 Center. (n.d.). Magnetic statements. Strategies. </a:t>
            </a:r>
            <a:r>
              <a:rPr lang="en-US" b="0" i="0" dirty="0">
                <a:solidFill>
                  <a:srgbClr val="000000"/>
                </a:solidFill>
                <a:effectLst/>
                <a:hlinkClick r:id="rId3"/>
              </a:rPr>
              <a:t>https://learn.k20center.ou.edu/strategy/166</a:t>
            </a:r>
            <a:endParaRPr lang="en-US" b="0" i="0" dirty="0">
              <a:solidFill>
                <a:srgbClr val="000000"/>
              </a:solidFill>
              <a:effectLst/>
            </a:endParaRPr>
          </a:p>
          <a:p>
            <a:pPr marL="0" lvl="0" indent="0" algn="l" rtl="0">
              <a:spcBef>
                <a:spcPts val="0"/>
              </a:spcBef>
              <a:spcAft>
                <a:spcPts val="0"/>
              </a:spcAft>
              <a:buNone/>
            </a:pPr>
            <a:endParaRPr dirty="0"/>
          </a:p>
        </p:txBody>
      </p:sp>
      <p:sp>
        <p:nvSpPr>
          <p:cNvPr id="69" name="Google Shape;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rPr>
              <a:t>K20 Center. (n.d.). I think/We think. Strategies. </a:t>
            </a:r>
            <a:r>
              <a:rPr lang="en-US" b="0" i="0" dirty="0">
                <a:solidFill>
                  <a:srgbClr val="000000"/>
                </a:solidFill>
                <a:effectLst/>
                <a:hlinkClick r:id="rId3"/>
              </a:rPr>
              <a:t>https://learn.k20center.ou.edu/strategy/141</a:t>
            </a:r>
            <a:endParaRPr lang="en-US" b="0" i="0" dirty="0">
              <a:solidFill>
                <a:srgbClr val="000000"/>
              </a:solidFill>
              <a:effectLst/>
            </a:endParaRPr>
          </a:p>
          <a:p>
            <a:pPr marL="0" lvl="0" indent="0" algn="l" rtl="0">
              <a:spcBef>
                <a:spcPts val="0"/>
              </a:spcBef>
              <a:spcAft>
                <a:spcPts val="0"/>
              </a:spcAft>
              <a:buNone/>
            </a:pPr>
            <a:endParaRPr dirty="0"/>
          </a:p>
        </p:txBody>
      </p:sp>
      <p:sp>
        <p:nvSpPr>
          <p:cNvPr id="76" name="Google Shape;76;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p:cSld name="SECTION_HEADER_1">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9" name="Google Shape;9;p3"/>
          <p:cNvSpPr txBox="1">
            <a:spLocks noGrp="1"/>
          </p:cNvSpPr>
          <p:nvPr>
            <p:ph type="subTitle" idx="1"/>
          </p:nvPr>
        </p:nvSpPr>
        <p:spPr>
          <a:xfrm>
            <a:off x="3843644" y="3220225"/>
            <a:ext cx="4902000" cy="792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3"/>
          <p:cNvSpPr txBox="1">
            <a:spLocks noGrp="1"/>
          </p:cNvSpPr>
          <p:nvPr>
            <p:ph type="ctrTitle"/>
          </p:nvPr>
        </p:nvSpPr>
        <p:spPr>
          <a:xfrm>
            <a:off x="3843451" y="1130675"/>
            <a:ext cx="4902000" cy="20526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p:cSld name="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Objective">
  <p:cSld name="Essential Question">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5"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7" name="Google Shape;17;p5"/>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5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8" name="Google Shape;18;p5"/>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6"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1" name="Google Shape;21;p6"/>
          <p:cNvSpPr txBox="1">
            <a:spLocks noGrp="1"/>
          </p:cNvSpPr>
          <p:nvPr>
            <p:ph type="title"/>
          </p:nvPr>
        </p:nvSpPr>
        <p:spPr>
          <a:xfrm>
            <a:off x="1483050" y="1515775"/>
            <a:ext cx="6177900" cy="90971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5000"/>
              <a:buFont typeface="Calibri"/>
              <a:buNone/>
              <a:defRPr sz="3600" b="0" i="0" u="none" strike="noStrike" cap="none">
                <a:solidFill>
                  <a:srgbClr val="000000"/>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2" name="Google Shape;22;p6"/>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2600"/>
              <a:buFont typeface="Calibri"/>
              <a:buNone/>
              <a:defRPr sz="2600" b="0" i="0" u="none" strike="noStrike" cap="none">
                <a:solidFill>
                  <a:srgbClr val="000000"/>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Layout">
  <p:cSld name="Content - 1 Column">
    <p:bg>
      <p:bgPr>
        <a:solidFill>
          <a:schemeClr val="lt1"/>
        </a:solidFill>
        <a:effectLst/>
      </p:bgPr>
    </p:bg>
    <p:spTree>
      <p:nvGrpSpPr>
        <p:cNvPr id="1" name="Shape 23"/>
        <p:cNvGrpSpPr/>
        <p:nvPr/>
      </p:nvGrpSpPr>
      <p:grpSpPr>
        <a:xfrm>
          <a:off x="0" y="0"/>
          <a:ext cx="0" cy="0"/>
          <a:chOff x="0" y="0"/>
          <a:chExt cx="0" cy="0"/>
        </a:xfrm>
      </p:grpSpPr>
      <p:pic>
        <p:nvPicPr>
          <p:cNvPr id="24" name="Google Shape;24;p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 Layout">
  <p:cSld name="Content - 2 column">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456300"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2"/>
          </p:nvPr>
        </p:nvSpPr>
        <p:spPr>
          <a:xfrm>
            <a:off x="4687932"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alibri"/>
              <a:buAutoNum type="alphaLcPeriod"/>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Calibri"/>
              <a:buAutoNum type="romanLcPeriod"/>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pic>
        <p:nvPicPr>
          <p:cNvPr id="30" name="Google Shape;30;p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1" name="Google Shape;31;p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Video">
    <p:bg>
      <p:bgPr>
        <a:solidFill>
          <a:schemeClr val="lt1"/>
        </a:solidFill>
        <a:effectLst/>
      </p:bgPr>
    </p:bg>
    <p:spTree>
      <p:nvGrpSpPr>
        <p:cNvPr id="1" name="Shape 32"/>
        <p:cNvGrpSpPr/>
        <p:nvPr/>
      </p:nvGrpSpPr>
      <p:grpSpPr>
        <a:xfrm>
          <a:off x="0" y="0"/>
          <a:ext cx="0" cy="0"/>
          <a:chOff x="0" y="0"/>
          <a:chExt cx="0" cy="0"/>
        </a:xfrm>
      </p:grpSpPr>
      <p:pic>
        <p:nvPicPr>
          <p:cNvPr id="33" name="Google Shape;33;p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4" name="Google Shape;34;p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marR="0" lvl="0" algn="ctr" rtl="0">
              <a:lnSpc>
                <a:spcPct val="115000"/>
              </a:lnSpc>
              <a:spcBef>
                <a:spcPts val="0"/>
              </a:spcBef>
              <a:spcAft>
                <a:spcPts val="0"/>
              </a:spcAft>
              <a:buClr>
                <a:srgbClr val="275781"/>
              </a:buClr>
              <a:buSzPts val="1800"/>
              <a:buFont typeface="Calibri"/>
              <a:buNone/>
              <a:defRPr sz="1800" b="0" i="0" u="none" strike="noStrike" cap="none">
                <a:solidFill>
                  <a:srgbClr val="27578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5"/>
        <p:cNvGrpSpPr/>
        <p:nvPr/>
      </p:nvGrpSpPr>
      <p:grpSpPr>
        <a:xfrm>
          <a:off x="0" y="0"/>
          <a:ext cx="0" cy="0"/>
          <a:chOff x="0" y="0"/>
          <a:chExt cx="0" cy="0"/>
        </a:xfrm>
      </p:grpSpPr>
      <p:pic>
        <p:nvPicPr>
          <p:cNvPr id="36" name="Google Shape;36;p10"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7" name="Google Shape;37;p10"/>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qB9kXzJ0UA"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hyperlink" Target="http://www.youtube.com/watch?v=XqB9kXzJ0U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56175" y="445025"/>
            <a:ext cx="8225400" cy="771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Blackout Poetry</a:t>
            </a:r>
            <a:endParaRPr/>
          </a:p>
        </p:txBody>
      </p:sp>
      <p:sp>
        <p:nvSpPr>
          <p:cNvPr id="97" name="Google Shape;97;p20"/>
          <p:cNvSpPr txBox="1">
            <a:spLocks noGrp="1"/>
          </p:cNvSpPr>
          <p:nvPr>
            <p:ph type="body" idx="2"/>
          </p:nvPr>
        </p:nvSpPr>
        <p:spPr>
          <a:xfrm>
            <a:off x="456418" y="1263100"/>
            <a:ext cx="8225400" cy="36330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AutoNum type="arabicPeriod"/>
            </a:pPr>
            <a:r>
              <a:rPr lang="en-US" sz="2000" dirty="0"/>
              <a:t>Choose a mentor text to work from. </a:t>
            </a:r>
            <a:endParaRPr sz="2000" dirty="0"/>
          </a:p>
          <a:p>
            <a:pPr marL="457200" lvl="0" indent="-355600" algn="l" rtl="0">
              <a:lnSpc>
                <a:spcPct val="150000"/>
              </a:lnSpc>
              <a:spcBef>
                <a:spcPts val="0"/>
              </a:spcBef>
              <a:spcAft>
                <a:spcPts val="0"/>
              </a:spcAft>
              <a:buSzPts val="2000"/>
              <a:buAutoNum type="arabicPeriod"/>
            </a:pPr>
            <a:r>
              <a:rPr lang="en-US" sz="2000"/>
              <a:t>On a separate piece of paper, write down any words or phrases that relate to a specific theme you want to focus on. </a:t>
            </a:r>
            <a:endParaRPr sz="2000"/>
          </a:p>
          <a:p>
            <a:pPr marL="457200" lvl="0" indent="-355600" algn="l" rtl="0">
              <a:lnSpc>
                <a:spcPct val="150000"/>
              </a:lnSpc>
              <a:spcBef>
                <a:spcPts val="0"/>
              </a:spcBef>
              <a:spcAft>
                <a:spcPts val="0"/>
              </a:spcAft>
              <a:buSzPts val="2000"/>
              <a:buAutoNum type="arabicPeriod"/>
            </a:pPr>
            <a:r>
              <a:rPr lang="en-US" sz="2000" dirty="0"/>
              <a:t>Scan the text and circle any anchor words. </a:t>
            </a:r>
            <a:endParaRPr sz="2000" dirty="0"/>
          </a:p>
          <a:p>
            <a:pPr marL="914400" lvl="1" indent="-355600" algn="l" rtl="0">
              <a:lnSpc>
                <a:spcPct val="150000"/>
              </a:lnSpc>
              <a:spcBef>
                <a:spcPts val="0"/>
              </a:spcBef>
              <a:spcAft>
                <a:spcPts val="0"/>
              </a:spcAft>
              <a:buSzPts val="2000"/>
              <a:buAutoNum type="alphaLcPeriod"/>
            </a:pPr>
            <a:r>
              <a:rPr lang="en-US" sz="2000" dirty="0"/>
              <a:t>words that are relevant to your theme or topic. </a:t>
            </a:r>
            <a:endParaRPr sz="2000" dirty="0"/>
          </a:p>
          <a:p>
            <a:pPr marL="457200" lvl="0" indent="-355600" algn="l" rtl="0">
              <a:lnSpc>
                <a:spcPct val="150000"/>
              </a:lnSpc>
              <a:spcBef>
                <a:spcPts val="0"/>
              </a:spcBef>
              <a:spcAft>
                <a:spcPts val="0"/>
              </a:spcAft>
              <a:buSzPts val="2000"/>
              <a:buAutoNum type="arabicPeriod"/>
            </a:pPr>
            <a:r>
              <a:rPr lang="en-US" sz="2000" dirty="0"/>
              <a:t>List your anchor words on your paper and plan out your poem. </a:t>
            </a:r>
            <a:endParaRPr sz="2000" dirty="0"/>
          </a:p>
          <a:p>
            <a:pPr marL="457200" lvl="0" indent="-355600" algn="l" rtl="0">
              <a:lnSpc>
                <a:spcPct val="150000"/>
              </a:lnSpc>
              <a:spcBef>
                <a:spcPts val="0"/>
              </a:spcBef>
              <a:spcAft>
                <a:spcPts val="0"/>
              </a:spcAft>
              <a:buSzPts val="2000"/>
              <a:buAutoNum type="arabicPeriod"/>
            </a:pPr>
            <a:r>
              <a:rPr lang="en-US" sz="2000" dirty="0"/>
              <a:t>Use your marker to black out the text, line by line, except for the words and phrases you have chosen to use in your poem. </a:t>
            </a:r>
            <a:endParaRPr sz="2000" dirty="0"/>
          </a:p>
        </p:txBody>
      </p:sp>
      <p:pic>
        <p:nvPicPr>
          <p:cNvPr id="98" name="Google Shape;98;p20"/>
          <p:cNvPicPr preferRelativeResize="0"/>
          <p:nvPr/>
        </p:nvPicPr>
        <p:blipFill>
          <a:blip r:embed="rId3">
            <a:alphaModFix/>
          </a:blip>
          <a:stretch>
            <a:fillRect/>
          </a:stretch>
        </p:blipFill>
        <p:spPr>
          <a:xfrm>
            <a:off x="7529300" y="254563"/>
            <a:ext cx="1152525" cy="1152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56175" y="445025"/>
            <a:ext cx="8225400" cy="771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Quick Write</a:t>
            </a:r>
            <a:endParaRPr/>
          </a:p>
        </p:txBody>
      </p:sp>
      <p:sp>
        <p:nvSpPr>
          <p:cNvPr id="104" name="Google Shape;104;p21"/>
          <p:cNvSpPr txBox="1">
            <a:spLocks noGrp="1"/>
          </p:cNvSpPr>
          <p:nvPr>
            <p:ph type="body" idx="2"/>
          </p:nvPr>
        </p:nvSpPr>
        <p:spPr>
          <a:xfrm>
            <a:off x="456425" y="1216625"/>
            <a:ext cx="5426700" cy="3679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a:t>On your paper, spend 5 minutes responding to the following prompt: </a:t>
            </a:r>
            <a:endParaRPr sz="2400"/>
          </a:p>
          <a:p>
            <a:pPr marL="457200" lvl="0" indent="-381000" algn="l" rtl="0">
              <a:lnSpc>
                <a:spcPct val="150000"/>
              </a:lnSpc>
              <a:spcBef>
                <a:spcPts val="0"/>
              </a:spcBef>
              <a:spcAft>
                <a:spcPts val="0"/>
              </a:spcAft>
              <a:buSzPts val="2400"/>
              <a:buChar char="●"/>
            </a:pPr>
            <a:r>
              <a:rPr lang="en-US" sz="2400"/>
              <a:t>Revisit your responses from the magnetic statements activity. Did your creative process change the meaning of what it is to be a poet or writer? </a:t>
            </a:r>
            <a:endParaRPr sz="2400"/>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endParaRPr/>
          </a:p>
        </p:txBody>
      </p:sp>
      <p:pic>
        <p:nvPicPr>
          <p:cNvPr id="105" name="Google Shape;105;p21" title="K20 Center 5 minute timer">
            <a:hlinkClick r:id="rId3"/>
          </p:cNvPr>
          <p:cNvPicPr preferRelativeResize="0"/>
          <p:nvPr/>
        </p:nvPicPr>
        <p:blipFill>
          <a:blip r:embed="rId4">
            <a:alphaModFix/>
          </a:blip>
          <a:stretch>
            <a:fillRect/>
          </a:stretch>
        </p:blipFill>
        <p:spPr>
          <a:xfrm>
            <a:off x="5883125" y="2411125"/>
            <a:ext cx="2902225" cy="1632500"/>
          </a:xfrm>
          <a:prstGeom prst="rect">
            <a:avLst/>
          </a:prstGeom>
          <a:noFill/>
          <a:ln>
            <a:noFill/>
          </a:ln>
        </p:spPr>
      </p:pic>
      <p:pic>
        <p:nvPicPr>
          <p:cNvPr id="106" name="Google Shape;106;p21" title="QuickWrite.png"/>
          <p:cNvPicPr preferRelativeResize="0"/>
          <p:nvPr/>
        </p:nvPicPr>
        <p:blipFill>
          <a:blip r:embed="rId5">
            <a:alphaModFix/>
          </a:blip>
          <a:stretch>
            <a:fillRect/>
          </a:stretch>
        </p:blipFill>
        <p:spPr>
          <a:xfrm>
            <a:off x="7798002" y="204350"/>
            <a:ext cx="987346" cy="1632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ctrTitle"/>
          </p:nvPr>
        </p:nvSpPr>
        <p:spPr>
          <a:xfrm>
            <a:off x="3843451" y="1130675"/>
            <a:ext cx="49020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Blackout Poetry: Re-envisioning Writing </a:t>
            </a:r>
            <a:endParaRPr/>
          </a:p>
        </p:txBody>
      </p:sp>
      <p:sp>
        <p:nvSpPr>
          <p:cNvPr id="47" name="Google Shape;47;p12"/>
          <p:cNvSpPr txBox="1">
            <a:spLocks noGrp="1"/>
          </p:cNvSpPr>
          <p:nvPr>
            <p:ph type="subTitle" idx="1"/>
          </p:nvPr>
        </p:nvSpPr>
        <p:spPr>
          <a:xfrm>
            <a:off x="3843644" y="3220225"/>
            <a:ext cx="49020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Poetry</a:t>
            </a:r>
            <a:endParaRPr/>
          </a:p>
        </p:txBody>
      </p:sp>
      <p:sp>
        <p:nvSpPr>
          <p:cNvPr id="48" name="Google Shape;48;p12"/>
          <p:cNvSpPr/>
          <p:nvPr/>
        </p:nvSpPr>
        <p:spPr>
          <a:xfrm>
            <a:off x="645325" y="1377750"/>
            <a:ext cx="3117300" cy="2700300"/>
          </a:xfrm>
          <a:prstGeom prst="hexagon">
            <a:avLst>
              <a:gd name="adj" fmla="val 28852"/>
              <a:gd name="vf" fmla="val 115470"/>
            </a:avLst>
          </a:prstGeom>
          <a:blipFill dpi="0" rotWithShape="1">
            <a:blip r:embed="rId3">
              <a:extLst>
                <a:ext uri="{28A0092B-C50C-407E-A947-70E740481C1C}">
                  <a14:useLocalDpi xmlns:a14="http://schemas.microsoft.com/office/drawing/2010/main" val="0"/>
                </a:ext>
              </a:extLst>
            </a:blip>
            <a:srcRect/>
            <a:stretch>
              <a:fillRect/>
            </a:stretch>
          </a:bli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ysClr val="windowText" lastClr="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a:t>Essential Question</a:t>
            </a:r>
            <a:endParaRPr/>
          </a:p>
        </p:txBody>
      </p:sp>
      <p:sp>
        <p:nvSpPr>
          <p:cNvPr id="54" name="Google Shape;54;p13"/>
          <p:cNvSpPr txBox="1">
            <a:spLocks noGrp="1"/>
          </p:cNvSpPr>
          <p:nvPr>
            <p:ph type="subTitle" idx="1"/>
          </p:nvPr>
        </p:nvSpPr>
        <p:spPr>
          <a:xfrm>
            <a:off x="456175" y="2834125"/>
            <a:ext cx="8232300" cy="1714800"/>
          </a:xfrm>
          <a:prstGeom prst="rect">
            <a:avLst/>
          </a:prstGeom>
          <a:noFill/>
          <a:ln>
            <a:noFill/>
          </a:ln>
        </p:spPr>
        <p:txBody>
          <a:bodyPr spcFirstLastPara="1" wrap="square" lIns="91425" tIns="91425" rIns="91425" bIns="91425" anchor="t" anchorCtr="0">
            <a:noAutofit/>
          </a:bodyPr>
          <a:lstStyle/>
          <a:p>
            <a:pPr marL="571500" marR="0" lvl="0" indent="-457200" algn="l" rtl="0">
              <a:lnSpc>
                <a:spcPct val="100000"/>
              </a:lnSpc>
              <a:spcBef>
                <a:spcPts val="0"/>
              </a:spcBef>
              <a:spcAft>
                <a:spcPts val="0"/>
              </a:spcAft>
              <a:buClr>
                <a:schemeClr val="lt1"/>
              </a:buClr>
              <a:buSzPts val="2600"/>
              <a:buFont typeface="NTR"/>
              <a:buChar char="●"/>
            </a:pPr>
            <a:r>
              <a:rPr lang="en-US" dirty="0"/>
              <a:t>How can creative constraints, such as blackout poetry, help writers overcome writer’s block and rethink what it means to write creatively? </a:t>
            </a:r>
            <a:endParaRPr dirty="0"/>
          </a:p>
          <a:p>
            <a:pPr marL="571500" marR="0" lvl="0" indent="-292100" algn="l" rtl="0">
              <a:lnSpc>
                <a:spcPct val="100000"/>
              </a:lnSpc>
              <a:spcBef>
                <a:spcPts val="0"/>
              </a:spcBef>
              <a:spcAft>
                <a:spcPts val="0"/>
              </a:spcAft>
              <a:buClr>
                <a:schemeClr val="lt1"/>
              </a:buClr>
              <a:buSzPts val="2600"/>
              <a:buFont typeface="NTR"/>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a:t>Learning Objectives</a:t>
            </a:r>
            <a:endParaRPr/>
          </a:p>
        </p:txBody>
      </p:sp>
      <p:sp>
        <p:nvSpPr>
          <p:cNvPr id="60" name="Google Shape;60;p14"/>
          <p:cNvSpPr txBox="1">
            <a:spLocks noGrp="1"/>
          </p:cNvSpPr>
          <p:nvPr>
            <p:ph type="subTitle" idx="1"/>
          </p:nvPr>
        </p:nvSpPr>
        <p:spPr>
          <a:xfrm>
            <a:off x="456175" y="2834125"/>
            <a:ext cx="8232300" cy="2052600"/>
          </a:xfrm>
          <a:prstGeom prst="rect">
            <a:avLst/>
          </a:prstGeom>
          <a:noFill/>
          <a:ln>
            <a:noFill/>
          </a:ln>
        </p:spPr>
        <p:txBody>
          <a:bodyPr spcFirstLastPara="1" wrap="square" lIns="91425" tIns="91425" rIns="91425" bIns="91425" anchor="t" anchorCtr="0">
            <a:noAutofit/>
          </a:bodyPr>
          <a:lstStyle/>
          <a:p>
            <a:pPr marL="571500" marR="0" lvl="0" indent="-457200" algn="l" rtl="0">
              <a:lnSpc>
                <a:spcPct val="100000"/>
              </a:lnSpc>
              <a:spcBef>
                <a:spcPts val="0"/>
              </a:spcBef>
              <a:spcAft>
                <a:spcPts val="0"/>
              </a:spcAft>
              <a:buClr>
                <a:schemeClr val="lt1"/>
              </a:buClr>
              <a:buSzPts val="2600"/>
              <a:buFont typeface="NTR"/>
              <a:buChar char="●"/>
            </a:pPr>
            <a:r>
              <a:rPr lang="en-US" dirty="0"/>
              <a:t>Identify how writers can overcome writer’s block by examining blackout poetry. </a:t>
            </a:r>
            <a:endParaRPr dirty="0"/>
          </a:p>
          <a:p>
            <a:pPr marL="571500" marR="0" lvl="0" indent="-457200" algn="l" rtl="0">
              <a:lnSpc>
                <a:spcPct val="100000"/>
              </a:lnSpc>
              <a:spcBef>
                <a:spcPts val="0"/>
              </a:spcBef>
              <a:spcAft>
                <a:spcPts val="0"/>
              </a:spcAft>
              <a:buSzPts val="2600"/>
              <a:buChar char="●"/>
            </a:pPr>
            <a:r>
              <a:rPr lang="en-US" dirty="0"/>
              <a:t>Create an original blackout poem by selecting anchor words and arranging them to convey a chosen message or theme.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754050" y="4190925"/>
            <a:ext cx="76359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SzPts val="2000"/>
              <a:buNone/>
            </a:pPr>
            <a:r>
              <a:rPr lang="en-US" u="sng">
                <a:solidFill>
                  <a:schemeClr val="hlink"/>
                </a:solidFill>
                <a:hlinkClick r:id="rId3"/>
              </a:rPr>
              <a:t>Blackout Poet</a:t>
            </a:r>
            <a:endParaRPr>
              <a:solidFill>
                <a:schemeClr val="accent2"/>
              </a:solidFill>
            </a:endParaRPr>
          </a:p>
        </p:txBody>
      </p:sp>
      <p:pic>
        <p:nvPicPr>
          <p:cNvPr id="66" name="Google Shape;66;p15" descr="Austin Kleon writes poems by blacking out all of the unnecessary words in newspapers and magazines.  (#1126, 3/28/2009) Read more at austinkleon.com" title="Blackout Poet">
            <a:hlinkClick r:id="rId4"/>
          </p:cNvPr>
          <p:cNvPicPr preferRelativeResize="0"/>
          <p:nvPr/>
        </p:nvPicPr>
        <p:blipFill>
          <a:blip r:embed="rId5">
            <a:alphaModFix/>
          </a:blip>
          <a:stretch>
            <a:fillRect/>
          </a:stretch>
        </p:blipFill>
        <p:spPr>
          <a:xfrm>
            <a:off x="1512450" y="595425"/>
            <a:ext cx="6119100" cy="344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Magnetic Statements</a:t>
            </a:r>
            <a:endParaRPr/>
          </a:p>
        </p:txBody>
      </p:sp>
      <p:sp>
        <p:nvSpPr>
          <p:cNvPr id="72" name="Google Shape;72;p16"/>
          <p:cNvSpPr txBox="1">
            <a:spLocks noGrp="1"/>
          </p:cNvSpPr>
          <p:nvPr>
            <p:ph type="body" idx="1"/>
          </p:nvPr>
        </p:nvSpPr>
        <p:spPr>
          <a:xfrm>
            <a:off x="456300" y="1263111"/>
            <a:ext cx="8225400" cy="2751900"/>
          </a:xfrm>
          <a:prstGeom prst="rect">
            <a:avLst/>
          </a:prstGeom>
          <a:noFill/>
          <a:ln>
            <a:noFill/>
          </a:ln>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91192A"/>
              </a:buClr>
              <a:buSzPts val="2200"/>
              <a:buAutoNum type="arabicPeriod"/>
            </a:pPr>
            <a:r>
              <a:rPr lang="en-US" sz="2200" dirty="0"/>
              <a:t>Read each statement posted around the classroom. </a:t>
            </a:r>
            <a:endParaRPr sz="2200" dirty="0"/>
          </a:p>
          <a:p>
            <a:pPr marL="457200" lvl="0" indent="-368300" algn="l" rtl="0">
              <a:lnSpc>
                <a:spcPct val="150000"/>
              </a:lnSpc>
              <a:spcBef>
                <a:spcPts val="0"/>
              </a:spcBef>
              <a:spcAft>
                <a:spcPts val="0"/>
              </a:spcAft>
              <a:buSzPts val="2200"/>
              <a:buAutoNum type="arabicPeriod"/>
            </a:pPr>
            <a:r>
              <a:rPr lang="en-US" sz="2200" dirty="0"/>
              <a:t>Move to the statement that most repels you. Discuss why this statement repels you with other students near your chosen poster. Share your common ideas with the class. </a:t>
            </a:r>
            <a:endParaRPr sz="2200" dirty="0"/>
          </a:p>
          <a:p>
            <a:pPr marL="457200" lvl="0" indent="-368300" algn="l" rtl="0">
              <a:lnSpc>
                <a:spcPct val="150000"/>
              </a:lnSpc>
              <a:spcBef>
                <a:spcPts val="0"/>
              </a:spcBef>
              <a:spcAft>
                <a:spcPts val="0"/>
              </a:spcAft>
              <a:buSzPts val="2200"/>
              <a:buAutoNum type="arabicPeriod"/>
            </a:pPr>
            <a:r>
              <a:rPr lang="en-US" sz="2200" dirty="0"/>
              <a:t>Move to the statement that you align with most. Discuss why this statement attracts you with other students near your chosen poster. Share out your common ideas with the class. </a:t>
            </a:r>
            <a:endParaRPr sz="2200" dirty="0"/>
          </a:p>
          <a:p>
            <a:pPr marL="63500" lvl="0" indent="0" algn="l" rtl="0">
              <a:lnSpc>
                <a:spcPct val="150000"/>
              </a:lnSpc>
              <a:spcBef>
                <a:spcPts val="0"/>
              </a:spcBef>
              <a:spcAft>
                <a:spcPts val="0"/>
              </a:spcAft>
              <a:buSzPts val="2600"/>
              <a:buNone/>
            </a:pPr>
            <a:endParaRPr dirty="0"/>
          </a:p>
        </p:txBody>
      </p:sp>
      <p:pic>
        <p:nvPicPr>
          <p:cNvPr id="73" name="Google Shape;73;p16" title="Magnetic Statements.png"/>
          <p:cNvPicPr preferRelativeResize="0"/>
          <p:nvPr/>
        </p:nvPicPr>
        <p:blipFill>
          <a:blip r:embed="rId3">
            <a:alphaModFix/>
          </a:blip>
          <a:stretch>
            <a:fillRect/>
          </a:stretch>
        </p:blipFill>
        <p:spPr>
          <a:xfrm>
            <a:off x="7322775" y="174600"/>
            <a:ext cx="1358925" cy="135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6175" y="445025"/>
            <a:ext cx="8225400" cy="771592"/>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I Think/We Think</a:t>
            </a:r>
            <a:endParaRPr/>
          </a:p>
        </p:txBody>
      </p:sp>
      <p:sp>
        <p:nvSpPr>
          <p:cNvPr id="79" name="Google Shape;79;p17"/>
          <p:cNvSpPr txBox="1">
            <a:spLocks noGrp="1"/>
          </p:cNvSpPr>
          <p:nvPr>
            <p:ph type="body" idx="2"/>
          </p:nvPr>
        </p:nvSpPr>
        <p:spPr>
          <a:xfrm>
            <a:off x="456418" y="1263100"/>
            <a:ext cx="8225400" cy="3633000"/>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SzPts val="2600"/>
              <a:buAutoNum type="arabicPeriod"/>
            </a:pPr>
            <a:r>
              <a:rPr lang="en-US"/>
              <a:t>Individually identify anchor words, themes, and central ideas portrayed in each poem in the “I Think” column. </a:t>
            </a:r>
            <a:endParaRPr/>
          </a:p>
          <a:p>
            <a:pPr marL="457200" lvl="0" indent="-393700" algn="l" rtl="0">
              <a:lnSpc>
                <a:spcPct val="150000"/>
              </a:lnSpc>
              <a:spcBef>
                <a:spcPts val="0"/>
              </a:spcBef>
              <a:spcAft>
                <a:spcPts val="0"/>
              </a:spcAft>
              <a:buSzPts val="2600"/>
              <a:buAutoNum type="arabicPeriod"/>
            </a:pPr>
            <a:r>
              <a:rPr lang="en-US"/>
              <a:t>Discuss your findings with your group and record any common ideas about each poem in the “We Think” column. </a:t>
            </a:r>
            <a:endParaRPr/>
          </a:p>
          <a:p>
            <a:pPr marL="457200" lvl="0" indent="-393700" algn="l" rtl="0">
              <a:lnSpc>
                <a:spcPct val="150000"/>
              </a:lnSpc>
              <a:spcBef>
                <a:spcPts val="0"/>
              </a:spcBef>
              <a:spcAft>
                <a:spcPts val="0"/>
              </a:spcAft>
              <a:buSzPts val="2600"/>
              <a:buAutoNum type="arabicPeriod"/>
            </a:pPr>
            <a:r>
              <a:rPr lang="en-US"/>
              <a:t>Discuss as a class. </a:t>
            </a:r>
            <a:endParaRPr/>
          </a:p>
        </p:txBody>
      </p:sp>
      <p:pic>
        <p:nvPicPr>
          <p:cNvPr id="80" name="Google Shape;80;p17" title="I Think-We Think.png"/>
          <p:cNvPicPr preferRelativeResize="0"/>
          <p:nvPr/>
        </p:nvPicPr>
        <p:blipFill>
          <a:blip r:embed="rId3">
            <a:alphaModFix/>
          </a:blip>
          <a:stretch>
            <a:fillRect/>
          </a:stretch>
        </p:blipFill>
        <p:spPr>
          <a:xfrm>
            <a:off x="6585850" y="119926"/>
            <a:ext cx="2095974" cy="1143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Poetic Elements</a:t>
            </a:r>
            <a:endParaRPr/>
          </a:p>
        </p:txBody>
      </p:sp>
      <p:sp>
        <p:nvSpPr>
          <p:cNvPr id="86" name="Google Shape;86;p18"/>
          <p:cNvSpPr txBox="1">
            <a:spLocks noGrp="1"/>
          </p:cNvSpPr>
          <p:nvPr>
            <p:ph type="body" idx="1"/>
          </p:nvPr>
        </p:nvSpPr>
        <p:spPr>
          <a:xfrm>
            <a:off x="456175" y="1093900"/>
            <a:ext cx="8225400" cy="332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300" dirty="0"/>
              <a:t>Working with your group, identify and record examples of the following poetic elements you may find in each poem. Explain how these elements contribute to the overall themes  of the poems. </a:t>
            </a:r>
            <a:endParaRPr sz="2300" dirty="0"/>
          </a:p>
          <a:p>
            <a:pPr marL="457200" lvl="0" indent="-374650" algn="l" rtl="0">
              <a:lnSpc>
                <a:spcPct val="150000"/>
              </a:lnSpc>
              <a:spcBef>
                <a:spcPts val="0"/>
              </a:spcBef>
              <a:spcAft>
                <a:spcPts val="0"/>
              </a:spcAft>
              <a:buSzPts val="2300"/>
              <a:buChar char="●"/>
            </a:pPr>
            <a:r>
              <a:rPr lang="en-US" sz="2300" dirty="0"/>
              <a:t>Tone</a:t>
            </a:r>
            <a:endParaRPr sz="2300" dirty="0"/>
          </a:p>
          <a:p>
            <a:pPr marL="457200" lvl="0" indent="-374650" algn="l" rtl="0">
              <a:lnSpc>
                <a:spcPct val="150000"/>
              </a:lnSpc>
              <a:spcBef>
                <a:spcPts val="0"/>
              </a:spcBef>
              <a:spcAft>
                <a:spcPts val="0"/>
              </a:spcAft>
              <a:buSzPts val="2300"/>
              <a:buChar char="●"/>
            </a:pPr>
            <a:r>
              <a:rPr lang="en-US" sz="2300" dirty="0"/>
              <a:t>Mood</a:t>
            </a:r>
            <a:endParaRPr sz="2300" dirty="0"/>
          </a:p>
          <a:p>
            <a:pPr marL="457200" lvl="0" indent="-374650" algn="l" rtl="0">
              <a:lnSpc>
                <a:spcPct val="150000"/>
              </a:lnSpc>
              <a:spcBef>
                <a:spcPts val="0"/>
              </a:spcBef>
              <a:spcAft>
                <a:spcPts val="0"/>
              </a:spcAft>
              <a:buSzPts val="2300"/>
              <a:buChar char="●"/>
            </a:pPr>
            <a:r>
              <a:rPr lang="en-US" sz="2300" dirty="0"/>
              <a:t>Imagery</a:t>
            </a:r>
            <a:endParaRPr sz="2300" dirty="0"/>
          </a:p>
          <a:p>
            <a:pPr marL="457200" lvl="0" indent="-374650" algn="l" rtl="0">
              <a:lnSpc>
                <a:spcPct val="150000"/>
              </a:lnSpc>
              <a:spcBef>
                <a:spcPts val="0"/>
              </a:spcBef>
              <a:spcAft>
                <a:spcPts val="0"/>
              </a:spcAft>
              <a:buSzPts val="2300"/>
              <a:buChar char="●"/>
            </a:pPr>
            <a:r>
              <a:rPr lang="en-US" sz="2300" dirty="0"/>
              <a:t>Figurative Language (metaphor, simile, personification)</a:t>
            </a:r>
            <a:endParaRPr sz="2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456300" y="948900"/>
            <a:ext cx="8225400" cy="2984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dirty="0"/>
          </a:p>
          <a:p>
            <a:pPr marL="0" lvl="0" indent="0" algn="ctr" rtl="0">
              <a:lnSpc>
                <a:spcPct val="150000"/>
              </a:lnSpc>
              <a:spcBef>
                <a:spcPts val="0"/>
              </a:spcBef>
              <a:spcAft>
                <a:spcPts val="0"/>
              </a:spcAft>
              <a:buNone/>
            </a:pPr>
            <a:r>
              <a:rPr lang="en-US" dirty="0"/>
              <a:t> </a:t>
            </a:r>
            <a:r>
              <a:rPr lang="en-US" sz="2800" b="1" i="1" dirty="0"/>
              <a:t>How does the tone, mood, and inclusion of specific figurative language contribute to the overall themes of these poems? </a:t>
            </a:r>
            <a:endParaRPr sz="2800" b="1" i="1" dirty="0"/>
          </a:p>
          <a:p>
            <a:pPr marL="457200" lvl="0" indent="-228600" algn="ctr" rtl="0">
              <a:lnSpc>
                <a:spcPct val="150000"/>
              </a:lnSpc>
              <a:spcBef>
                <a:spcPts val="0"/>
              </a:spcBef>
              <a:spcAft>
                <a:spcPts val="0"/>
              </a:spcAft>
              <a:buClr>
                <a:schemeClr val="accent3"/>
              </a:buClr>
              <a:buSzPts val="2600"/>
              <a:buFont typeface="NTR"/>
              <a:buNone/>
            </a:pPr>
            <a:endParaRPr dirty="0"/>
          </a:p>
        </p:txBody>
      </p:sp>
    </p:spTree>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AC3"/>
      </a:accent1>
      <a:accent2>
        <a:srgbClr val="285781"/>
      </a:accent2>
      <a:accent3>
        <a:srgbClr val="971D20"/>
      </a:accent3>
      <a:accent4>
        <a:srgbClr val="E8BF3C"/>
      </a:accent4>
      <a:accent5>
        <a:srgbClr val="FFFFF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512</Words>
  <Application>Microsoft Macintosh PowerPoint</Application>
  <PresentationFormat>On-screen Show (16:9)</PresentationFormat>
  <Paragraphs>38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Noto Sans Symbols</vt:lpstr>
      <vt:lpstr>NTR</vt:lpstr>
      <vt:lpstr>K20 LEARN</vt:lpstr>
      <vt:lpstr>PowerPoint Presentation</vt:lpstr>
      <vt:lpstr>Blackout Poetry: Re-envisioning Writing </vt:lpstr>
      <vt:lpstr>Essential Question</vt:lpstr>
      <vt:lpstr>Learning Objectives</vt:lpstr>
      <vt:lpstr>Blackout Poet</vt:lpstr>
      <vt:lpstr>Magnetic Statements</vt:lpstr>
      <vt:lpstr>I Think/We Think</vt:lpstr>
      <vt:lpstr>Poetic Elements</vt:lpstr>
      <vt:lpstr>PowerPoint Presentation</vt:lpstr>
      <vt:lpstr>Blackout Poetry</vt:lpstr>
      <vt:lpstr>Quick Write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Harris, Hudson J.</cp:lastModifiedBy>
  <cp:revision>3</cp:revision>
  <dcterms:modified xsi:type="dcterms:W3CDTF">2026-03-03T16:43:14Z</dcterms:modified>
</cp:coreProperties>
</file>