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6" r:id="rId2"/>
  </p:sldMasterIdLst>
  <p:notesMasterIdLst>
    <p:notesMasterId r:id="rId1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3" roundtripDataSignature="AMtx7mg0zifZ5+Xo0zmg2jF+iM3yId0wb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A4B8D8-DC65-49C8-A763-A057D0E3F864}" v="1" dt="2024-10-02T20:07:39.964"/>
  </p1510:revLst>
</p1510:revInfo>
</file>

<file path=ppt/tableStyles.xml><?xml version="1.0" encoding="utf-8"?>
<a:tblStyleLst xmlns:a="http://schemas.openxmlformats.org/drawingml/2006/main" def="{CDEB165C-5834-4C09-A33A-BC78D1F8668F}">
  <a:tblStyle styleId="{CDEB165C-5834-4C09-A33A-BC78D1F8668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00" y="4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customschemas.google.com/relationships/presentationmetadata" Target="metadata"/><Relationship Id="rId28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cken, Pam" userId="f3aa402d-8a3c-4841-b939-af5e5b41e404" providerId="ADAL" clId="{26A4B8D8-DC65-49C8-A763-A057D0E3F864}"/>
    <pc:docChg chg="custSel modSld">
      <pc:chgData name="Bracken, Pam" userId="f3aa402d-8a3c-4841-b939-af5e5b41e404" providerId="ADAL" clId="{26A4B8D8-DC65-49C8-A763-A057D0E3F864}" dt="2024-10-02T20:17:43.452" v="85" actId="20577"/>
      <pc:docMkLst>
        <pc:docMk/>
      </pc:docMkLst>
      <pc:sldChg chg="modSp mod">
        <pc:chgData name="Bracken, Pam" userId="f3aa402d-8a3c-4841-b939-af5e5b41e404" providerId="ADAL" clId="{26A4B8D8-DC65-49C8-A763-A057D0E3F864}" dt="2024-10-02T20:05:02.518" v="0" actId="5793"/>
        <pc:sldMkLst>
          <pc:docMk/>
          <pc:sldMk cId="0" sldId="262"/>
        </pc:sldMkLst>
        <pc:spChg chg="mod">
          <ac:chgData name="Bracken, Pam" userId="f3aa402d-8a3c-4841-b939-af5e5b41e404" providerId="ADAL" clId="{26A4B8D8-DC65-49C8-A763-A057D0E3F864}" dt="2024-10-02T20:05:02.518" v="0" actId="5793"/>
          <ac:spMkLst>
            <pc:docMk/>
            <pc:sldMk cId="0" sldId="262"/>
            <ac:spMk id="128" creationId="{00000000-0000-0000-0000-000000000000}"/>
          </ac:spMkLst>
        </pc:spChg>
      </pc:sldChg>
      <pc:sldChg chg="modSp mod">
        <pc:chgData name="Bracken, Pam" userId="f3aa402d-8a3c-4841-b939-af5e5b41e404" providerId="ADAL" clId="{26A4B8D8-DC65-49C8-A763-A057D0E3F864}" dt="2024-10-02T20:05:42.658" v="1" actId="20577"/>
        <pc:sldMkLst>
          <pc:docMk/>
          <pc:sldMk cId="0" sldId="263"/>
        </pc:sldMkLst>
        <pc:graphicFrameChg chg="modGraphic">
          <ac:chgData name="Bracken, Pam" userId="f3aa402d-8a3c-4841-b939-af5e5b41e404" providerId="ADAL" clId="{26A4B8D8-DC65-49C8-A763-A057D0E3F864}" dt="2024-10-02T20:05:42.658" v="1" actId="20577"/>
          <ac:graphicFrameMkLst>
            <pc:docMk/>
            <pc:sldMk cId="0" sldId="263"/>
            <ac:graphicFrameMk id="137" creationId="{00000000-0000-0000-0000-000000000000}"/>
          </ac:graphicFrameMkLst>
        </pc:graphicFrameChg>
      </pc:sldChg>
      <pc:sldChg chg="modSp mod">
        <pc:chgData name="Bracken, Pam" userId="f3aa402d-8a3c-4841-b939-af5e5b41e404" providerId="ADAL" clId="{26A4B8D8-DC65-49C8-A763-A057D0E3F864}" dt="2024-10-02T20:06:50.264" v="2" actId="20577"/>
        <pc:sldMkLst>
          <pc:docMk/>
          <pc:sldMk cId="0" sldId="265"/>
        </pc:sldMkLst>
        <pc:graphicFrameChg chg="modGraphic">
          <ac:chgData name="Bracken, Pam" userId="f3aa402d-8a3c-4841-b939-af5e5b41e404" providerId="ADAL" clId="{26A4B8D8-DC65-49C8-A763-A057D0E3F864}" dt="2024-10-02T20:06:50.264" v="2" actId="20577"/>
          <ac:graphicFrameMkLst>
            <pc:docMk/>
            <pc:sldMk cId="0" sldId="265"/>
            <ac:graphicFrameMk id="149" creationId="{00000000-0000-0000-0000-000000000000}"/>
          </ac:graphicFrameMkLst>
        </pc:graphicFrameChg>
      </pc:sldChg>
      <pc:sldChg chg="modSp mod">
        <pc:chgData name="Bracken, Pam" userId="f3aa402d-8a3c-4841-b939-af5e5b41e404" providerId="ADAL" clId="{26A4B8D8-DC65-49C8-A763-A057D0E3F864}" dt="2024-10-02T20:17:43.452" v="85" actId="20577"/>
        <pc:sldMkLst>
          <pc:docMk/>
          <pc:sldMk cId="0" sldId="266"/>
        </pc:sldMkLst>
        <pc:spChg chg="mod">
          <ac:chgData name="Bracken, Pam" userId="f3aa402d-8a3c-4841-b939-af5e5b41e404" providerId="ADAL" clId="{26A4B8D8-DC65-49C8-A763-A057D0E3F864}" dt="2024-10-02T20:17:43.452" v="85" actId="20577"/>
          <ac:spMkLst>
            <pc:docMk/>
            <pc:sldMk cId="0" sldId="266"/>
            <ac:spMk id="154" creationId="{00000000-0000-0000-0000-000000000000}"/>
          </ac:spMkLst>
        </pc:spChg>
      </pc:sldChg>
      <pc:sldChg chg="modSp mod">
        <pc:chgData name="Bracken, Pam" userId="f3aa402d-8a3c-4841-b939-af5e5b41e404" providerId="ADAL" clId="{26A4B8D8-DC65-49C8-A763-A057D0E3F864}" dt="2024-10-02T20:09:24.290" v="37" actId="20577"/>
        <pc:sldMkLst>
          <pc:docMk/>
          <pc:sldMk cId="0" sldId="267"/>
        </pc:sldMkLst>
        <pc:spChg chg="mod">
          <ac:chgData name="Bracken, Pam" userId="f3aa402d-8a3c-4841-b939-af5e5b41e404" providerId="ADAL" clId="{26A4B8D8-DC65-49C8-A763-A057D0E3F864}" dt="2024-10-02T20:09:24.290" v="37" actId="20577"/>
          <ac:spMkLst>
            <pc:docMk/>
            <pc:sldMk cId="0" sldId="267"/>
            <ac:spMk id="161" creationId="{00000000-0000-0000-0000-000000000000}"/>
          </ac:spMkLst>
        </pc:spChg>
      </pc:sldChg>
      <pc:sldChg chg="modSp mod">
        <pc:chgData name="Bracken, Pam" userId="f3aa402d-8a3c-4841-b939-af5e5b41e404" providerId="ADAL" clId="{26A4B8D8-DC65-49C8-A763-A057D0E3F864}" dt="2024-10-02T20:16:55.710" v="80" actId="20577"/>
        <pc:sldMkLst>
          <pc:docMk/>
          <pc:sldMk cId="0" sldId="268"/>
        </pc:sldMkLst>
        <pc:spChg chg="mod">
          <ac:chgData name="Bracken, Pam" userId="f3aa402d-8a3c-4841-b939-af5e5b41e404" providerId="ADAL" clId="{26A4B8D8-DC65-49C8-A763-A057D0E3F864}" dt="2024-10-02T20:16:55.710" v="80" actId="20577"/>
          <ac:spMkLst>
            <pc:docMk/>
            <pc:sldMk cId="0" sldId="268"/>
            <ac:spMk id="167" creationId="{00000000-0000-0000-0000-000000000000}"/>
          </ac:spMkLst>
        </pc:spChg>
      </pc:sldChg>
      <pc:sldChg chg="modSp mod">
        <pc:chgData name="Bracken, Pam" userId="f3aa402d-8a3c-4841-b939-af5e5b41e404" providerId="ADAL" clId="{26A4B8D8-DC65-49C8-A763-A057D0E3F864}" dt="2024-10-02T20:12:53.980" v="79" actId="20577"/>
        <pc:sldMkLst>
          <pc:docMk/>
          <pc:sldMk cId="0" sldId="269"/>
        </pc:sldMkLst>
        <pc:spChg chg="mod">
          <ac:chgData name="Bracken, Pam" userId="f3aa402d-8a3c-4841-b939-af5e5b41e404" providerId="ADAL" clId="{26A4B8D8-DC65-49C8-A763-A057D0E3F864}" dt="2024-10-02T20:12:53.980" v="79" actId="20577"/>
          <ac:spMkLst>
            <pc:docMk/>
            <pc:sldMk cId="0" sldId="269"/>
            <ac:spMk id="17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79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.oregonstate.edu/ori/irb/what-institutional-review-board-irb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ordham.edu/academics/research/institutional-review-board/guidelines-and-procedures/irb-considerations-in-review-of-protocols/" TargetMode="Externa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dn2.assets-servd.host/curriculum-press/production/files/257-Ethical-Guidelines.pdf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ordham.edu/academics/research/institutional-review-board/guidelines-and-procedures/irb-considerations-in-review-of-protocols/" TargetMode="Externa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tech-tool/612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37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45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rs5cGZp5q1Y?feature=shared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47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856e6ce88a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g2856e6ce88a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K20 Center. (n.d.). Jigsaw. Strategies. 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https://learn.k20center.ou.edu/strategy/179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856e6ce88a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g2856e6ce88a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What is the Institutional Review Board (IRB)? (2024) Division of Research and Innovation. Oregon State University.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https://research.oregonstate.edu/ori/irb/what-institutional-review-board-irb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355600" lvl="0" indent="-127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</a:pPr>
            <a:r>
              <a:rPr lang="en-US"/>
              <a:t>Research. (n.d.). IRB considerations in review of protocols. Fordham University.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https://www.fordham.edu/academics/research/institutional-review-board/guidelines-and-procedures/irb-considerations-in-review-of-protocols/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877f3bc2c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g2877f3bc2c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lvl="0" indent="-12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Curriculum Press 2020 Psychology Factsheets, 2020/21 Series, Issue 1 of 3, September 2020. ISSN: 1351-5136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https://cdn2.assets-servd.host/curriculum-press/production/files/257-Ethical-Guidelines.pdf</a:t>
            </a:r>
            <a:endParaRPr/>
          </a:p>
          <a:p>
            <a:pPr marL="355600" lvl="0" indent="-127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Research. (n.d.). IRB considerations in Review of Protocols. Fordham University.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https://www.fordham.edu/academics/research/institutional-review-board/guidelines-and-procedures/irb-considerations-in-review-of-protocols/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8b0c59e6c5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g28b0c59e6c5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K20 Center. (n.d.). Canva. Tech tools. </a:t>
            </a:r>
            <a:r>
              <a:rPr lang="en-US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https://learn.k20center.ou.edu/tech-tool/612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856e6ce88a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g2856e6ce88a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4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K20 Center. (n.d.). I used to think . . . but now I know. Strategies. 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https://learn.k20center.ou.edu/strategy/137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8193ba205e_11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g28193ba205e_11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4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K20 Center. (n.d.). Always, sometimes, or never true. Strategies. 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https://learn.k20center.ou.edu/strategy/145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856e6ce88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g2856e6ce88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</a:pPr>
            <a:r>
              <a:rPr lang="en-US" dirty="0"/>
              <a:t>PSYCHSIDE. (2020, August 31). 7 Widely Believed Myths in Psychology You Probably Thought Were True. YouTube.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https://youtu.be/rs5cGZp5q1Y?feature=shared</a:t>
            </a:r>
            <a:r>
              <a:rPr lang="en-US" dirty="0"/>
              <a:t> </a:t>
            </a: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856e6ce88a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g2856e6ce88a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4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K20 Center. (n.d.). Card Sort. Strategies. 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https://learn.k20center.ou.edu/strategy/147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062d68dd1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g3062d68dd1e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3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1" name="Google Shape;51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23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4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8" name="Google Shape;58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24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26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2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2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" name="Google Shape;13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" name="Google Shape;17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3" name="Google Shape;23;p19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800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2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8" name="Google Shape;28;p20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150" cy="1420813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1"/>
          <p:cNvSpPr/>
          <p:nvPr/>
        </p:nvSpPr>
        <p:spPr>
          <a:xfrm>
            <a:off x="1721476" y="1313644"/>
            <a:ext cx="5701048" cy="320684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" name="Google Shape;31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2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35" name="Google Shape;35;p21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9" t="21571" r="32616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4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9" name="Google Shape;39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2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" name="Google Shape;42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2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6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7" name="Google Shape;47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rs5cGZp5q1Y?feature=oembed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s://youtu.be/rs5cGZp5q1Y?feature=share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Mapping Out Research | Answers</a:t>
            </a:r>
            <a:endParaRPr/>
          </a:p>
        </p:txBody>
      </p:sp>
      <p:graphicFrame>
        <p:nvGraphicFramePr>
          <p:cNvPr id="149" name="Google Shape;149;p6"/>
          <p:cNvGraphicFramePr/>
          <p:nvPr>
            <p:extLst>
              <p:ext uri="{D42A27DB-BD31-4B8C-83A1-F6EECF244321}">
                <p14:modId xmlns:p14="http://schemas.microsoft.com/office/powerpoint/2010/main" val="2536044316"/>
              </p:ext>
            </p:extLst>
          </p:nvPr>
        </p:nvGraphicFramePr>
        <p:xfrm>
          <a:off x="457200" y="1309688"/>
          <a:ext cx="8461425" cy="3671045"/>
        </p:xfrm>
        <a:graphic>
          <a:graphicData uri="http://schemas.openxmlformats.org/drawingml/2006/table">
            <a:tbl>
              <a:tblPr>
                <a:noFill/>
                <a:tableStyleId>{CDEB165C-5834-4C09-A33A-BC78D1F8668F}</a:tableStyleId>
              </a:tblPr>
              <a:tblGrid>
                <a:gridCol w="423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30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9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Red Herrings</a:t>
                      </a:r>
                      <a:endParaRPr sz="1800" u="none" strike="noStrike" cap="none"/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Confounding Variables</a:t>
                      </a:r>
                      <a:endParaRPr sz="1800" u="none" strike="noStrike" cap="none"/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E5C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9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People with pets are happier.</a:t>
                      </a:r>
                      <a:endParaRPr sz="22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Pets with different personalities.</a:t>
                      </a:r>
                      <a:endParaRPr sz="2200" u="none" strike="noStrike" cap="none"/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2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Kitty cat named Fluffikins. </a:t>
                      </a:r>
                      <a:endParaRPr sz="22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More young people in the control group.</a:t>
                      </a:r>
                      <a:endParaRPr sz="2200" u="none" strike="noStrike" cap="none"/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9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Happy folks!</a:t>
                      </a:r>
                      <a:endParaRPr sz="22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Crazy cat ladies in the experimental group.</a:t>
                      </a:r>
                      <a:endParaRPr sz="2200" u="none" strike="noStrike" cap="none" dirty="0"/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9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Rufus the idiot dog.</a:t>
                      </a:r>
                      <a:endParaRPr sz="22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856e6ce88a_0_1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Read your assigned article. 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Complete your “Let’s Prove It” handout. </a:t>
            </a:r>
            <a:endParaRPr dirty="0"/>
          </a:p>
          <a:p>
            <a:pPr lvl="0">
              <a:spcBef>
                <a:spcPts val="0"/>
              </a:spcBef>
              <a:buAutoNum type="arabicPeriod"/>
            </a:pPr>
            <a:r>
              <a:rPr lang="en-US" dirty="0"/>
              <a:t>Confirm the details in the same group you read the articles with.  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In groups of three, have one person who read each article discuss their findings.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Be prepared to share out for the class after your discussions.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sp>
        <p:nvSpPr>
          <p:cNvPr id="155" name="Google Shape;155;g2856e6ce88a_0_1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Jigsaw</a:t>
            </a:r>
            <a:endParaRPr dirty="0"/>
          </a:p>
        </p:txBody>
      </p:sp>
      <p:pic>
        <p:nvPicPr>
          <p:cNvPr id="156" name="Google Shape;156;g2856e6ce88a_0_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6200" y="12050"/>
            <a:ext cx="1447800" cy="144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856e6ce88a_0_23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139448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317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The Institutional Review Board (IRB) is an administrative body established to protect the rights and welfare of human research subjects. The IRB: </a:t>
            </a:r>
            <a:endParaRPr dirty="0"/>
          </a:p>
          <a:p>
            <a:pPr lvl="1" indent="-381317">
              <a:spcBef>
                <a:spcPts val="520"/>
              </a:spcBef>
              <a:buSzPct val="100000"/>
            </a:pPr>
            <a:r>
              <a:rPr lang="en-US" sz="2200" dirty="0"/>
              <a:t>Reviews all research involving human participants at a university, hospital, or other research facility. </a:t>
            </a:r>
            <a:endParaRPr sz="2200" dirty="0"/>
          </a:p>
          <a:p>
            <a:pPr lvl="1" indent="-381317">
              <a:spcBef>
                <a:spcPts val="520"/>
              </a:spcBef>
              <a:buSzPct val="100000"/>
            </a:pPr>
            <a:r>
              <a:rPr lang="en-US" sz="2200" dirty="0"/>
              <a:t>Protects the welfare, rights, and privacy of human subjects.</a:t>
            </a:r>
            <a:endParaRPr sz="2200" dirty="0"/>
          </a:p>
          <a:p>
            <a:pPr lvl="1" indent="-381317">
              <a:spcBef>
                <a:spcPts val="520"/>
              </a:spcBef>
              <a:buSzPct val="100000"/>
            </a:pPr>
            <a:r>
              <a:rPr lang="en-US" sz="2200" dirty="0"/>
              <a:t>Has the authority to approve, exempt, disapprove, monitor, or modify research activities under its jurisdiction.</a:t>
            </a:r>
            <a:endParaRPr sz="2200" dirty="0"/>
          </a:p>
        </p:txBody>
      </p:sp>
      <p:sp>
        <p:nvSpPr>
          <p:cNvPr id="162" name="Google Shape;162;g2856e6ce88a_0_2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What is the </a:t>
            </a:r>
            <a:r>
              <a:rPr lang="en-US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IRB</a:t>
            </a:r>
            <a:r>
              <a:rPr lang="en-US" dirty="0"/>
              <a:t>? 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877f3bc2ce_0_0"/>
          <p:cNvSpPr txBox="1">
            <a:spLocks noGrp="1"/>
          </p:cNvSpPr>
          <p:nvPr>
            <p:ph type="body" idx="1"/>
          </p:nvPr>
        </p:nvSpPr>
        <p:spPr>
          <a:xfrm>
            <a:off x="457200" y="997100"/>
            <a:ext cx="7383900" cy="3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407086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811"/>
              <a:buChar char="•"/>
            </a:pPr>
            <a:r>
              <a:rPr lang="en-US" dirty="0"/>
              <a:t>Informed consent</a:t>
            </a:r>
            <a:endParaRPr dirty="0"/>
          </a:p>
          <a:p>
            <a:pPr marL="914400" lvl="1" indent="-36589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2"/>
              <a:buChar char="•"/>
            </a:pPr>
            <a:r>
              <a:rPr lang="en-US" dirty="0"/>
              <a:t>lets people know what will happen before they agree to it</a:t>
            </a:r>
            <a:endParaRPr dirty="0"/>
          </a:p>
          <a:p>
            <a:pPr marL="457200" lvl="0" indent="-4070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11"/>
              <a:buChar char="•"/>
            </a:pPr>
            <a:r>
              <a:rPr lang="en-US" dirty="0"/>
              <a:t>Protection from harm</a:t>
            </a:r>
            <a:endParaRPr dirty="0"/>
          </a:p>
          <a:p>
            <a:pPr marL="914400" lvl="1" indent="-36589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2"/>
              <a:buChar char="•"/>
            </a:pPr>
            <a:r>
              <a:rPr lang="en-US" dirty="0"/>
              <a:t>includes mental, emotional, physical and social harm</a:t>
            </a:r>
            <a:endParaRPr dirty="0"/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dirty="0"/>
              <a:t>maintains that deception must be used with care</a:t>
            </a:r>
            <a:endParaRPr dirty="0"/>
          </a:p>
          <a:p>
            <a:pPr marL="457200" lvl="0" indent="-4070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11"/>
              <a:buChar char="•"/>
            </a:pPr>
            <a:r>
              <a:rPr lang="en-US" dirty="0"/>
              <a:t>Right to Withdraw</a:t>
            </a:r>
            <a:endParaRPr dirty="0"/>
          </a:p>
          <a:p>
            <a:pPr marL="914400" lvl="1" indent="-36589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2"/>
              <a:buChar char="•"/>
            </a:pPr>
            <a:r>
              <a:rPr lang="en-US" dirty="0"/>
              <a:t>respects autonomy</a:t>
            </a:r>
            <a:endParaRPr dirty="0"/>
          </a:p>
          <a:p>
            <a:pPr marL="914400" lvl="1" indent="-36589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2"/>
              <a:buChar char="•"/>
            </a:pPr>
            <a:r>
              <a:rPr lang="en-US" dirty="0"/>
              <a:t>protects participants if they become uncomfortable</a:t>
            </a:r>
            <a:endParaRPr dirty="0"/>
          </a:p>
          <a:p>
            <a:pPr marL="457200" lvl="0" indent="-4070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11"/>
              <a:buChar char="•"/>
            </a:pPr>
            <a:r>
              <a:rPr lang="en-US" dirty="0"/>
              <a:t>Confidentiality</a:t>
            </a:r>
            <a:endParaRPr dirty="0"/>
          </a:p>
          <a:p>
            <a:pPr marL="914400" lvl="1" indent="-36589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2"/>
              <a:buChar char="•"/>
            </a:pPr>
            <a:r>
              <a:rPr lang="en-US" dirty="0"/>
              <a:t>protects identity and reputation</a:t>
            </a:r>
            <a:endParaRPr dirty="0"/>
          </a:p>
          <a:p>
            <a:pPr marL="457200" lvl="0" indent="-4070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11"/>
              <a:buChar char="•"/>
            </a:pPr>
            <a:r>
              <a:rPr lang="en-US" dirty="0"/>
              <a:t>Debriefing</a:t>
            </a:r>
            <a:endParaRPr dirty="0"/>
          </a:p>
          <a:p>
            <a:pPr marL="914400" lvl="1" indent="-36589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2"/>
              <a:buChar char="•"/>
            </a:pPr>
            <a:r>
              <a:rPr lang="en-US" dirty="0"/>
              <a:t>informs participants what the experiment is about afterwards</a:t>
            </a:r>
            <a:endParaRPr dirty="0"/>
          </a:p>
        </p:txBody>
      </p:sp>
      <p:sp>
        <p:nvSpPr>
          <p:cNvPr id="168" name="Google Shape;168;g2877f3bc2ce_0_0"/>
          <p:cNvSpPr txBox="1">
            <a:spLocks noGrp="1"/>
          </p:cNvSpPr>
          <p:nvPr>
            <p:ph type="title"/>
          </p:nvPr>
        </p:nvSpPr>
        <p:spPr>
          <a:xfrm>
            <a:off x="457200" y="55722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Ethical Principles for Human </a:t>
            </a:r>
            <a:r>
              <a:rPr lang="en-US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Research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8b0c59e6c5_2_0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Propose your own Psychological Research experiment! </a:t>
            </a:r>
            <a:endParaRPr dirty="0"/>
          </a:p>
          <a:p>
            <a:pPr marL="457200" lvl="0" indent="-3810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 dirty="0"/>
              <a:t>Decide on a psychological concept you wish to explore and what kind of experiment you could conduct. </a:t>
            </a:r>
            <a:endParaRPr sz="2400"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 dirty="0"/>
              <a:t>Complete the “Let’s Prove It” graphic organizer for your proposed experiment. </a:t>
            </a:r>
            <a:endParaRPr sz="2400"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 dirty="0"/>
              <a:t>Choose a poster presentation template from Canva and visually represent the information from your organizers to explain your experiment. </a:t>
            </a:r>
            <a:endParaRPr sz="2400" dirty="0"/>
          </a:p>
        </p:txBody>
      </p:sp>
      <p:sp>
        <p:nvSpPr>
          <p:cNvPr id="174" name="Google Shape;174;g28b0c59e6c5_2_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Digital Posters </a:t>
            </a:r>
            <a:endParaRPr dirty="0"/>
          </a:p>
        </p:txBody>
      </p:sp>
      <p:pic>
        <p:nvPicPr>
          <p:cNvPr id="175" name="Google Shape;175;g28b0c59e6c5_2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91500" y="0"/>
            <a:ext cx="952500" cy="98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Sample Canva Templates</a:t>
            </a:r>
            <a:endParaRPr dirty="0"/>
          </a:p>
        </p:txBody>
      </p:sp>
      <p:pic>
        <p:nvPicPr>
          <p:cNvPr id="181" name="Google Shape;181;p7" descr="A poster of a person on a bicyc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262129"/>
            <a:ext cx="2795118" cy="3726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7" descr="A poster with text and images of scienc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61787" y="1262130"/>
            <a:ext cx="2795118" cy="3726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7" descr="A poster with text and illustrations of a bird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60103" y="1262129"/>
            <a:ext cx="2635790" cy="3728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856e6ce88a_0_2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Reflect on what you have learned about psychological research experimental design. Answer the following on a sticky note: 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What did I used to think about psychological experiments? 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What do I think now? </a:t>
            </a:r>
            <a:endParaRPr dirty="0"/>
          </a:p>
        </p:txBody>
      </p:sp>
      <p:sp>
        <p:nvSpPr>
          <p:cNvPr id="189" name="Google Shape;189;g2856e6ce88a_0_2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I Used to Think…But Now I Know</a:t>
            </a:r>
            <a:endParaRPr dirty="0"/>
          </a:p>
        </p:txBody>
      </p:sp>
      <p:pic>
        <p:nvPicPr>
          <p:cNvPr id="190" name="Google Shape;190;g2856e6ce88a_0_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6200" y="0"/>
            <a:ext cx="1447800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ctrTitle"/>
          </p:nvPr>
        </p:nvSpPr>
        <p:spPr>
          <a:xfrm>
            <a:off x="634308" y="320177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So, Prove it! </a:t>
            </a:r>
            <a:endParaRPr dirty="0"/>
          </a:p>
        </p:txBody>
      </p:sp>
      <p:sp>
        <p:nvSpPr>
          <p:cNvPr id="95" name="Google Shape;95;p2"/>
          <p:cNvSpPr txBox="1">
            <a:spLocks noGrp="1"/>
          </p:cNvSpPr>
          <p:nvPr>
            <p:ph type="subTitle" idx="1"/>
          </p:nvPr>
        </p:nvSpPr>
        <p:spPr>
          <a:xfrm>
            <a:off x="646046" y="1759675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Experimental Design in Psychology </a:t>
            </a:r>
            <a:endParaRPr dirty="0"/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33426" y="2471010"/>
            <a:ext cx="3373550" cy="189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Essential Question</a:t>
            </a:r>
            <a:endParaRPr dirty="0"/>
          </a:p>
        </p:txBody>
      </p:sp>
      <p:sp>
        <p:nvSpPr>
          <p:cNvPr id="102" name="Google Shape;102;p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55563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How does the scientific method help test ideas about human thought and behavior?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Learning Objectives</a:t>
            </a:r>
            <a:endParaRPr dirty="0"/>
          </a:p>
        </p:txBody>
      </p:sp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530350" y="2153200"/>
            <a:ext cx="7772400" cy="27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To understand terms related to psychological research. 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To demonstrate how experimental design tests a hypothesis. </a:t>
            </a:r>
            <a:endParaRPr dirty="0"/>
          </a:p>
          <a:p>
            <a:pPr marL="457200" lvl="0" indent="-4070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11"/>
              <a:buChar char="•"/>
            </a:pPr>
            <a:r>
              <a:rPr lang="en-US" dirty="0"/>
              <a:t>To apply ethical guidelines to experimental design.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8193ba205e_11_35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036288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/>
          <a:p>
            <a:pPr marL="457200" lvl="0" indent="-3619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Char char="●"/>
            </a:pPr>
            <a:r>
              <a:rPr lang="en-US" sz="2200" dirty="0"/>
              <a:t>Scan the QR code that leads to a Google form. </a:t>
            </a:r>
            <a:endParaRPr sz="2200" dirty="0"/>
          </a:p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200" dirty="0"/>
              <a:t>Or type in </a:t>
            </a:r>
            <a:r>
              <a:rPr lang="en-US" sz="2200" dirty="0">
                <a:highlight>
                  <a:srgbClr val="FFFF00"/>
                </a:highlight>
              </a:rPr>
              <a:t>&lt;insert URL&gt;</a:t>
            </a:r>
            <a:endParaRPr sz="2200" dirty="0">
              <a:highlight>
                <a:srgbClr val="FFFF00"/>
              </a:highlight>
            </a:endParaRPr>
          </a:p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200" dirty="0"/>
              <a:t>Read each statement and mark it: Always, Sometimes, or Never True</a:t>
            </a:r>
            <a:endParaRPr sz="2200" dirty="0"/>
          </a:p>
        </p:txBody>
      </p:sp>
      <p:sp>
        <p:nvSpPr>
          <p:cNvPr id="114" name="Google Shape;114;g28193ba205e_11_3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Always, Sometimes or Never True</a:t>
            </a:r>
            <a:endParaRPr dirty="0"/>
          </a:p>
        </p:txBody>
      </p:sp>
      <p:pic>
        <p:nvPicPr>
          <p:cNvPr id="115" name="Google Shape;115;g28193ba205e_11_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6200" y="0"/>
            <a:ext cx="1447800" cy="79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g28193ba205e_11_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7350" y="1329997"/>
            <a:ext cx="3152775" cy="289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856e6ce88a_0_0"/>
          <p:cNvSpPr txBox="1">
            <a:spLocks noGrp="1"/>
          </p:cNvSpPr>
          <p:nvPr>
            <p:ph type="body" idx="1"/>
          </p:nvPr>
        </p:nvSpPr>
        <p:spPr>
          <a:xfrm>
            <a:off x="2210100" y="4059525"/>
            <a:ext cx="4723800" cy="5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935"/>
              <a:buNone/>
            </a:pPr>
            <a:r>
              <a:rPr lang="en-US" sz="2010" u="sng" dirty="0">
                <a:solidFill>
                  <a:srgbClr val="1C3C58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7 Widely Believed Myths in Psychology </a:t>
            </a:r>
            <a:endParaRPr sz="2010" dirty="0">
              <a:solidFill>
                <a:srgbClr val="1C3C58"/>
              </a:solidFill>
            </a:endParaRPr>
          </a:p>
        </p:txBody>
      </p:sp>
      <p:sp>
        <p:nvSpPr>
          <p:cNvPr id="122" name="Google Shape;122;g2856e6ce88a_0_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Myths Debunked</a:t>
            </a:r>
            <a:endParaRPr/>
          </a:p>
        </p:txBody>
      </p:sp>
      <p:pic>
        <p:nvPicPr>
          <p:cNvPr id="2" name="Online Media 1" title="7 Widely Believed Myths in Psychology You Probably Thought Were True">
            <a:hlinkClick r:id="" action="ppaction://media"/>
            <a:extLst>
              <a:ext uri="{FF2B5EF4-FFF2-40B4-BE49-F238E27FC236}">
                <a16:creationId xmlns:a16="http://schemas.microsoft.com/office/drawing/2014/main" id="{BDBBE671-B8A4-4556-7208-8437B505EB1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989932" y="1114022"/>
            <a:ext cx="5164135" cy="29154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856e6ce88a_0_9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Sort parts of an experiment. 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With a partner, sort your set of cards onto the “Mapping out Research” map.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The cards are example statements for a fictional experiment. </a:t>
            </a:r>
            <a:endParaRPr dirty="0"/>
          </a:p>
          <a:p>
            <a:pPr marL="5588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dirty="0"/>
              <a:t>Note: Some cards are “red herrings” or distractors that contain poorly worded operational definitions. Place these on the fish spaces. </a:t>
            </a:r>
            <a:endParaRPr dirty="0"/>
          </a:p>
        </p:txBody>
      </p:sp>
      <p:sp>
        <p:nvSpPr>
          <p:cNvPr id="129" name="Google Shape;129;g2856e6ce88a_0_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Mapping out Research </a:t>
            </a:r>
            <a:endParaRPr dirty="0"/>
          </a:p>
        </p:txBody>
      </p:sp>
      <p:pic>
        <p:nvPicPr>
          <p:cNvPr id="130" name="Google Shape;130;g2856e6ce88a_0_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6200" y="0"/>
            <a:ext cx="1447800" cy="82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g2856e6ce88a_0_9"/>
          <p:cNvPicPr preferRelativeResize="0"/>
          <p:nvPr/>
        </p:nvPicPr>
        <p:blipFill rotWithShape="1">
          <a:blip r:embed="rId4">
            <a:alphaModFix/>
          </a:blip>
          <a:srcRect t="26449" b="30563"/>
          <a:stretch/>
        </p:blipFill>
        <p:spPr>
          <a:xfrm rot="-666896">
            <a:off x="2330473" y="4096774"/>
            <a:ext cx="1994480" cy="8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062d68dd1e_0_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Mapping Out Research | Answers</a:t>
            </a:r>
            <a:endParaRPr dirty="0"/>
          </a:p>
        </p:txBody>
      </p:sp>
      <p:graphicFrame>
        <p:nvGraphicFramePr>
          <p:cNvPr id="137" name="Google Shape;137;g3062d68dd1e_0_1"/>
          <p:cNvGraphicFramePr/>
          <p:nvPr>
            <p:extLst>
              <p:ext uri="{D42A27DB-BD31-4B8C-83A1-F6EECF244321}">
                <p14:modId xmlns:p14="http://schemas.microsoft.com/office/powerpoint/2010/main" val="975849604"/>
              </p:ext>
            </p:extLst>
          </p:nvPr>
        </p:nvGraphicFramePr>
        <p:xfrm>
          <a:off x="457200" y="1309688"/>
          <a:ext cx="8461425" cy="3653919"/>
        </p:xfrm>
        <a:graphic>
          <a:graphicData uri="http://schemas.openxmlformats.org/drawingml/2006/table">
            <a:tbl>
              <a:tblPr>
                <a:noFill/>
                <a:tableStyleId>{CDEB165C-5834-4C09-A33A-BC78D1F8668F}</a:tableStyleId>
              </a:tblPr>
              <a:tblGrid>
                <a:gridCol w="2698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3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433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Key Term </a:t>
                      </a:r>
                      <a:endParaRPr sz="1800" u="none" strike="noStrike" cap="none" dirty="0"/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Example</a:t>
                      </a:r>
                      <a:endParaRPr sz="1800" u="none" strike="noStrike" cap="none" dirty="0"/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E5C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9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Research Question </a:t>
                      </a:r>
                      <a:endParaRPr sz="22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 pets make you happy?</a:t>
                      </a:r>
                      <a:endParaRPr sz="2200" u="none" strike="noStrike" cap="none" dirty="0"/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655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Hypothesis</a:t>
                      </a:r>
                      <a:endParaRPr sz="22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People who interact with pets for 2 hours/day score higher on a happiness scale than people who do not interact with pets.</a:t>
                      </a:r>
                      <a:endParaRPr sz="2200" u="none" strike="noStrike" cap="none" dirty="0"/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975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Independent Variable </a:t>
                      </a:r>
                      <a:endParaRPr sz="22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Interacting with your pet for 2 hours/day.</a:t>
                      </a:r>
                      <a:endParaRPr sz="2200" u="none" strike="noStrike" cap="none" dirty="0"/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433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 Independent Variable</a:t>
                      </a:r>
                      <a:endParaRPr sz="22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 pets for you! </a:t>
                      </a:r>
                      <a:endParaRPr sz="22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Mapping Out Research | Answers</a:t>
            </a:r>
            <a:endParaRPr dirty="0"/>
          </a:p>
        </p:txBody>
      </p:sp>
      <p:graphicFrame>
        <p:nvGraphicFramePr>
          <p:cNvPr id="143" name="Google Shape;143;p5"/>
          <p:cNvGraphicFramePr/>
          <p:nvPr>
            <p:extLst>
              <p:ext uri="{D42A27DB-BD31-4B8C-83A1-F6EECF244321}">
                <p14:modId xmlns:p14="http://schemas.microsoft.com/office/powerpoint/2010/main" val="675276316"/>
              </p:ext>
            </p:extLst>
          </p:nvPr>
        </p:nvGraphicFramePr>
        <p:xfrm>
          <a:off x="457200" y="1309688"/>
          <a:ext cx="8461425" cy="3534790"/>
        </p:xfrm>
        <a:graphic>
          <a:graphicData uri="http://schemas.openxmlformats.org/drawingml/2006/table">
            <a:tbl>
              <a:tblPr>
                <a:noFill/>
                <a:tableStyleId>{CDEB165C-5834-4C09-A33A-BC78D1F8668F}</a:tableStyleId>
              </a:tblPr>
              <a:tblGrid>
                <a:gridCol w="2698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3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9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Key Term </a:t>
                      </a:r>
                      <a:endParaRPr sz="1800" u="none" strike="noStrike" cap="none" dirty="0"/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Example</a:t>
                      </a:r>
                      <a:endParaRPr sz="1800" u="none" strike="noStrike" cap="none" dirty="0"/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E5C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9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Dependent Variables</a:t>
                      </a:r>
                      <a:endParaRPr sz="22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 Mean score of 7 on happiness scale.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 Mean score of 5 on happiness scale.</a:t>
                      </a:r>
                      <a:endParaRPr/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01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Control Group </a:t>
                      </a:r>
                      <a:endParaRPr sz="22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People who don’t interact with pets.</a:t>
                      </a:r>
                      <a:endParaRPr sz="2200" u="none" strike="noStrike" cap="none" dirty="0"/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42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  <a:tabLst/>
                        <a:defRPr/>
                      </a:pPr>
                      <a:r>
                        <a:rPr lang="en-US" sz="22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Experimental Group </a:t>
                      </a:r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  <a:tabLst/>
                        <a:defRPr/>
                      </a:pPr>
                      <a:r>
                        <a:rPr lang="en-US" sz="22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Pet interactors. 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4830845"/>
                  </a:ext>
                </a:extLst>
              </a:tr>
              <a:tr h="802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Conclusion </a:t>
                      </a:r>
                      <a:endParaRPr sz="22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People who have and play with pets regularly are happier than people who do not.</a:t>
                      </a:r>
                      <a:endParaRPr sz="2200" u="none" strike="noStrike" cap="none" dirty="0"/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958</Words>
  <Application>Microsoft Office PowerPoint</Application>
  <PresentationFormat>On-screen Show (16:9)</PresentationFormat>
  <Paragraphs>98</Paragraphs>
  <Slides>16</Slides>
  <Notes>16</Notes>
  <HiddenSlides>4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Noto Sans Symbols</vt:lpstr>
      <vt:lpstr>LEARN theme</vt:lpstr>
      <vt:lpstr>LEARN theme</vt:lpstr>
      <vt:lpstr>PowerPoint Presentation</vt:lpstr>
      <vt:lpstr>So, Prove it! </vt:lpstr>
      <vt:lpstr>Essential Question</vt:lpstr>
      <vt:lpstr>Learning Objectives</vt:lpstr>
      <vt:lpstr>Always, Sometimes or Never True</vt:lpstr>
      <vt:lpstr>Myths Debunked</vt:lpstr>
      <vt:lpstr>Mapping out Research </vt:lpstr>
      <vt:lpstr>Mapping Out Research | Answers</vt:lpstr>
      <vt:lpstr>Mapping Out Research | Answers</vt:lpstr>
      <vt:lpstr>Mapping Out Research | Answers</vt:lpstr>
      <vt:lpstr>Jigsaw</vt:lpstr>
      <vt:lpstr>What is the IRB? </vt:lpstr>
      <vt:lpstr>Ethical Principles for Human Research</vt:lpstr>
      <vt:lpstr>Digital Posters </vt:lpstr>
      <vt:lpstr>Sample Canva Templates</vt:lpstr>
      <vt:lpstr>I Used to Think…But Now I Know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Lunsford, Janaye N.</dc:creator>
  <cp:lastModifiedBy>Stone, Aster</cp:lastModifiedBy>
  <cp:revision>3</cp:revision>
  <dcterms:created xsi:type="dcterms:W3CDTF">2020-10-14T20:24:40Z</dcterms:created>
  <dcterms:modified xsi:type="dcterms:W3CDTF">2024-11-07T21:24:13Z</dcterms:modified>
</cp:coreProperties>
</file>