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30" d="100"/>
          <a:sy n="130" d="100"/>
        </p:scale>
        <p:origin x="82" y="18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VS_yYQoLJ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3dfe982ec0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3dfe982ec0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3dfe982ec0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3dfe982ec0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4cfb868f6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4cfb868f6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Accessible definition: A stereotype is when people make quick, simple judgments about a whole group without seeing how each person is different. These shortcuts often lead to unfair ideas.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Fancy definition: A stereotype is an oversimplified generalization about a group that disregards individual differences and often perpetuates bias.</a:t>
            </a:r>
            <a:br>
              <a:rPr lang="en"/>
            </a:br>
            <a:br>
              <a:rPr lang="en"/>
            </a:b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47f30ea0a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47f30ea0a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47f30ea0a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47f30ea0a1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4cfb868f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4cfb868f6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47f30ea0a1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47f30ea0a1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47f30ea0a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47f30ea0a1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47f30ea0a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47f30ea0a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3dfe982e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3dfe982e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K20 Center. (Sep. 21, 2021) K20 Center 5 minute timer [Video]. YouTube.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https://www.youtube.com/watch?v=EVS_yYQoLJg</a:t>
            </a: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3dfe982ec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3dfe982ec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3dfe982ec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3dfe982ec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47f30ea0a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47f30ea0a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47f30ea0a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47f30ea0a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47f30ea0a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47f30ea0a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47f30ea0a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47f30ea0a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47f30ea0a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47f30ea0a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49" name="Google Shape;49;p11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200" cy="1420800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/>
          <p:nvPr/>
        </p:nvSpPr>
        <p:spPr>
          <a:xfrm>
            <a:off x="1721476" y="1313644"/>
            <a:ext cx="5700900" cy="32067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C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 i="1">
                <a:solidFill>
                  <a:schemeClr val="lt1"/>
                </a:solidFill>
              </a:defRPr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pic>
        <p:nvPicPr>
          <p:cNvPr id="56" name="Google Shape;56;p12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4179" t="21571" r="32616" b="56088"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00" cy="3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83" algn="l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700" cy="3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 1">
  <p:cSld name="Strategy v1_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83" name="Google Shape;83;p20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7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90512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5pPr>
            <a:lvl6pPr marL="2743200" lvl="5" indent="-297179">
              <a:spcBef>
                <a:spcPts val="270"/>
              </a:spcBef>
              <a:spcAft>
                <a:spcPts val="0"/>
              </a:spcAft>
              <a:buSzPts val="1080"/>
              <a:buChar char="⚫"/>
              <a:defRPr/>
            </a:lvl6pPr>
            <a:lvl7pPr marL="3200400" lvl="6" indent="-289560">
              <a:spcBef>
                <a:spcPts val="240"/>
              </a:spcBef>
              <a:spcAft>
                <a:spcPts val="0"/>
              </a:spcAft>
              <a:buSzPts val="960"/>
              <a:buChar char="⚫"/>
              <a:defRPr/>
            </a:lvl7pPr>
            <a:lvl8pPr marL="3657600" lvl="7" indent="-304800">
              <a:spcBef>
                <a:spcPts val="240"/>
              </a:spcBef>
              <a:spcAft>
                <a:spcPts val="0"/>
              </a:spcAft>
              <a:buSzPts val="1200"/>
              <a:buChar char="•"/>
              <a:defRPr/>
            </a:lvl8pPr>
            <a:lvl9pPr marL="4114800" lvl="8" indent="-295275">
              <a:spcBef>
                <a:spcPts val="210"/>
              </a:spcBef>
              <a:spcAft>
                <a:spcPts val="0"/>
              </a:spcAft>
              <a:buSzPts val="105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" name="Google Shape;17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75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5" tIns="48750" rIns="97525" bIns="48750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730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700"/>
              <a:buChar char="➤"/>
              <a:defRPr/>
            </a:lvl2pPr>
            <a:lvl3pPr marL="1371600" lvl="2" indent="-2857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Char char="-"/>
              <a:defRPr/>
            </a:lvl3pPr>
            <a:lvl4pPr marL="1828800" lvl="3" indent="-2857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Char char="-"/>
              <a:defRPr/>
            </a:lvl4pPr>
            <a:lvl5pPr marL="2286000" lvl="4" indent="-2857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Char char="-"/>
              <a:defRPr/>
            </a:lvl5pPr>
            <a:lvl6pPr marL="2743200" lvl="5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●"/>
              <a:defRPr/>
            </a:lvl6pPr>
            <a:lvl7pPr marL="3200400" lvl="6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1" name="Google Shape;21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" name="Google Shape;27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" name="Google Shape;3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" name="Google Shape;38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44" name="Google Shape;44;p10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7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g"/><Relationship Id="rId5" Type="http://schemas.openxmlformats.org/officeDocument/2006/relationships/hyperlink" Target="http://www.youtube.com/watch?v=EVS_yYQoLJg" TargetMode="Externa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>
            <a:spLocks noGrp="1"/>
          </p:cNvSpPr>
          <p:nvPr>
            <p:ph type="ctrTitle"/>
          </p:nvPr>
        </p:nvSpPr>
        <p:spPr>
          <a:xfrm>
            <a:off x="644652" y="1464798"/>
            <a:ext cx="7851600" cy="1371600"/>
          </a:xfrm>
          <a:prstGeom prst="rect">
            <a:avLst/>
          </a:prstGeom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Generational Dynamics</a:t>
            </a:r>
            <a:endParaRPr dirty="0"/>
          </a:p>
        </p:txBody>
      </p:sp>
      <p:sp>
        <p:nvSpPr>
          <p:cNvPr id="93" name="Google Shape;93;p22"/>
          <p:cNvSpPr txBox="1">
            <a:spLocks noGrp="1"/>
          </p:cNvSpPr>
          <p:nvPr>
            <p:ph type="subTitle" idx="1"/>
          </p:nvPr>
        </p:nvSpPr>
        <p:spPr>
          <a:xfrm>
            <a:off x="644652" y="2781300"/>
            <a:ext cx="7854600" cy="1314300"/>
          </a:xfrm>
          <a:prstGeom prst="rect">
            <a:avLst/>
          </a:prstGeom>
        </p:spPr>
        <p:txBody>
          <a:bodyPr spcFirstLastPara="1" wrap="square" lIns="0" tIns="45700" rIns="1827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dirty="0"/>
              <a:t>Comparing and Contrasting the Generations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1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Essential Question: </a:t>
            </a:r>
            <a:endParaRPr/>
          </a:p>
        </p:txBody>
      </p:sp>
      <p:sp>
        <p:nvSpPr>
          <p:cNvPr id="152" name="Google Shape;152;p31"/>
          <p:cNvSpPr txBox="1">
            <a:spLocks noGrp="1"/>
          </p:cNvSpPr>
          <p:nvPr>
            <p:ph type="body" idx="1"/>
          </p:nvPr>
        </p:nvSpPr>
        <p:spPr>
          <a:xfrm>
            <a:off x="530352" y="2028497"/>
            <a:ext cx="7772400" cy="1621151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dirty="0"/>
              <a:t>How do stereotypes influence our perceptions of different groups? </a:t>
            </a: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2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Objectives: </a:t>
            </a:r>
            <a:endParaRPr/>
          </a:p>
        </p:txBody>
      </p:sp>
      <p:sp>
        <p:nvSpPr>
          <p:cNvPr id="158" name="Google Shape;158;p32"/>
          <p:cNvSpPr txBox="1">
            <a:spLocks noGrp="1"/>
          </p:cNvSpPr>
          <p:nvPr>
            <p:ph type="body" idx="1"/>
          </p:nvPr>
        </p:nvSpPr>
        <p:spPr>
          <a:xfrm>
            <a:off x="530350" y="2028500"/>
            <a:ext cx="7772400" cy="2432182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 fontScale="92500"/>
          </a:bodyPr>
          <a:lstStyle/>
          <a:p>
            <a:pPr marL="457200" lvl="0" indent="-356552" algn="l" rtl="0">
              <a:spcBef>
                <a:spcPts val="520"/>
              </a:spcBef>
              <a:spcAft>
                <a:spcPts val="0"/>
              </a:spcAft>
              <a:buSzPct val="100000"/>
              <a:buChar char="•"/>
            </a:pPr>
            <a:r>
              <a:rPr lang="en" dirty="0"/>
              <a:t>Students will examine how social groups are composed of people who share common characteristics, such as interests, beliefs, behaviors, and feelings.</a:t>
            </a:r>
            <a:br>
              <a:rPr lang="en" dirty="0"/>
            </a:br>
            <a:endParaRPr dirty="0"/>
          </a:p>
          <a:p>
            <a:pPr marL="457200" lvl="0" indent="-356552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" dirty="0"/>
              <a:t>Students will investigate stereotypes associated with different generational groups. 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stereotype? </a:t>
            </a:r>
            <a:endParaRPr/>
          </a:p>
        </p:txBody>
      </p:sp>
      <p:sp>
        <p:nvSpPr>
          <p:cNvPr id="164" name="Google Shape;164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/>
              <a:t>A widely held, fixed, and often oversimplified belief or image about a particular type of person or thing. </a:t>
            </a:r>
            <a:endParaRPr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/>
              <a:t>Science teachers wear glasses and lab coats. </a:t>
            </a: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/>
              <a:t>Cheerleaders are popular. </a:t>
            </a: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/>
              <a:t>Social studies teachers are coaches. </a:t>
            </a: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/>
              <a:t>The teacher’s pet sits front and center in class.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1B1E"/>
                </a:solidFill>
              </a:rPr>
              <a:t>Generations Card Sort 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170" name="Google Shape;170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5768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In pairs, sort the cards into one of the five categories:</a:t>
            </a:r>
            <a:endParaRPr dirty="0"/>
          </a:p>
          <a:p>
            <a:pPr marL="914400" lvl="1" indent="-325755" algn="l" rtl="0">
              <a:spcBef>
                <a:spcPts val="0"/>
              </a:spcBef>
              <a:spcAft>
                <a:spcPts val="0"/>
              </a:spcAft>
              <a:buSzPts val="1530"/>
              <a:buChar char="○"/>
            </a:pPr>
            <a:r>
              <a:rPr lang="en" dirty="0"/>
              <a:t>Silent Generation </a:t>
            </a:r>
            <a:endParaRPr dirty="0"/>
          </a:p>
          <a:p>
            <a:pPr marL="914400" lvl="1" indent="-325755" algn="l" rtl="0">
              <a:spcBef>
                <a:spcPts val="0"/>
              </a:spcBef>
              <a:spcAft>
                <a:spcPts val="0"/>
              </a:spcAft>
              <a:buSzPts val="1530"/>
              <a:buChar char="○"/>
            </a:pPr>
            <a:r>
              <a:rPr lang="en" dirty="0"/>
              <a:t>Baby Boomers </a:t>
            </a:r>
            <a:endParaRPr dirty="0"/>
          </a:p>
          <a:p>
            <a:pPr marL="914400" lvl="1" indent="-325755" algn="l" rtl="0">
              <a:spcBef>
                <a:spcPts val="0"/>
              </a:spcBef>
              <a:spcAft>
                <a:spcPts val="0"/>
              </a:spcAft>
              <a:buSzPts val="1530"/>
              <a:buChar char="○"/>
            </a:pPr>
            <a:r>
              <a:rPr lang="en" dirty="0"/>
              <a:t>Generation X </a:t>
            </a:r>
            <a:endParaRPr dirty="0"/>
          </a:p>
          <a:p>
            <a:pPr marL="914400" lvl="1" indent="-325755" algn="l" rtl="0">
              <a:spcBef>
                <a:spcPts val="0"/>
              </a:spcBef>
              <a:spcAft>
                <a:spcPts val="0"/>
              </a:spcAft>
              <a:buSzPts val="1530"/>
              <a:buChar char="○"/>
            </a:pPr>
            <a:r>
              <a:rPr lang="en" dirty="0"/>
              <a:t>Millennials </a:t>
            </a:r>
            <a:endParaRPr dirty="0"/>
          </a:p>
          <a:p>
            <a:pPr marL="914400" lvl="1" indent="-325755" algn="l" rtl="0">
              <a:spcBef>
                <a:spcPts val="0"/>
              </a:spcBef>
              <a:spcAft>
                <a:spcPts val="0"/>
              </a:spcAft>
              <a:buSzPts val="1530"/>
              <a:buChar char="○"/>
            </a:pPr>
            <a:r>
              <a:rPr lang="en" dirty="0"/>
              <a:t>Generation Z 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Once you have completed your sort, compare your reasons with surrounding groups. </a:t>
            </a:r>
            <a:endParaRPr dirty="0"/>
          </a:p>
        </p:txBody>
      </p:sp>
      <p:pic>
        <p:nvPicPr>
          <p:cNvPr id="171" name="Google Shape;17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9625" y="1576850"/>
            <a:ext cx="2003625" cy="198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Jigsaw Expert Groups</a:t>
            </a:r>
            <a:endParaRPr/>
          </a:p>
        </p:txBody>
      </p:sp>
      <p:sp>
        <p:nvSpPr>
          <p:cNvPr id="177" name="Google Shape;177;p35"/>
          <p:cNvSpPr txBox="1">
            <a:spLocks noGrp="1"/>
          </p:cNvSpPr>
          <p:nvPr>
            <p:ph type="body" idx="1"/>
          </p:nvPr>
        </p:nvSpPr>
        <p:spPr>
          <a:xfrm>
            <a:off x="270500" y="131732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spcBef>
                <a:spcPts val="52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Your group will be assigned </a:t>
            </a:r>
            <a:r>
              <a:rPr lang="en" sz="2400" u="sng"/>
              <a:t>one</a:t>
            </a:r>
            <a:r>
              <a:rPr lang="en" sz="2400"/>
              <a:t> generation to read and become the expert on.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Once you have read, discuss as a group the characteristics of that generation and add that information to your Note Catcher.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As a group, discuss possible stereotypes associated with your generation and add that to your Note Catcher as well.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Be prepared to share your findings.</a:t>
            </a:r>
            <a:endParaRPr sz="2400"/>
          </a:p>
        </p:txBody>
      </p:sp>
      <p:pic>
        <p:nvPicPr>
          <p:cNvPr id="178" name="Google Shape;17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4663" y="200075"/>
            <a:ext cx="1237625" cy="123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Jigsaw Share Out </a:t>
            </a:r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spcBef>
                <a:spcPts val="52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In your new groups, take turns sharing out the findings from your assigned generation. </a:t>
            </a:r>
            <a:endParaRPr sz="2400"/>
          </a:p>
          <a:p>
            <a:pPr marL="45720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52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As each person shares, fill out the corresponding sections of their Note Catcher.</a:t>
            </a:r>
            <a:endParaRPr/>
          </a:p>
        </p:txBody>
      </p:sp>
      <p:pic>
        <p:nvPicPr>
          <p:cNvPr id="185" name="Google Shape;18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4663" y="200075"/>
            <a:ext cx="1237625" cy="123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Mood Board Instructions</a:t>
            </a:r>
            <a:endParaRPr/>
          </a:p>
        </p:txBody>
      </p:sp>
      <p:sp>
        <p:nvSpPr>
          <p:cNvPr id="191" name="Google Shape;191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dirty="0"/>
              <a:t>You will create a visual representation of the generation you were assigned during the quiz. Your board must include the following: </a:t>
            </a:r>
            <a:endParaRPr dirty="0"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Minimum of 6 images/symbols to represent identities, events, &amp; traits of that generation’s years 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Minimum of 4 words or phrases from that time period 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A concise "memoir" of your generation to sum it up in just 6 words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Gallery Walk/Parking Lot </a:t>
            </a:r>
            <a:endParaRPr/>
          </a:p>
        </p:txBody>
      </p:sp>
      <p:sp>
        <p:nvSpPr>
          <p:cNvPr id="197" name="Google Shape;197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Hang your poster around the room and visit posters from other generations.</a:t>
            </a:r>
            <a:endParaRPr dirty="0"/>
          </a:p>
          <a:p>
            <a:pPr lvl="0">
              <a:spcBef>
                <a:spcPts val="0"/>
              </a:spcBef>
            </a:pPr>
            <a:r>
              <a:rPr lang="en" dirty="0"/>
              <a:t>As you walk around write down on your sticky note any lingering questions you have about any of the generations or things you notice on these mood boards. 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Post your sticky note on the designated parking lot. </a:t>
            </a:r>
            <a:endParaRPr dirty="0"/>
          </a:p>
        </p:txBody>
      </p:sp>
      <p:pic>
        <p:nvPicPr>
          <p:cNvPr id="198" name="Google Shape;19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7200" y="47625"/>
            <a:ext cx="1202125" cy="120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Exit Ticket </a:t>
            </a:r>
            <a:endParaRPr/>
          </a:p>
        </p:txBody>
      </p:sp>
      <p:sp>
        <p:nvSpPr>
          <p:cNvPr id="204" name="Google Shape;204;p39"/>
          <p:cNvSpPr txBox="1">
            <a:spLocks noGrp="1"/>
          </p:cNvSpPr>
          <p:nvPr>
            <p:ph type="body" idx="1"/>
          </p:nvPr>
        </p:nvSpPr>
        <p:spPr>
          <a:xfrm>
            <a:off x="311700" y="1381075"/>
            <a:ext cx="8520600" cy="3599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500" dirty="0"/>
              <a:t>Answer the following prompt using a minimum of 7-9 complete sentences. Be sure to answer all parts of the prompt.</a:t>
            </a:r>
            <a:endParaRPr sz="2500"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br>
              <a:rPr lang="en" sz="2500" dirty="0"/>
            </a:br>
            <a:r>
              <a:rPr lang="en" sz="2800" i="1" dirty="0">
                <a:solidFill>
                  <a:srgbClr val="991B1E"/>
                </a:solidFill>
              </a:rPr>
              <a:t>Compare and contrast the stereotypes of two generational groups (e.g., Baby Boomers and Millennials) in terms of work ethic, tech adaptability, social values, and communication styles. </a:t>
            </a:r>
          </a:p>
          <a:p>
            <a:pPr indent="-457200"/>
            <a:r>
              <a:rPr lang="en" sz="2800" i="1" dirty="0">
                <a:solidFill>
                  <a:srgbClr val="991B1E"/>
                </a:solidFill>
              </a:rPr>
              <a:t>Discuss how these stereotypes shape societal perceptions, whether they are accurate or misleading, and provide examples. </a:t>
            </a:r>
          </a:p>
          <a:p>
            <a:pPr indent="-457200"/>
            <a:r>
              <a:rPr lang="en" sz="2800" i="1" dirty="0">
                <a:solidFill>
                  <a:srgbClr val="991B1E"/>
                </a:solidFill>
              </a:rPr>
              <a:t>Reflect on how this information influences your view of family, teachers, and colleagues.</a:t>
            </a:r>
            <a:endParaRPr sz="2800" i="1" dirty="0">
              <a:solidFill>
                <a:srgbClr val="991B1E"/>
              </a:solidFill>
            </a:endParaRPr>
          </a:p>
        </p:txBody>
      </p:sp>
      <p:pic>
        <p:nvPicPr>
          <p:cNvPr id="205" name="Google Shape;20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0900" y="162925"/>
            <a:ext cx="2205600" cy="113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Generational Quiz</a:t>
            </a:r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8097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/>
              <a:t>You will take the “Which Generation Do You Belong To” quiz.</a:t>
            </a:r>
            <a:br>
              <a:rPr lang="en"/>
            </a:b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/>
              <a:t>Answer each question with the response that </a:t>
            </a:r>
            <a:r>
              <a:rPr lang="en" b="1"/>
              <a:t>best </a:t>
            </a:r>
            <a:r>
              <a:rPr lang="en"/>
              <a:t>represents you.</a:t>
            </a:r>
            <a:endParaRPr/>
          </a:p>
        </p:txBody>
      </p:sp>
      <p:pic>
        <p:nvPicPr>
          <p:cNvPr id="100" name="Google Shape;100;p23" title="K20 Center 5 minute timer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10175" y="1483962"/>
            <a:ext cx="3867700" cy="217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20 Center 5 minute timer.mp4">
            <a:hlinkClick r:id="" action="ppaction://media"/>
            <a:extLst>
              <a:ext uri="{FF2B5EF4-FFF2-40B4-BE49-F238E27FC236}">
                <a16:creationId xmlns:a16="http://schemas.microsoft.com/office/drawing/2014/main" id="{E51308A4-B462-246B-1C85-87A0B362F5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10186" y="1483961"/>
            <a:ext cx="3867689" cy="2175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Scoring Your Quiz</a:t>
            </a:r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body" idx="1"/>
          </p:nvPr>
        </p:nvSpPr>
        <p:spPr>
          <a:xfrm>
            <a:off x="461600" y="1152475"/>
            <a:ext cx="7764600" cy="1012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/>
              <a:t>Add up all of your answers to see which generational group you belong to!</a:t>
            </a:r>
            <a:endParaRPr/>
          </a:p>
        </p:txBody>
      </p:sp>
      <p:sp>
        <p:nvSpPr>
          <p:cNvPr id="107" name="Google Shape;107;p24"/>
          <p:cNvSpPr txBox="1"/>
          <p:nvPr/>
        </p:nvSpPr>
        <p:spPr>
          <a:xfrm>
            <a:off x="5134050" y="2637875"/>
            <a:ext cx="3465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questions 2, 6, &amp; 10</a:t>
            </a:r>
            <a:r>
              <a:rPr lang="en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4"/>
          <p:cNvSpPr txBox="1"/>
          <p:nvPr/>
        </p:nvSpPr>
        <p:spPr>
          <a:xfrm>
            <a:off x="461600" y="2237663"/>
            <a:ext cx="36531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all questions 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i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except </a:t>
            </a:r>
            <a:r>
              <a:rPr lang="en" sz="2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2, 6, &amp; 10</a:t>
            </a:r>
            <a:r>
              <a:rPr lang="en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24" title="Screenshot 2025-05-04 at 21.23.1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175" y="3209075"/>
            <a:ext cx="3595956" cy="161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4" title="Screenshot 2025-05-04 at 21.27.0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4051" y="3209075"/>
            <a:ext cx="3610453" cy="161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Generation Do You Belong To?</a:t>
            </a:r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/>
              <a:t>Silent Generation </a:t>
            </a:r>
            <a:r>
              <a:rPr lang="en" sz="1800"/>
              <a:t>(1928-1945)</a:t>
            </a:r>
            <a:endParaRPr sz="18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/>
              <a:t>Baby Boomers </a:t>
            </a:r>
            <a:r>
              <a:rPr lang="en" sz="1800"/>
              <a:t>(1946-1964)</a:t>
            </a:r>
            <a:endParaRPr sz="18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/>
              <a:t>Generation X </a:t>
            </a:r>
            <a:r>
              <a:rPr lang="en" sz="1800"/>
              <a:t>(1965-1980)</a:t>
            </a:r>
            <a:endParaRPr sz="18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/>
              <a:t>Millennials </a:t>
            </a:r>
            <a:r>
              <a:rPr lang="en" sz="1800"/>
              <a:t>(1981-1997)</a:t>
            </a:r>
            <a:endParaRPr sz="18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/>
              <a:t>Generation Z </a:t>
            </a:r>
            <a:r>
              <a:rPr lang="en" sz="1800"/>
              <a:t>(1998-2010)</a:t>
            </a:r>
            <a:endParaRPr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1B1E"/>
                </a:solidFill>
              </a:rPr>
              <a:t>If your score was 49-60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122" name="Google Shape;122;p26" title="Silent Generation slide imag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575" y="1051125"/>
            <a:ext cx="679284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1B1E"/>
                </a:solidFill>
              </a:rPr>
              <a:t>If your score was 39-48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128" name="Google Shape;128;p27" title="Boomer Slide imag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925" y="1070175"/>
            <a:ext cx="679284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1B1E"/>
                </a:solidFill>
              </a:rPr>
              <a:t>If your score was 29-38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134" name="Google Shape;134;p28" title="Gen X slide imag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575" y="1017725"/>
            <a:ext cx="679284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1B1E"/>
                </a:solidFill>
              </a:rPr>
              <a:t>If your score was </a:t>
            </a:r>
            <a:r>
              <a:rPr lang="en"/>
              <a:t>20-28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140" name="Google Shape;140;p29" title="Millenial slide imag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575" y="1060650"/>
            <a:ext cx="679284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1B1E"/>
                </a:solidFill>
              </a:rPr>
              <a:t>If your score was 12-19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146" name="Google Shape;146;p30" title="Gen Z Slilde imag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575" y="1017725"/>
            <a:ext cx="679284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691</Words>
  <Application>Microsoft Office PowerPoint</Application>
  <PresentationFormat>On-screen Show (16:9)</PresentationFormat>
  <Paragraphs>67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Noto Sans Symbols</vt:lpstr>
      <vt:lpstr>LEARN theme</vt:lpstr>
      <vt:lpstr>Generational Dynamics</vt:lpstr>
      <vt:lpstr>Generational Quiz</vt:lpstr>
      <vt:lpstr>Scoring Your Quiz</vt:lpstr>
      <vt:lpstr>Which Generation Do You Belong To?</vt:lpstr>
      <vt:lpstr>If your score was 49-60</vt:lpstr>
      <vt:lpstr>If your score was 39-48</vt:lpstr>
      <vt:lpstr>If your score was 29-38</vt:lpstr>
      <vt:lpstr>If your score was 20-28</vt:lpstr>
      <vt:lpstr>If your score was 12-19</vt:lpstr>
      <vt:lpstr>Essential Question: </vt:lpstr>
      <vt:lpstr>Lesson Objectives: </vt:lpstr>
      <vt:lpstr>What is a stereotype? </vt:lpstr>
      <vt:lpstr>Generations Card Sort </vt:lpstr>
      <vt:lpstr>Jigsaw Expert Groups</vt:lpstr>
      <vt:lpstr>Jigsaw Share Out </vt:lpstr>
      <vt:lpstr>Mood Board Instructions</vt:lpstr>
      <vt:lpstr>Gallery Walk/Parking Lot </vt:lpstr>
      <vt:lpstr>Exit Ticket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Bracken, Pam</cp:lastModifiedBy>
  <cp:revision>2</cp:revision>
  <dcterms:modified xsi:type="dcterms:W3CDTF">2025-05-06T20:05:22Z</dcterms:modified>
</cp:coreProperties>
</file>