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0"/>
  </p:notesMasterIdLst>
  <p:sldIdLst>
    <p:sldId id="276" r:id="rId2"/>
    <p:sldId id="256" r:id="rId3"/>
    <p:sldId id="274" r:id="rId4"/>
    <p:sldId id="275" r:id="rId5"/>
    <p:sldId id="273" r:id="rId6"/>
    <p:sldId id="282" r:id="rId7"/>
    <p:sldId id="283" r:id="rId8"/>
    <p:sldId id="296" r:id="rId9"/>
    <p:sldId id="297" r:id="rId10"/>
    <p:sldId id="284" r:id="rId11"/>
    <p:sldId id="298" r:id="rId12"/>
    <p:sldId id="301" r:id="rId13"/>
    <p:sldId id="302" r:id="rId14"/>
    <p:sldId id="303" r:id="rId15"/>
    <p:sldId id="292" r:id="rId16"/>
    <p:sldId id="346" r:id="rId17"/>
    <p:sldId id="345" r:id="rId18"/>
    <p:sldId id="294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7" autoAdjust="0"/>
    <p:restoredTop sz="94607"/>
  </p:normalViewPr>
  <p:slideViewPr>
    <p:cSldViewPr snapToGrid="0" snapToObjects="1">
      <p:cViewPr varScale="1">
        <p:scale>
          <a:sx n="118" d="100"/>
          <a:sy n="118" d="100"/>
        </p:scale>
        <p:origin x="88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83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8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mT1W-g_FCY?si=9qZw1xXAeBlNbTpp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2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2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public-infrastructure-4617818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manufacturing-7040244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icon/global-markets-3685625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7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Critical Thinking Cube.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https://learn.k20center.ou.edu/strategy/1583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40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K20 Center. (n.d.) Cognitive comics.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https://learn.k20center.ou.edu/strategy/198</a:t>
            </a:r>
            <a:endParaRPr lang="en-US" sz="1800" b="0" i="0" u="none" strike="noStrike" dirty="0">
              <a:solidFill>
                <a:srgbClr val="292929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10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Associated Press. (2012, October 24).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Why it matters: outsourcing jobs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[Video]. YouTube.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https://youtu.be/ymT1W-g_FCY?si=9qZw1xXAeBlNbTpp</a:t>
            </a:r>
            <a:endParaRPr lang="en-US" sz="1800" b="0" i="0" u="none" strike="noStrike" dirty="0">
              <a:solidFill>
                <a:srgbClr val="292929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53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 Categorical Highlighting.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246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 Categorical Highlighting.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10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 Categorical Highlighting.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93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Good Wife. (2022, February 13). Public Infrastructure. [Illustration]. Noun Project. </a:t>
            </a:r>
            <a:r>
              <a:rPr lang="en-US" sz="1800" b="0" i="0" u="sng" strike="noStrike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https://thenounproject.com/icon/public-infrastructure-4617818/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8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Bahrul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1800" b="0" i="0" u="none" strike="noStrike" dirty="0" err="1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Ulum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(2024, July 4). Manufacturing. [Illustration].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https://thenounproject.com/icon/manufacturing-7040244/</a:t>
            </a:r>
            <a:endParaRPr lang="en-US" sz="1800" b="0" i="0" u="none" strike="noStrike" dirty="0">
              <a:solidFill>
                <a:srgbClr val="292929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85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 err="1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Eucalyp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(2020, May 21). Global Markets. [Illustration]. Noun Project.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https://thenounproject.com/icon/global-markets-3685625/</a:t>
            </a:r>
            <a:endParaRPr lang="en-US" sz="1800" b="0" i="0" u="none" strike="noStrike" dirty="0">
              <a:solidFill>
                <a:srgbClr val="292929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5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ymT1W-g_FCY?feature=oembed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youtu.be/ymT1W-g_FCY?si=9qZw1xXAeBlNbTp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location play a role in the rise and fall of the Huffman Company?</a:t>
            </a:r>
          </a:p>
          <a:p>
            <a:pPr lvl="1"/>
            <a:r>
              <a:rPr lang="en-US" dirty="0"/>
              <a:t>Be prepared to share your reasoning.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pic>
        <p:nvPicPr>
          <p:cNvPr id="3" name="Graphic 2" descr="A bicycle">
            <a:extLst>
              <a:ext uri="{FF2B5EF4-FFF2-40B4-BE49-F238E27FC236}">
                <a16:creationId xmlns:a16="http://schemas.microsoft.com/office/drawing/2014/main" id="{FE8BFF77-2587-B810-5467-AC75D41BD9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1829" b="20243"/>
          <a:stretch/>
        </p:blipFill>
        <p:spPr>
          <a:xfrm>
            <a:off x="2770094" y="2655793"/>
            <a:ext cx="3603812" cy="208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5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chemeClr val="accent4"/>
                </a:solidFill>
              </a:rPr>
              <a:t>Infrastructure</a:t>
            </a:r>
            <a:r>
              <a:rPr lang="en-US" b="1" dirty="0">
                <a:solidFill>
                  <a:schemeClr val="accent4"/>
                </a:solidFill>
              </a:rPr>
              <a:t>:</a:t>
            </a:r>
            <a:r>
              <a:rPr lang="en-US" dirty="0"/>
              <a:t> the physical structures (like roads &amp; schools) and systems (like laws) that support a country and its economy</a:t>
            </a:r>
          </a:p>
          <a:p>
            <a:r>
              <a:rPr lang="en-US" b="1" u="sng" dirty="0">
                <a:solidFill>
                  <a:schemeClr val="accent4"/>
                </a:solidFill>
              </a:rPr>
              <a:t>Manufacturing</a:t>
            </a:r>
            <a:r>
              <a:rPr lang="en-US" b="1" dirty="0">
                <a:solidFill>
                  <a:schemeClr val="accent4"/>
                </a:solidFill>
              </a:rPr>
              <a:t>:</a:t>
            </a:r>
            <a:r>
              <a:rPr lang="en-US" dirty="0"/>
              <a:t> the process of creating new products from raw materials</a:t>
            </a:r>
          </a:p>
          <a:p>
            <a:r>
              <a:rPr lang="en-US" b="1" u="sng" dirty="0">
                <a:solidFill>
                  <a:schemeClr val="accent4"/>
                </a:solidFill>
              </a:rPr>
              <a:t>Markets</a:t>
            </a:r>
            <a:r>
              <a:rPr lang="en-US" b="1" dirty="0">
                <a:solidFill>
                  <a:schemeClr val="accent4"/>
                </a:solidFill>
              </a:rPr>
              <a:t>:</a:t>
            </a:r>
            <a:r>
              <a:rPr lang="en-US" dirty="0"/>
              <a:t> a system that determines the price someone will pay in exchange for a product or service, which is influenced by a variety of factors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</p:spTree>
    <p:extLst>
      <p:ext uri="{BB962C8B-B14F-4D97-AF65-F5344CB8AC3E}">
        <p14:creationId xmlns:p14="http://schemas.microsoft.com/office/powerpoint/2010/main" val="279832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Utility Services (Water, Electricity, etc.)</a:t>
            </a:r>
          </a:p>
          <a:p>
            <a:r>
              <a:rPr lang="en-US" dirty="0"/>
              <a:t>Healthcare</a:t>
            </a:r>
          </a:p>
          <a:p>
            <a:r>
              <a:rPr lang="en-US" dirty="0"/>
              <a:t>Public Education</a:t>
            </a:r>
          </a:p>
          <a:p>
            <a:r>
              <a:rPr lang="en-US" dirty="0"/>
              <a:t>Government</a:t>
            </a:r>
          </a:p>
          <a:p>
            <a:r>
              <a:rPr lang="en-US" dirty="0"/>
              <a:t>Online Networks and Internet Access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Infrastructure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B33C800-DD46-2793-5814-AD95075884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600" y="396820"/>
            <a:ext cx="2743200" cy="168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0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Specialized Tools/Equipment</a:t>
            </a:r>
          </a:p>
          <a:p>
            <a:r>
              <a:rPr lang="en-US" dirty="0"/>
              <a:t>Available Materials</a:t>
            </a:r>
          </a:p>
          <a:p>
            <a:r>
              <a:rPr lang="en-US" dirty="0"/>
              <a:t>Skilled Laborers</a:t>
            </a:r>
          </a:p>
          <a:p>
            <a:r>
              <a:rPr lang="en-US" dirty="0"/>
              <a:t>Mass Production</a:t>
            </a:r>
          </a:p>
          <a:p>
            <a:r>
              <a:rPr lang="en-US" dirty="0"/>
              <a:t>Factories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Manufacturing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5CAF5CD-72A3-1A35-B525-927728AEB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600" y="343491"/>
            <a:ext cx="2743200" cy="268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3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Labor Costs</a:t>
            </a:r>
          </a:p>
          <a:p>
            <a:r>
              <a:rPr lang="en-US" dirty="0"/>
              <a:t>Material Costs</a:t>
            </a:r>
          </a:p>
          <a:p>
            <a:r>
              <a:rPr lang="en-US" dirty="0"/>
              <a:t>Supply</a:t>
            </a:r>
          </a:p>
          <a:p>
            <a:r>
              <a:rPr lang="en-US" dirty="0"/>
              <a:t>Demand</a:t>
            </a:r>
          </a:p>
          <a:p>
            <a:r>
              <a:rPr lang="en-US" dirty="0"/>
              <a:t>Scarcity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Markets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50DECFA0-32D5-5B50-21AF-02E1977EDB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600" y="307247"/>
            <a:ext cx="2743200" cy="261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61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read about the history of the </a:t>
            </a:r>
            <a:r>
              <a:rPr lang="en-US" dirty="0" err="1"/>
              <a:t>Braum’s</a:t>
            </a:r>
            <a:r>
              <a:rPr lang="en-US" dirty="0"/>
              <a:t> Ice Cream and Dairy Store, </a:t>
            </a:r>
            <a:r>
              <a:rPr lang="en-US" u="sng" dirty="0"/>
              <a:t>underline</a:t>
            </a:r>
            <a:r>
              <a:rPr lang="en-US" dirty="0"/>
              <a:t> where you see examples of the following:</a:t>
            </a:r>
          </a:p>
          <a:p>
            <a:pPr lvl="1"/>
            <a:r>
              <a:rPr lang="en-US" dirty="0"/>
              <a:t>Infrastructure</a:t>
            </a:r>
          </a:p>
          <a:p>
            <a:pPr lvl="1"/>
            <a:r>
              <a:rPr lang="en-US" dirty="0"/>
              <a:t>Manufacturing</a:t>
            </a:r>
          </a:p>
          <a:p>
            <a:pPr lvl="1"/>
            <a:r>
              <a:rPr lang="en-US" dirty="0"/>
              <a:t>Markets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the Scoop on </a:t>
            </a:r>
            <a:r>
              <a:rPr lang="en-US" dirty="0" err="1"/>
              <a:t>Braum’s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1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read about the history of Netflix, think about what is different about this company.</a:t>
            </a:r>
          </a:p>
          <a:p>
            <a:r>
              <a:rPr lang="en-US" dirty="0"/>
              <a:t>Circle anything you notice that is really different from the </a:t>
            </a:r>
            <a:r>
              <a:rPr lang="en-US" dirty="0" err="1"/>
              <a:t>Huffy’s</a:t>
            </a:r>
            <a:r>
              <a:rPr lang="en-US" dirty="0"/>
              <a:t> and </a:t>
            </a:r>
            <a:r>
              <a:rPr lang="en-US" dirty="0" err="1"/>
              <a:t>Braum’s</a:t>
            </a:r>
            <a:r>
              <a:rPr lang="en-US" dirty="0"/>
              <a:t> companies.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Netflix’s Binge-Worthy Beginning</a:t>
            </a:r>
          </a:p>
        </p:txBody>
      </p:sp>
    </p:spTree>
    <p:extLst>
      <p:ext uri="{BB962C8B-B14F-4D97-AF65-F5344CB8AC3E}">
        <p14:creationId xmlns:p14="http://schemas.microsoft.com/office/powerpoint/2010/main" val="192301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chemeClr val="accent2"/>
                </a:solidFill>
              </a:rPr>
              <a:t>Describe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Describe the infrastructure of Netflix.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chemeClr val="accent2"/>
                </a:solidFill>
              </a:rPr>
              <a:t>Apply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What can we do with the information from this lesson?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chemeClr val="accent2"/>
                </a:solidFill>
              </a:rPr>
              <a:t>Compare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Compare the locations of the Huffman, </a:t>
            </a:r>
            <a:r>
              <a:rPr lang="en-US" sz="2400" dirty="0" err="1"/>
              <a:t>Braum’s</a:t>
            </a:r>
            <a:r>
              <a:rPr lang="en-US" sz="2400" dirty="0"/>
              <a:t>, and Netflix companies. How are they similar? different?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chemeClr val="accent2"/>
                </a:solidFill>
              </a:rPr>
              <a:t>Analyze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How did outsourcing impact Netflix?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chemeClr val="accent2"/>
                </a:solidFill>
              </a:rPr>
              <a:t>Synthesize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How are the infrastructure, manufacturing, and/or markets of Netflix like another company you know?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chemeClr val="accent2"/>
                </a:solidFill>
              </a:rPr>
              <a:t>Argue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Is location the most important reason a business</a:t>
            </a:r>
            <a:br>
              <a:rPr lang="en-US" sz="2400" dirty="0"/>
            </a:br>
            <a:r>
              <a:rPr lang="en-US" sz="2400" dirty="0"/>
              <a:t>succeeds or fails? Justify your answer.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Thinking Cube</a:t>
            </a:r>
          </a:p>
        </p:txBody>
      </p:sp>
    </p:spTree>
    <p:extLst>
      <p:ext uri="{BB962C8B-B14F-4D97-AF65-F5344CB8AC3E}">
        <p14:creationId xmlns:p14="http://schemas.microsoft.com/office/powerpoint/2010/main" val="2414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How does location impact the success of businesses and markets?</a:t>
            </a: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Comics</a:t>
            </a:r>
          </a:p>
        </p:txBody>
      </p:sp>
      <p:pic>
        <p:nvPicPr>
          <p:cNvPr id="3" name="Picture 2" descr="A group of colorful rectangular shapes&#10;&#10;Description automatically generated with medium confidence">
            <a:extLst>
              <a:ext uri="{FF2B5EF4-FFF2-40B4-BE49-F238E27FC236}">
                <a16:creationId xmlns:a16="http://schemas.microsoft.com/office/drawing/2014/main" id="{BDBF0D81-6CAF-838B-D39B-20BD8BD42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85" y="2267033"/>
            <a:ext cx="2480157" cy="2379848"/>
          </a:xfrm>
          <a:prstGeom prst="rect">
            <a:avLst/>
          </a:prstGeom>
        </p:spPr>
      </p:pic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18305634-4B70-A077-2F6C-8B78CFE16739}"/>
              </a:ext>
            </a:extLst>
          </p:cNvPr>
          <p:cNvSpPr txBox="1">
            <a:spLocks/>
          </p:cNvSpPr>
          <p:nvPr/>
        </p:nvSpPr>
        <p:spPr>
          <a:xfrm>
            <a:off x="3610927" y="1309352"/>
            <a:ext cx="5075873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b="1" i="1" dirty="0"/>
          </a:p>
          <a:p>
            <a:r>
              <a:rPr lang="en-US" dirty="0"/>
              <a:t>Create a 3–6 cell comic strip</a:t>
            </a:r>
            <a:br>
              <a:rPr lang="en-US" dirty="0"/>
            </a:br>
            <a:r>
              <a:rPr lang="en-US" dirty="0"/>
              <a:t>to answer this question.</a:t>
            </a:r>
          </a:p>
          <a:p>
            <a:pPr lvl="1"/>
            <a:r>
              <a:rPr lang="en-US" dirty="0"/>
              <a:t>Draw a picture and write a caption</a:t>
            </a:r>
            <a:br>
              <a:rPr lang="en-US" dirty="0"/>
            </a:br>
            <a:r>
              <a:rPr lang="en-US" dirty="0"/>
              <a:t>for each frame/cell.</a:t>
            </a:r>
          </a:p>
          <a:p>
            <a:pPr lvl="1"/>
            <a:r>
              <a:rPr lang="en-US" dirty="0"/>
              <a:t>Write a summary of your creation at the bottom of the page or on another piece of paper.</a:t>
            </a:r>
          </a:p>
        </p:txBody>
      </p:sp>
    </p:spTree>
    <p:extLst>
      <p:ext uri="{BB962C8B-B14F-4D97-AF65-F5344CB8AC3E}">
        <p14:creationId xmlns:p14="http://schemas.microsoft.com/office/powerpoint/2010/main" val="633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Location, Location, Location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Importance of Location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  <a:endParaRPr lang="en-US" dirty="0">
              <a:highlight>
                <a:srgbClr val="0000FF"/>
              </a:highlight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location impact the success of businesses and markets?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</p:spPr>
        <p:txBody>
          <a:bodyPr>
            <a:normAutofit/>
          </a:bodyPr>
          <a:lstStyle/>
          <a:p>
            <a:r>
              <a:rPr lang="en-US" dirty="0"/>
              <a:t>Explain the causes and effects of job outsourcing.</a:t>
            </a:r>
          </a:p>
          <a:p>
            <a:r>
              <a:rPr lang="en-US" dirty="0"/>
              <a:t>Describe how a location can provide advantages or disadvantages for businesses and industries.</a:t>
            </a:r>
            <a:endParaRPr lang="en-US" dirty="0"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83595"/>
            <a:ext cx="8229600" cy="459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Why It Matters: Outsourcing Jobs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Outsourcing</a:t>
            </a:r>
          </a:p>
        </p:txBody>
      </p:sp>
      <p:pic>
        <p:nvPicPr>
          <p:cNvPr id="2" name="Online Media 1" title="Why It Matters: Outsourcing Jobs">
            <a:hlinkClick r:id="" action="ppaction://media"/>
            <a:extLst>
              <a:ext uri="{FF2B5EF4-FFF2-40B4-BE49-F238E27FC236}">
                <a16:creationId xmlns:a16="http://schemas.microsoft.com/office/drawing/2014/main" id="{CA573FE8-31D9-C0DC-958E-CAABE85D88F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58316" y="1167883"/>
            <a:ext cx="6227368" cy="351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examples of how job outsourcing can impact Americans?</a:t>
            </a:r>
          </a:p>
          <a:p>
            <a:r>
              <a:rPr lang="en-US" dirty="0"/>
              <a:t>Why are U.S. companies outsourcing jobs?</a:t>
            </a:r>
          </a:p>
          <a:p>
            <a:r>
              <a:rPr lang="en-US" dirty="0"/>
              <a:t>What are some potential solutions to keep job opportunities in the United States?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Reflection</a:t>
            </a:r>
          </a:p>
        </p:txBody>
      </p:sp>
    </p:spTree>
    <p:extLst>
      <p:ext uri="{BB962C8B-B14F-4D97-AF65-F5344CB8AC3E}">
        <p14:creationId xmlns:p14="http://schemas.microsoft.com/office/powerpoint/2010/main" val="213477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5169877" cy="3434098"/>
          </a:xfrm>
        </p:spPr>
        <p:txBody>
          <a:bodyPr>
            <a:normAutofit/>
          </a:bodyPr>
          <a:lstStyle/>
          <a:p>
            <a:r>
              <a:rPr lang="en-US" dirty="0"/>
              <a:t>Pick one color to represent “</a:t>
            </a:r>
            <a:r>
              <a:rPr lang="en-US" dirty="0">
                <a:highlight>
                  <a:srgbClr val="D1F0FB"/>
                </a:highlight>
              </a:rPr>
              <a:t>helpful</a:t>
            </a:r>
            <a:r>
              <a:rPr lang="en-US" dirty="0"/>
              <a:t>” things, then highlight the word “</a:t>
            </a:r>
            <a:r>
              <a:rPr lang="en-US" dirty="0">
                <a:highlight>
                  <a:srgbClr val="D1F0FB"/>
                </a:highlight>
              </a:rPr>
              <a:t>helpful</a:t>
            </a:r>
            <a:r>
              <a:rPr lang="en-US" dirty="0"/>
              <a:t>” at the top of your handout.</a:t>
            </a:r>
          </a:p>
          <a:p>
            <a:r>
              <a:rPr lang="en-US" dirty="0"/>
              <a:t>Then pick another color to represent “</a:t>
            </a:r>
            <a:r>
              <a:rPr lang="en-US" dirty="0">
                <a:highlight>
                  <a:srgbClr val="F9D9E8"/>
                </a:highlight>
              </a:rPr>
              <a:t>hurtful</a:t>
            </a:r>
            <a:r>
              <a:rPr lang="en-US" dirty="0"/>
              <a:t>” things, then highlight the word “</a:t>
            </a:r>
            <a:r>
              <a:rPr lang="en-US" dirty="0">
                <a:highlight>
                  <a:srgbClr val="F9D9E8"/>
                </a:highlight>
              </a:rPr>
              <a:t>hurtful</a:t>
            </a:r>
            <a:r>
              <a:rPr lang="en-US" dirty="0"/>
              <a:t>” at the top of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Cycling Through the Story of Huffman’s</a:t>
            </a:r>
          </a:p>
        </p:txBody>
      </p:sp>
      <p:pic>
        <p:nvPicPr>
          <p:cNvPr id="4" name="Picture 3" descr="A group of colorful ribbons with letters on them&#10;&#10;Description automatically generated">
            <a:extLst>
              <a:ext uri="{FF2B5EF4-FFF2-40B4-BE49-F238E27FC236}">
                <a16:creationId xmlns:a16="http://schemas.microsoft.com/office/drawing/2014/main" id="{22009876-165F-4D84-6AD9-237445D7B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077" y="1164497"/>
            <a:ext cx="3059723" cy="287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5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5169877" cy="3434098"/>
          </a:xfrm>
        </p:spPr>
        <p:txBody>
          <a:bodyPr>
            <a:normAutofit/>
          </a:bodyPr>
          <a:lstStyle/>
          <a:p>
            <a:r>
              <a:rPr lang="en-US" dirty="0"/>
              <a:t>As you read about Huffy bikes, use the corresponding highlighters to highlight things that you believe were “</a:t>
            </a:r>
            <a:r>
              <a:rPr lang="en-US" dirty="0">
                <a:highlight>
                  <a:srgbClr val="D1F0FB"/>
                </a:highlight>
              </a:rPr>
              <a:t>helpful</a:t>
            </a:r>
            <a:r>
              <a:rPr lang="en-US" dirty="0"/>
              <a:t>” or “</a:t>
            </a:r>
            <a:r>
              <a:rPr lang="en-US" dirty="0">
                <a:highlight>
                  <a:srgbClr val="F9D9E8"/>
                </a:highlight>
              </a:rPr>
              <a:t>hurtful</a:t>
            </a:r>
            <a:r>
              <a:rPr lang="en-US" dirty="0"/>
              <a:t>” to the Huffman Company.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Cycling Through the Story of Huffman’s</a:t>
            </a:r>
          </a:p>
        </p:txBody>
      </p:sp>
      <p:pic>
        <p:nvPicPr>
          <p:cNvPr id="4" name="Picture 3" descr="A group of colorful ribbons with letters on them&#10;&#10;Description automatically generated">
            <a:extLst>
              <a:ext uri="{FF2B5EF4-FFF2-40B4-BE49-F238E27FC236}">
                <a16:creationId xmlns:a16="http://schemas.microsoft.com/office/drawing/2014/main" id="{22009876-165F-4D84-6AD9-237445D7B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077" y="1164497"/>
            <a:ext cx="3059723" cy="287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7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5169877" cy="3434098"/>
          </a:xfrm>
        </p:spPr>
        <p:txBody>
          <a:bodyPr>
            <a:normAutofit/>
          </a:bodyPr>
          <a:lstStyle/>
          <a:p>
            <a:r>
              <a:rPr lang="en-US" dirty="0"/>
              <a:t>What do you believe was “</a:t>
            </a:r>
            <a:r>
              <a:rPr lang="en-US" dirty="0">
                <a:highlight>
                  <a:srgbClr val="D1F0FB"/>
                </a:highlight>
              </a:rPr>
              <a:t>helpful</a:t>
            </a:r>
            <a:r>
              <a:rPr lang="en-US" dirty="0"/>
              <a:t>” to the Huffman Company and why?</a:t>
            </a:r>
          </a:p>
          <a:p>
            <a:r>
              <a:rPr lang="en-US" dirty="0"/>
              <a:t>What do you believe was “</a:t>
            </a:r>
            <a:r>
              <a:rPr lang="en-US" dirty="0">
                <a:highlight>
                  <a:srgbClr val="F9D9E8"/>
                </a:highlight>
              </a:rPr>
              <a:t>hurtful</a:t>
            </a:r>
            <a:r>
              <a:rPr lang="en-US" dirty="0"/>
              <a:t>” to the Huffman Company and why?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Cycling Through the Story of Huffman’s</a:t>
            </a:r>
          </a:p>
        </p:txBody>
      </p:sp>
      <p:pic>
        <p:nvPicPr>
          <p:cNvPr id="4" name="Picture 3" descr="A group of colorful ribbons with letters on them&#10;&#10;Description automatically generated">
            <a:extLst>
              <a:ext uri="{FF2B5EF4-FFF2-40B4-BE49-F238E27FC236}">
                <a16:creationId xmlns:a16="http://schemas.microsoft.com/office/drawing/2014/main" id="{22009876-165F-4D84-6AD9-237445D7B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077" y="1164497"/>
            <a:ext cx="3059723" cy="287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8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763</TotalTime>
  <Words>819</Words>
  <Application>Microsoft Office PowerPoint</Application>
  <PresentationFormat>On-screen Show (16:9)</PresentationFormat>
  <Paragraphs>77</Paragraphs>
  <Slides>18</Slides>
  <Notes>11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Open Sans</vt:lpstr>
      <vt:lpstr>Wingdings 2</vt:lpstr>
      <vt:lpstr>LEARN theme</vt:lpstr>
      <vt:lpstr>PowerPoint Presentation</vt:lpstr>
      <vt:lpstr>Location, Location, Location</vt:lpstr>
      <vt:lpstr>Essential Question</vt:lpstr>
      <vt:lpstr>Lesson Objectives</vt:lpstr>
      <vt:lpstr>Job Outsourcing</vt:lpstr>
      <vt:lpstr>Video Reflection</vt:lpstr>
      <vt:lpstr>Cycling Through the Story of Huffman’s</vt:lpstr>
      <vt:lpstr>Cycling Through the Story of Huffman’s</vt:lpstr>
      <vt:lpstr>Cycling Through the Story of Huffman’s</vt:lpstr>
      <vt:lpstr>Location</vt:lpstr>
      <vt:lpstr>Vocabulary</vt:lpstr>
      <vt:lpstr>Examples: Infrastructure</vt:lpstr>
      <vt:lpstr>Examples: Manufacturing</vt:lpstr>
      <vt:lpstr>Examples: Markets</vt:lpstr>
      <vt:lpstr>Here’s the Scoop on Braum’s</vt:lpstr>
      <vt:lpstr>Netflix’s Binge-Worthy Beginning</vt:lpstr>
      <vt:lpstr>Critical Thinking Cube</vt:lpstr>
      <vt:lpstr>Cognitive Comics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Eike, Michell L.</dc:creator>
  <cp:lastModifiedBy>Eike, Michell L.</cp:lastModifiedBy>
  <cp:revision>24</cp:revision>
  <dcterms:created xsi:type="dcterms:W3CDTF">2024-07-10T17:15:02Z</dcterms:created>
  <dcterms:modified xsi:type="dcterms:W3CDTF">2024-08-07T11:59:25Z</dcterms:modified>
</cp:coreProperties>
</file>