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1"/>
  </p:sldMasterIdLst>
  <p:notesMasterIdLst>
    <p:notesMasterId r:id="rId20"/>
  </p:notesMasterIdLst>
  <p:sldIdLst>
    <p:sldId id="276" r:id="rId2"/>
    <p:sldId id="256" r:id="rId3"/>
    <p:sldId id="274" r:id="rId4"/>
    <p:sldId id="275" r:id="rId5"/>
    <p:sldId id="273" r:id="rId6"/>
    <p:sldId id="282" r:id="rId7"/>
    <p:sldId id="283" r:id="rId8"/>
    <p:sldId id="296" r:id="rId9"/>
    <p:sldId id="297" r:id="rId10"/>
    <p:sldId id="284" r:id="rId11"/>
    <p:sldId id="298" r:id="rId12"/>
    <p:sldId id="301" r:id="rId13"/>
    <p:sldId id="302" r:id="rId14"/>
    <p:sldId id="303" r:id="rId15"/>
    <p:sldId id="292" r:id="rId16"/>
    <p:sldId id="346" r:id="rId17"/>
    <p:sldId id="345" r:id="rId18"/>
    <p:sldId id="294" r:id="rId1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87" autoAdjust="0"/>
    <p:restoredTop sz="94607"/>
  </p:normalViewPr>
  <p:slideViewPr>
    <p:cSldViewPr snapToGrid="0" snapToObjects="1">
      <p:cViewPr varScale="1">
        <p:scale>
          <a:sx n="118" d="100"/>
          <a:sy n="118" d="100"/>
        </p:scale>
        <p:origin x="88" y="1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79499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583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98" TargetMode="External"/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ymT1W-g_FCY?si=9qZw1xXAeBlNbTpp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92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92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92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thenounproject.com/icon/public-infrastructure-4617818/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thenounproject.com/icon/manufacturing-7040244/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thenounproject.com/icon/global-markets-3685625/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871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>
                <a:solidFill>
                  <a:srgbClr val="292929"/>
                </a:solidFill>
                <a:effectLst/>
                <a:latin typeface="Open Sans" panose="020B0606030504020204" pitchFamily="34" charset="0"/>
              </a:rPr>
              <a:t>K20 Center. (n.d.). Critical Thinking Cube. Strategies. </a:t>
            </a:r>
            <a:r>
              <a:rPr lang="en-US" b="0" i="0" u="none" strike="noStrike" dirty="0">
                <a:solidFill>
                  <a:srgbClr val="292929"/>
                </a:solidFill>
                <a:effectLst/>
                <a:latin typeface="Open Sans" panose="020B0606030504020204" pitchFamily="34" charset="0"/>
                <a:hlinkClick r:id="rId3"/>
              </a:rPr>
              <a:t>https://learn.k20center.ou.edu/strategy/1583</a:t>
            </a:r>
            <a:endParaRPr lang="en-US" b="0" i="0" dirty="0">
              <a:solidFill>
                <a:srgbClr val="292929"/>
              </a:solidFill>
              <a:effectLst/>
              <a:latin typeface="Open Sans" panose="020B0606030504020204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0402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K20 Center. (n.d.) Cognitive comics. Strategies. </a:t>
            </a:r>
            <a:r>
              <a:rPr lang="en-US" sz="1800" b="0" i="0" u="sng" strike="noStrike" dirty="0">
                <a:solidFill>
                  <a:srgbClr val="1155CC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hlinkClick r:id="rId3"/>
              </a:rPr>
              <a:t>https://learn.k20center.ou.edu/strategy/198</a:t>
            </a:r>
            <a:endParaRPr lang="en-US" sz="1800" b="0" i="0" u="none" strike="noStrike" dirty="0">
              <a:solidFill>
                <a:srgbClr val="292929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9108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Shape 4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0" name="Shape 4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25431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0" i="0" u="none" strike="noStrike" dirty="0">
                <a:solidFill>
                  <a:srgbClr val="292929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Associated Press. (2012, October 24). </a:t>
            </a:r>
            <a:r>
              <a:rPr lang="en-US" sz="1800" b="0" i="1" u="none" strike="noStrike" dirty="0">
                <a:solidFill>
                  <a:srgbClr val="292929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Why it matters: outsourcing jobs</a:t>
            </a:r>
            <a:r>
              <a:rPr lang="en-US" sz="1800" b="0" i="0" u="none" strike="noStrike" dirty="0">
                <a:solidFill>
                  <a:srgbClr val="292929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. [Video]. YouTube. </a:t>
            </a:r>
            <a:r>
              <a:rPr lang="en-US" sz="1800" b="0" i="0" u="sng" strike="noStrike" dirty="0">
                <a:solidFill>
                  <a:srgbClr val="1155CC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hlinkClick r:id="rId3"/>
              </a:rPr>
              <a:t>https://youtu.be/ymT1W-g_FCY?si=9qZw1xXAeBlNbTpp</a:t>
            </a:r>
            <a:endParaRPr lang="en-US" sz="1800" b="0" i="0" u="none" strike="noStrike" dirty="0">
              <a:solidFill>
                <a:srgbClr val="292929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5535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K20 Center. (n.d.) Categorical Highlighting. Strategies. </a:t>
            </a:r>
            <a:r>
              <a:rPr lang="en-US" sz="18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https://learn.k20center.ou.edu/strategy/192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2466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K20 Center. (n.d.) Categorical Highlighting. Strategies. </a:t>
            </a:r>
            <a:r>
              <a:rPr lang="en-US" sz="18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https://learn.k20center.ou.edu/strategy/192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3102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K20 Center. (n.d.) Categorical Highlighting. Strategies. </a:t>
            </a:r>
            <a:r>
              <a:rPr lang="en-US" sz="18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https://learn.k20center.ou.edu/strategy/192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0930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0" i="0" u="none" strike="noStrike" dirty="0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Good Wife. (2022, February 13). Public Infrastructure. [Illustration]. Noun Project. </a:t>
            </a:r>
            <a:r>
              <a:rPr lang="en-US" sz="1800" b="0" i="0" u="sng" strike="noStrike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https://thenounproject.com/icon/public-infrastructure-4617818/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583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0" i="0" u="none" strike="noStrike" dirty="0" err="1">
                <a:solidFill>
                  <a:srgbClr val="292929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Bahrul</a:t>
            </a:r>
            <a:r>
              <a:rPr lang="en-US" sz="1800" b="0" i="0" u="none" strike="noStrike" dirty="0">
                <a:solidFill>
                  <a:srgbClr val="292929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 </a:t>
            </a:r>
            <a:r>
              <a:rPr lang="en-US" sz="1800" b="0" i="0" u="none" strike="noStrike" dirty="0" err="1">
                <a:solidFill>
                  <a:srgbClr val="292929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Ulum</a:t>
            </a:r>
            <a:r>
              <a:rPr lang="en-US" sz="1800" b="0" i="0" u="none" strike="noStrike" dirty="0">
                <a:solidFill>
                  <a:srgbClr val="292929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. (2024, July 4). Manufacturing. [Illustration]. Noun Project. </a:t>
            </a:r>
            <a:r>
              <a:rPr lang="en-US" sz="1800" b="0" i="0" u="sng" strike="noStrike" dirty="0">
                <a:solidFill>
                  <a:srgbClr val="1155CC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hlinkClick r:id="rId3"/>
              </a:rPr>
              <a:t>https://thenounproject.com/icon/manufacturing-7040244/</a:t>
            </a:r>
            <a:endParaRPr lang="en-US" sz="1800" b="0" i="0" u="none" strike="noStrike" dirty="0">
              <a:solidFill>
                <a:srgbClr val="292929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7856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0" i="0" u="none" strike="noStrike" dirty="0" err="1">
                <a:solidFill>
                  <a:srgbClr val="292929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Eucalyp</a:t>
            </a:r>
            <a:r>
              <a:rPr lang="en-US" sz="1800" b="0" i="0" u="none" strike="noStrike" dirty="0">
                <a:solidFill>
                  <a:srgbClr val="292929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. (2020, May 21). Global Markets. [Illustration]. Noun Project. </a:t>
            </a:r>
            <a:r>
              <a:rPr lang="en-US" sz="1800" b="0" i="0" u="sng" strike="noStrike" dirty="0">
                <a:solidFill>
                  <a:srgbClr val="1155CC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hlinkClick r:id="rId3"/>
              </a:rPr>
              <a:t>https://thenounproject.com/icon/global-markets-3685625/</a:t>
            </a:r>
            <a:endParaRPr lang="en-US" sz="1800" b="0" i="0" u="none" strike="noStrike" dirty="0">
              <a:solidFill>
                <a:srgbClr val="292929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953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AR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452" y="1028700"/>
            <a:ext cx="1911096" cy="312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018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4E1121FC-8B0E-0F4B-8A9D-C7B1ADC404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357A07C9-52E3-4212-9CBC-F4ACF85EBAF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25752E28-88FD-4D46-A840-A174E90B52DD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457517" y="1427702"/>
            <a:ext cx="7040563" cy="3057014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1090333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ACA14D18-7E80-4DA7-8133-159DD521CE44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A7C2501-3118-4C0D-A655-F2D0DFA1CF1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911850" y="1663336"/>
            <a:ext cx="1828800" cy="182800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453675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CD319D0-7727-40E0-9BB2-013BA6FE865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692302" y="1305059"/>
            <a:ext cx="3994150" cy="1420813"/>
          </a:xfrm>
          <a:ln w="6350">
            <a:solidFill>
              <a:schemeClr val="bg2">
                <a:lumMod val="90000"/>
              </a:schemeClr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23048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ll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Diagonal Corners Snipped 1">
            <a:extLst>
              <a:ext uri="{FF2B5EF4-FFF2-40B4-BE49-F238E27FC236}">
                <a16:creationId xmlns:a16="http://schemas.microsoft.com/office/drawing/2014/main" id="{3FE57066-AFD2-4D39-B9C9-BF451B892B56}"/>
              </a:ext>
            </a:extLst>
          </p:cNvPr>
          <p:cNvSpPr/>
          <p:nvPr userDrawn="1"/>
        </p:nvSpPr>
        <p:spPr>
          <a:xfrm>
            <a:off x="1721476" y="1313644"/>
            <a:ext cx="5701048" cy="3206840"/>
          </a:xfrm>
          <a:prstGeom prst="snip2Diag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marL="0" indent="0" rtl="0">
              <a:buSzPct val="100000"/>
              <a:buNone/>
              <a:defRPr b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Quote text</a:t>
            </a:r>
          </a:p>
        </p:txBody>
      </p:sp>
      <p:sp>
        <p:nvSpPr>
          <p:cNvPr id="7" name="Shape 23">
            <a:extLst>
              <a:ext uri="{FF2B5EF4-FFF2-40B4-BE49-F238E27FC236}">
                <a16:creationId xmlns:a16="http://schemas.microsoft.com/office/drawing/2014/main" id="{98ECED1A-A97B-463C-904C-0655947FAF68}"/>
              </a:ext>
            </a:extLst>
          </p:cNvPr>
          <p:cNvSpPr txBox="1">
            <a:spLocks noGrp="1"/>
          </p:cNvSpPr>
          <p:nvPr>
            <p:ph type="body" idx="10" hasCustomPrompt="1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>
            <a:normAutofit/>
          </a:bodyPr>
          <a:lstStyle>
            <a:lvl1pPr marL="0" indent="0" rtl="0">
              <a:buSzPct val="100000"/>
              <a:buNone/>
              <a:defRPr sz="1600" b="1" i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-Attribution</a:t>
            </a:r>
          </a:p>
        </p:txBody>
      </p:sp>
      <p:pic>
        <p:nvPicPr>
          <p:cNvPr id="11" name="Picture 10" descr="A picture containing icon&#10;&#10;Description automatically generated">
            <a:extLst>
              <a:ext uri="{FF2B5EF4-FFF2-40B4-BE49-F238E27FC236}">
                <a16:creationId xmlns:a16="http://schemas.microsoft.com/office/drawing/2014/main" id="{D6017F3C-31CC-46B1-BC0D-495B548BE5E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biLevel thresh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175000"/>
                    </a14:imgEffect>
                  </a14:imgLayer>
                </a14:imgProps>
              </a:ext>
            </a:extLst>
          </a:blip>
          <a:srcRect l="34179" t="21572" r="32618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774493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713250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657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 B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87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No Logo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1829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accent4"/>
            </a:gs>
            <a:gs pos="85000">
              <a:schemeClr val="accent6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644652" y="1007598"/>
            <a:ext cx="7851648" cy="1371600"/>
          </a:xfrm>
          <a:ln>
            <a:noFill/>
          </a:ln>
        </p:spPr>
        <p:txBody>
          <a:bodyPr vert="horz" tIns="0" rIns="18287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</p:spPr>
        <p:txBody>
          <a:bodyPr lIns="0" rIns="18287">
            <a:normAutofit/>
          </a:bodyPr>
          <a:lstStyle>
            <a:lvl1pPr marL="0" marR="34289" indent="0" algn="l">
              <a:buNone/>
              <a:defRPr sz="2600">
                <a:solidFill>
                  <a:schemeClr val="tx1"/>
                </a:solidFill>
                <a:latin typeface="Calibri"/>
                <a:cs typeface="Calibri"/>
              </a:defRPr>
            </a:lvl1pPr>
            <a:lvl2pPr marL="342883" indent="0" algn="ctr">
              <a:buNone/>
            </a:lvl2pPr>
            <a:lvl3pPr marL="685765" indent="0" algn="ctr">
              <a:buNone/>
            </a:lvl3pPr>
            <a:lvl4pPr marL="1028648" indent="0" algn="ctr">
              <a:buNone/>
            </a:lvl4pPr>
            <a:lvl5pPr marL="1371530" indent="0" algn="ctr">
              <a:buNone/>
            </a:lvl5pPr>
            <a:lvl6pPr marL="1714412" indent="0" algn="ctr">
              <a:buNone/>
            </a:lvl6pPr>
            <a:lvl7pPr marL="2057295" indent="0" algn="ctr">
              <a:buNone/>
            </a:lvl7pPr>
            <a:lvl8pPr marL="2400177" indent="0" algn="ctr">
              <a:buNone/>
            </a:lvl8pPr>
            <a:lvl9pPr marL="274306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9980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09352"/>
            <a:ext cx="8229600" cy="3434098"/>
          </a:xfrm>
        </p:spPr>
        <p:txBody>
          <a:bodyPr/>
          <a:lstStyle>
            <a:lvl1pPr marL="227013" indent="-227013"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sz="26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7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This is the default layout for slide content. To see other layout options, right-click the slide thumbnail and select Layout.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423506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d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09352"/>
            <a:ext cx="8229600" cy="3434098"/>
          </a:xfrm>
        </p:spPr>
        <p:txBody>
          <a:bodyPr/>
          <a:lstStyle>
            <a:lvl1pPr marL="342900" indent="-342900">
              <a:buClr>
                <a:schemeClr val="accent4"/>
              </a:buClr>
              <a:buSzPct val="100000"/>
              <a:buFont typeface="+mj-lt"/>
              <a:buAutoNum type="arabicPeriod"/>
              <a:defRPr sz="2600"/>
            </a:lvl1pPr>
            <a:lvl2pPr marL="627063" indent="-333375">
              <a:buClr>
                <a:schemeClr val="accent4"/>
              </a:buClr>
              <a:buSzPct val="100000"/>
              <a:buFont typeface="+mj-lt"/>
              <a:buAutoNum type="alphaLcParenR"/>
              <a:defRPr sz="2000"/>
            </a:lvl2pPr>
            <a:lvl3pPr marL="914400" indent="-227013">
              <a:buClr>
                <a:schemeClr val="accent4"/>
              </a:buClr>
              <a:buSzPct val="100000"/>
              <a:buFont typeface="+mj-lt"/>
              <a:buAutoNum type="romanLcPeriod"/>
              <a:defRPr sz="1700"/>
            </a:lvl3pPr>
            <a:lvl4pPr marL="1076668" indent="-342900">
              <a:buSzPct val="100000"/>
              <a:buFont typeface="+mj-lt"/>
              <a:buAutoNum type="arabicPeriod"/>
              <a:defRPr/>
            </a:lvl4pPr>
            <a:lvl5pPr marL="1282398" indent="-342900">
              <a:buSzPct val="100000"/>
              <a:buFont typeface="+mj-lt"/>
              <a:buAutoNum type="arabicPeriod"/>
              <a:defRPr sz="1350"/>
            </a:lvl5pPr>
          </a:lstStyle>
          <a:p>
            <a:pPr lvl="0" eaLnBrk="1" latinLnBrk="0" hangingPunct="1"/>
            <a:r>
              <a:rPr lang="en-US" dirty="0"/>
              <a:t>Step</a:t>
            </a:r>
          </a:p>
          <a:p>
            <a:pPr lvl="1" eaLnBrk="1" latinLnBrk="0" hangingPunct="1"/>
            <a:r>
              <a:rPr lang="en-US" dirty="0" err="1"/>
              <a:t>Substep</a:t>
            </a:r>
            <a:endParaRPr lang="en-US" dirty="0"/>
          </a:p>
          <a:p>
            <a:pPr lvl="2" eaLnBrk="1" latinLnBrk="0" hangingPunct="1"/>
            <a:r>
              <a:rPr lang="en-US" dirty="0"/>
              <a:t>Sub-</a:t>
            </a:r>
            <a:r>
              <a:rPr lang="en-US" dirty="0" err="1"/>
              <a:t>substep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45716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0">
              <a:srgbClr val="659298"/>
            </a:gs>
            <a:gs pos="100000">
              <a:srgbClr val="4E6F74"/>
            </a:gs>
          </a:gsLst>
          <a:lin ang="159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/>
          </a:bodyPr>
          <a:lstStyle>
            <a:lvl1pPr algn="l" rtl="0">
              <a:spcBef>
                <a:spcPct val="0"/>
              </a:spcBef>
              <a:buNone/>
              <a:defRPr lang="en-US" sz="5000" b="0" cap="none" baseline="0" dirty="0">
                <a:ln w="635"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Section Name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0352" y="2028498"/>
            <a:ext cx="7772400" cy="1132284"/>
          </a:xfrm>
        </p:spPr>
        <p:txBody>
          <a:bodyPr lIns="45718" rIns="45718" anchor="t">
            <a:normAutofit/>
          </a:bodyPr>
          <a:lstStyle>
            <a:lvl1pPr marL="398463" indent="-342900">
              <a:buClr>
                <a:schemeClr val="tx1"/>
              </a:buClr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Item A</a:t>
            </a:r>
          </a:p>
          <a:p>
            <a:pPr lvl="0" eaLnBrk="1" latinLnBrk="0" hangingPunct="1"/>
            <a:r>
              <a:rPr kumimoji="0" lang="en-US" dirty="0"/>
              <a:t>Item B</a:t>
            </a:r>
          </a:p>
          <a:p>
            <a:pPr lvl="0" eaLnBrk="1" latinLnBrk="0" hangingPunct="1"/>
            <a:r>
              <a:rPr kumimoji="0" lang="en-US" dirty="0"/>
              <a:t>Item C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1184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2954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317938"/>
            <a:ext cx="4038600" cy="3448256"/>
          </a:xfrm>
        </p:spPr>
        <p:txBody>
          <a:bodyPr/>
          <a:lstStyle>
            <a:lvl1pPr>
              <a:buSzPct val="100000"/>
              <a:defRPr sz="24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8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5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A215C7E-697C-4702-93D3-61EBBCC240BD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4648200" y="1317938"/>
            <a:ext cx="4038600" cy="3448256"/>
          </a:xfrm>
        </p:spPr>
        <p:txBody>
          <a:bodyPr/>
          <a:lstStyle>
            <a:lvl1pPr>
              <a:buSzPct val="100000"/>
              <a:defRPr sz="24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8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5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73223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391436"/>
            <a:ext cx="4040188" cy="494514"/>
          </a:xfrm>
        </p:spPr>
        <p:txBody>
          <a:bodyPr lIns="45718" tIns="0" rIns="45718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Side A Subtitle/Header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 hasCustomPrompt="1"/>
          </p:nvPr>
        </p:nvSpPr>
        <p:spPr>
          <a:xfrm>
            <a:off x="4645027" y="1394820"/>
            <a:ext cx="4041775" cy="491132"/>
          </a:xfrm>
        </p:spPr>
        <p:txBody>
          <a:bodyPr lIns="45718" tIns="0" rIns="45718" bIns="0" anchor="ctr">
            <a:norm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Side B Subtitle/Header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457200" y="1974760"/>
            <a:ext cx="4040188" cy="2795480"/>
          </a:xfrm>
        </p:spPr>
        <p:txBody>
          <a:bodyPr tIns="0"/>
          <a:lstStyle>
            <a:lvl1pPr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5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35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2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F2F6623D-9146-44DE-A2AF-4628874D04EF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649788" y="1974760"/>
            <a:ext cx="4040188" cy="2795481"/>
          </a:xfrm>
        </p:spPr>
        <p:txBody>
          <a:bodyPr tIns="0"/>
          <a:lstStyle>
            <a:lvl1pPr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5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35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2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051448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3581400" y="1330012"/>
            <a:ext cx="5111750" cy="3257550"/>
          </a:xfrm>
        </p:spPr>
        <p:txBody>
          <a:bodyPr tIns="0"/>
          <a:lstStyle>
            <a:lvl1pPr marL="0" indent="0">
              <a:buNone/>
              <a:defRPr sz="2100" baseline="0"/>
            </a:lvl1pPr>
            <a:lvl2pPr>
              <a:defRPr sz="1950"/>
            </a:lvl2pPr>
            <a:lvl3pPr>
              <a:defRPr sz="1800"/>
            </a:lvl3pPr>
            <a:lvl4pPr>
              <a:defRPr sz="1500"/>
            </a:lvl4pPr>
            <a:lvl5pPr>
              <a:defRPr sz="1350"/>
            </a:lvl5pPr>
          </a:lstStyle>
          <a:p>
            <a:pPr lvl="0" eaLnBrk="1" latinLnBrk="0" hangingPunct="1"/>
            <a:r>
              <a:rPr kumimoji="0" lang="en-US" dirty="0"/>
              <a:t>{Insert photo or chart here}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450850" y="1330012"/>
            <a:ext cx="3124200" cy="3257550"/>
          </a:xfrm>
        </p:spPr>
        <p:txBody>
          <a:bodyPr tIns="0"/>
          <a:lstStyle>
            <a:lvl1pPr>
              <a:buSzPct val="100000"/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6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4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3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57CD2421-83B0-4920-AB5D-7E41627BC4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85169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BD588CD6-00FA-3647-9C32-955C9EE213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3" name="Media Placeholder 2">
            <a:extLst>
              <a:ext uri="{FF2B5EF4-FFF2-40B4-BE49-F238E27FC236}">
                <a16:creationId xmlns:a16="http://schemas.microsoft.com/office/drawing/2014/main" id="{B5E15DE5-15CD-41A8-BA89-39372E5587AC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457200" y="1343696"/>
            <a:ext cx="6125827" cy="3408340"/>
          </a:xfrm>
        </p:spPr>
        <p:txBody>
          <a:bodyPr/>
          <a:lstStyle/>
          <a:p>
            <a:r>
              <a:rPr lang="en-US"/>
              <a:t>Click icon to add media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21F4382-70BA-4DE9-9B01-7F103D1E93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61697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chemeClr val="bg1">
                <a:lumMod val="85000"/>
              </a:schemeClr>
            </a:gs>
          </a:gsLst>
          <a:lin ang="56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tIns="45718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64073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93" r:id="rId4"/>
    <p:sldLayoutId id="2147483675" r:id="rId5"/>
    <p:sldLayoutId id="2147483676" r:id="rId6"/>
    <p:sldLayoutId id="2147483677" r:id="rId7"/>
    <p:sldLayoutId id="2147483680" r:id="rId8"/>
    <p:sldLayoutId id="2147483689" r:id="rId9"/>
    <p:sldLayoutId id="2147483690" r:id="rId10"/>
    <p:sldLayoutId id="2147483695" r:id="rId11"/>
    <p:sldLayoutId id="2147483696" r:id="rId12"/>
    <p:sldLayoutId id="2147483698" r:id="rId13"/>
    <p:sldLayoutId id="2147483697" r:id="rId14"/>
    <p:sldLayoutId id="2147483679" r:id="rId15"/>
    <p:sldLayoutId id="2147483688" r:id="rId16"/>
    <p:sldLayoutId id="2147483682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b="0" kern="1200">
          <a:ln>
            <a:noFill/>
          </a:ln>
          <a:solidFill>
            <a:schemeClr val="accent4"/>
          </a:solidFill>
          <a:effectLst/>
          <a:latin typeface="+mj-lt"/>
          <a:ea typeface="+mj-ea"/>
          <a:cs typeface="+mj-cs"/>
        </a:defRPr>
      </a:lvl1pPr>
    </p:titleStyle>
    <p:bodyStyle>
      <a:lvl1pPr marL="231775" indent="-231775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 panose="020B0604020202020204" pitchFamily="34" charset="0"/>
        <a:buChar char="•"/>
        <a:tabLst/>
        <a:defRPr kumimoji="0" sz="2600" kern="1200">
          <a:solidFill>
            <a:schemeClr val="tx1"/>
          </a:solidFill>
          <a:latin typeface="Calibri"/>
          <a:ea typeface="+mn-ea"/>
          <a:cs typeface="Calibri"/>
        </a:defRPr>
      </a:lvl1pPr>
      <a:lvl2pPr marL="480035" indent="-185156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1800" kern="1200">
          <a:solidFill>
            <a:schemeClr val="tx1"/>
          </a:solidFill>
          <a:latin typeface="Calibri"/>
          <a:ea typeface="+mn-ea"/>
          <a:cs typeface="Calibri"/>
        </a:defRPr>
      </a:lvl2pPr>
      <a:lvl3pPr marL="685765" indent="-185156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1575" kern="1200">
          <a:solidFill>
            <a:schemeClr val="tx1"/>
          </a:solidFill>
          <a:latin typeface="Calibri"/>
          <a:ea typeface="+mn-ea"/>
          <a:cs typeface="Calibri"/>
        </a:defRPr>
      </a:lvl3pPr>
      <a:lvl4pPr marL="891494" indent="-157726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4pPr>
      <a:lvl5pPr marL="1097224" indent="-157726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5pPr>
      <a:lvl6pPr marL="1302953" indent="-157726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40106" indent="-137153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645836" indent="-137153" algn="l" rtl="0" eaLnBrk="1" latinLnBrk="0" hangingPunct="1">
        <a:spcBef>
          <a:spcPct val="20000"/>
        </a:spcBef>
        <a:buClr>
          <a:schemeClr val="tx2"/>
        </a:buClr>
        <a:buChar char="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566" indent="-137153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0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sv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video" Target="https://www.youtube.com/embed/ymT1W-g_FCY?feature=oembed" TargetMode="External"/><Relationship Id="rId5" Type="http://schemas.openxmlformats.org/officeDocument/2006/relationships/image" Target="../media/image5.jpeg"/><Relationship Id="rId4" Type="http://schemas.openxmlformats.org/officeDocument/2006/relationships/hyperlink" Target="https://youtu.be/ymT1W-g_FCY?si=9qZw1xXAeBlNbTpp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906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did location play a role in the rise and fall of the Huffman Company?</a:t>
            </a:r>
          </a:p>
          <a:p>
            <a:pPr lvl="1"/>
            <a:r>
              <a:rPr lang="en-US" dirty="0"/>
              <a:t>Be prepared to share your reasoning.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Location</a:t>
            </a:r>
          </a:p>
        </p:txBody>
      </p:sp>
      <p:pic>
        <p:nvPicPr>
          <p:cNvPr id="3" name="Graphic 2" descr="A bicycle">
            <a:extLst>
              <a:ext uri="{FF2B5EF4-FFF2-40B4-BE49-F238E27FC236}">
                <a16:creationId xmlns:a16="http://schemas.microsoft.com/office/drawing/2014/main" id="{FE8BFF77-2587-B810-5467-AC75D41BD9C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21829" b="20243"/>
          <a:stretch/>
        </p:blipFill>
        <p:spPr>
          <a:xfrm>
            <a:off x="2770094" y="2655793"/>
            <a:ext cx="3603812" cy="2087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455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>
                <a:solidFill>
                  <a:schemeClr val="accent4"/>
                </a:solidFill>
              </a:rPr>
              <a:t>Infrastructure</a:t>
            </a:r>
            <a:r>
              <a:rPr lang="en-US" b="1" dirty="0">
                <a:solidFill>
                  <a:schemeClr val="accent4"/>
                </a:solidFill>
              </a:rPr>
              <a:t>:</a:t>
            </a:r>
            <a:r>
              <a:rPr lang="en-US" dirty="0"/>
              <a:t> the physical structures (like roads &amp; schools) and systems (like laws) that support a country and its economy</a:t>
            </a:r>
          </a:p>
          <a:p>
            <a:r>
              <a:rPr lang="en-US" b="1" u="sng" dirty="0">
                <a:solidFill>
                  <a:schemeClr val="accent4"/>
                </a:solidFill>
              </a:rPr>
              <a:t>Manufacturing</a:t>
            </a:r>
            <a:r>
              <a:rPr lang="en-US" b="1" dirty="0">
                <a:solidFill>
                  <a:schemeClr val="accent4"/>
                </a:solidFill>
              </a:rPr>
              <a:t>:</a:t>
            </a:r>
            <a:r>
              <a:rPr lang="en-US" dirty="0"/>
              <a:t> the process of creating new products from raw materials</a:t>
            </a:r>
          </a:p>
          <a:p>
            <a:r>
              <a:rPr lang="en-US" b="1" u="sng" dirty="0">
                <a:solidFill>
                  <a:schemeClr val="accent4"/>
                </a:solidFill>
              </a:rPr>
              <a:t>Markets</a:t>
            </a:r>
            <a:r>
              <a:rPr lang="en-US" b="1" dirty="0">
                <a:solidFill>
                  <a:schemeClr val="accent4"/>
                </a:solidFill>
              </a:rPr>
              <a:t>:</a:t>
            </a:r>
            <a:r>
              <a:rPr lang="en-US" dirty="0"/>
              <a:t> a system that determines the price someone will pay in exchange for a product or service, which is influenced by a variety of factors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</a:t>
            </a:r>
          </a:p>
        </p:txBody>
      </p:sp>
    </p:spTree>
    <p:extLst>
      <p:ext uri="{BB962C8B-B14F-4D97-AF65-F5344CB8AC3E}">
        <p14:creationId xmlns:p14="http://schemas.microsoft.com/office/powerpoint/2010/main" val="2798329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Transportation</a:t>
            </a:r>
          </a:p>
          <a:p>
            <a:r>
              <a:rPr lang="en-US" dirty="0"/>
              <a:t>Utility Services (Water, Electricity, etc.)</a:t>
            </a:r>
          </a:p>
          <a:p>
            <a:r>
              <a:rPr lang="en-US" dirty="0"/>
              <a:t>Healthcare</a:t>
            </a:r>
          </a:p>
          <a:p>
            <a:r>
              <a:rPr lang="en-US" dirty="0"/>
              <a:t>Public Education</a:t>
            </a:r>
          </a:p>
          <a:p>
            <a:r>
              <a:rPr lang="en-US" dirty="0"/>
              <a:t>Government</a:t>
            </a:r>
          </a:p>
          <a:p>
            <a:r>
              <a:rPr lang="en-US" dirty="0"/>
              <a:t>Online Networks and Internet Access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Examples: Infrastructure</a:t>
            </a:r>
            <a:endParaRPr lang="en-US" dirty="0">
              <a:highlight>
                <a:srgbClr val="FFFF00"/>
              </a:highlight>
            </a:endParaRP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FB33C800-DD46-2793-5814-AD95075884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43600" y="396820"/>
            <a:ext cx="2743200" cy="1680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704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Specialized Tools/Equipment</a:t>
            </a:r>
          </a:p>
          <a:p>
            <a:r>
              <a:rPr lang="en-US" dirty="0"/>
              <a:t>Available Materials</a:t>
            </a:r>
          </a:p>
          <a:p>
            <a:r>
              <a:rPr lang="en-US" dirty="0"/>
              <a:t>Skilled Laborers</a:t>
            </a:r>
          </a:p>
          <a:p>
            <a:r>
              <a:rPr lang="en-US" dirty="0"/>
              <a:t>Mass Production</a:t>
            </a:r>
          </a:p>
          <a:p>
            <a:r>
              <a:rPr lang="en-US" dirty="0"/>
              <a:t>Factories</a:t>
            </a:r>
          </a:p>
          <a:p>
            <a:endParaRPr lang="en-US" dirty="0"/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Examples: Manufacturing</a:t>
            </a:r>
            <a:endParaRPr lang="en-US" dirty="0">
              <a:highlight>
                <a:srgbClr val="FFFF00"/>
              </a:highlight>
            </a:endParaRP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15CAF5CD-72A3-1A35-B525-927728AEB5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43600" y="343491"/>
            <a:ext cx="2743200" cy="2682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531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Labor Costs</a:t>
            </a:r>
          </a:p>
          <a:p>
            <a:r>
              <a:rPr lang="en-US" dirty="0"/>
              <a:t>Material Costs</a:t>
            </a:r>
          </a:p>
          <a:p>
            <a:r>
              <a:rPr lang="en-US" dirty="0"/>
              <a:t>Supply</a:t>
            </a:r>
          </a:p>
          <a:p>
            <a:r>
              <a:rPr lang="en-US" dirty="0"/>
              <a:t>Demand</a:t>
            </a:r>
          </a:p>
          <a:p>
            <a:r>
              <a:rPr lang="en-US" dirty="0"/>
              <a:t>Scarcity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Examples: Markets</a:t>
            </a:r>
            <a:endParaRPr lang="en-US" dirty="0">
              <a:highlight>
                <a:srgbClr val="FFFF00"/>
              </a:highlight>
            </a:endParaRP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50DECFA0-32D5-5B50-21AF-02E1977EDB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43600" y="307247"/>
            <a:ext cx="2743200" cy="2614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616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you read about the history of the </a:t>
            </a:r>
            <a:r>
              <a:rPr lang="en-US" dirty="0" err="1"/>
              <a:t>Braum’s</a:t>
            </a:r>
            <a:r>
              <a:rPr lang="en-US" dirty="0"/>
              <a:t> Ice Cream and Dairy Store, </a:t>
            </a:r>
            <a:r>
              <a:rPr lang="en-US" u="sng" dirty="0"/>
              <a:t>underline</a:t>
            </a:r>
            <a:r>
              <a:rPr lang="en-US" dirty="0"/>
              <a:t> where you see examples of the following:</a:t>
            </a:r>
          </a:p>
          <a:p>
            <a:pPr lvl="1"/>
            <a:r>
              <a:rPr lang="en-US" dirty="0"/>
              <a:t>Infrastructure</a:t>
            </a:r>
          </a:p>
          <a:p>
            <a:pPr lvl="1"/>
            <a:r>
              <a:rPr lang="en-US" dirty="0"/>
              <a:t>Manufacturing</a:t>
            </a:r>
          </a:p>
          <a:p>
            <a:pPr lvl="1"/>
            <a:r>
              <a:rPr lang="en-US" dirty="0"/>
              <a:t>Markets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Here’s the Scoop on </a:t>
            </a:r>
            <a:r>
              <a:rPr lang="en-US" dirty="0" err="1"/>
              <a:t>Braum’s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713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you read about the history of Netflix, think about what is different about this company.</a:t>
            </a:r>
          </a:p>
          <a:p>
            <a:r>
              <a:rPr lang="en-US" dirty="0"/>
              <a:t>Circle anything you notice that is really different from the </a:t>
            </a:r>
            <a:r>
              <a:rPr lang="en-US" dirty="0" err="1"/>
              <a:t>Huffy’s</a:t>
            </a:r>
            <a:r>
              <a:rPr lang="en-US" dirty="0"/>
              <a:t> and </a:t>
            </a:r>
            <a:r>
              <a:rPr lang="en-US" dirty="0" err="1"/>
              <a:t>Braum’s</a:t>
            </a:r>
            <a:r>
              <a:rPr lang="en-US" dirty="0"/>
              <a:t> companies.</a:t>
            </a:r>
            <a:endParaRPr lang="en-US" dirty="0">
              <a:highlight>
                <a:srgbClr val="00FFFF"/>
              </a:highlight>
            </a:endParaRP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Netflix’s Binge-Worthy Beginning</a:t>
            </a:r>
          </a:p>
        </p:txBody>
      </p:sp>
    </p:spTree>
    <p:extLst>
      <p:ext uri="{BB962C8B-B14F-4D97-AF65-F5344CB8AC3E}">
        <p14:creationId xmlns:p14="http://schemas.microsoft.com/office/powerpoint/2010/main" val="1923016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lvl="0" indent="-457200">
              <a:spcAft>
                <a:spcPts val="0"/>
              </a:spcAft>
              <a:buFont typeface="+mj-lt"/>
              <a:buAutoNum type="arabicParenR"/>
            </a:pPr>
            <a:r>
              <a:rPr lang="en-US" sz="2400" b="1" u="sng" dirty="0">
                <a:solidFill>
                  <a:schemeClr val="accent2"/>
                </a:solidFill>
              </a:rPr>
              <a:t>Describe</a:t>
            </a:r>
            <a:r>
              <a:rPr lang="en-US" sz="2400" b="1" dirty="0">
                <a:solidFill>
                  <a:schemeClr val="accent2"/>
                </a:solidFill>
              </a:rPr>
              <a:t>:</a:t>
            </a:r>
            <a:r>
              <a:rPr lang="en-US" sz="2400" dirty="0"/>
              <a:t> Describe the infrastructure of Netflix.</a:t>
            </a:r>
          </a:p>
          <a:p>
            <a:pPr marL="457200" lvl="0" indent="-457200">
              <a:spcAft>
                <a:spcPts val="0"/>
              </a:spcAft>
              <a:buFont typeface="+mj-lt"/>
              <a:buAutoNum type="arabicParenR"/>
            </a:pPr>
            <a:r>
              <a:rPr lang="en-US" sz="2400" b="1" u="sng" dirty="0">
                <a:solidFill>
                  <a:schemeClr val="accent2"/>
                </a:solidFill>
              </a:rPr>
              <a:t>Apply</a:t>
            </a:r>
            <a:r>
              <a:rPr lang="en-US" sz="2400" b="1" dirty="0">
                <a:solidFill>
                  <a:schemeClr val="accent2"/>
                </a:solidFill>
              </a:rPr>
              <a:t>:</a:t>
            </a:r>
            <a:r>
              <a:rPr lang="en-US" sz="2400" dirty="0"/>
              <a:t> What can we do with the information from this lesson?</a:t>
            </a:r>
          </a:p>
          <a:p>
            <a:pPr marL="457200" lvl="0" indent="-457200">
              <a:spcAft>
                <a:spcPts val="0"/>
              </a:spcAft>
              <a:buFont typeface="+mj-lt"/>
              <a:buAutoNum type="arabicParenR"/>
            </a:pPr>
            <a:r>
              <a:rPr lang="en-US" sz="2400" b="1" u="sng" dirty="0">
                <a:solidFill>
                  <a:schemeClr val="accent2"/>
                </a:solidFill>
              </a:rPr>
              <a:t>Compare</a:t>
            </a:r>
            <a:r>
              <a:rPr lang="en-US" sz="2400" b="1" dirty="0">
                <a:solidFill>
                  <a:schemeClr val="accent2"/>
                </a:solidFill>
              </a:rPr>
              <a:t>:</a:t>
            </a:r>
            <a:r>
              <a:rPr lang="en-US" sz="2400" dirty="0"/>
              <a:t> Compare the locations of the Huffman, </a:t>
            </a:r>
            <a:r>
              <a:rPr lang="en-US" sz="2400" dirty="0" err="1"/>
              <a:t>Braum’s</a:t>
            </a:r>
            <a:r>
              <a:rPr lang="en-US" sz="2400" dirty="0"/>
              <a:t>, and Netflix companies. How are they similar? different?</a:t>
            </a:r>
          </a:p>
          <a:p>
            <a:pPr marL="457200" lvl="0" indent="-457200">
              <a:spcAft>
                <a:spcPts val="0"/>
              </a:spcAft>
              <a:buFont typeface="+mj-lt"/>
              <a:buAutoNum type="arabicParenR"/>
            </a:pPr>
            <a:r>
              <a:rPr lang="en-US" sz="2400" b="1" u="sng" dirty="0">
                <a:solidFill>
                  <a:schemeClr val="accent2"/>
                </a:solidFill>
              </a:rPr>
              <a:t>Analyze</a:t>
            </a:r>
            <a:r>
              <a:rPr lang="en-US" sz="2400" b="1" dirty="0">
                <a:solidFill>
                  <a:schemeClr val="accent2"/>
                </a:solidFill>
              </a:rPr>
              <a:t>:</a:t>
            </a:r>
            <a:r>
              <a:rPr lang="en-US" sz="2400" dirty="0"/>
              <a:t> How did outsourcing impact Netflix?</a:t>
            </a:r>
          </a:p>
          <a:p>
            <a:pPr marL="457200" lvl="0" indent="-457200">
              <a:spcAft>
                <a:spcPts val="0"/>
              </a:spcAft>
              <a:buFont typeface="+mj-lt"/>
              <a:buAutoNum type="arabicParenR"/>
            </a:pPr>
            <a:r>
              <a:rPr lang="en-US" sz="2400" b="1" u="sng" dirty="0">
                <a:solidFill>
                  <a:schemeClr val="accent2"/>
                </a:solidFill>
              </a:rPr>
              <a:t>Synthesize</a:t>
            </a:r>
            <a:r>
              <a:rPr lang="en-US" sz="2400" b="1" dirty="0">
                <a:solidFill>
                  <a:schemeClr val="accent2"/>
                </a:solidFill>
              </a:rPr>
              <a:t>:</a:t>
            </a:r>
            <a:r>
              <a:rPr lang="en-US" sz="2400" dirty="0"/>
              <a:t> How are the infrastructure, manufacturing, and/or markets of Netflix like another company you know?</a:t>
            </a:r>
          </a:p>
          <a:p>
            <a:pPr marL="457200" lvl="0" indent="-457200">
              <a:spcAft>
                <a:spcPts val="0"/>
              </a:spcAft>
              <a:buFont typeface="+mj-lt"/>
              <a:buAutoNum type="arabicParenR"/>
            </a:pPr>
            <a:r>
              <a:rPr lang="en-US" sz="2400" b="1" u="sng" dirty="0">
                <a:solidFill>
                  <a:schemeClr val="accent2"/>
                </a:solidFill>
              </a:rPr>
              <a:t>Argue</a:t>
            </a:r>
            <a:r>
              <a:rPr lang="en-US" sz="2400" b="1" dirty="0">
                <a:solidFill>
                  <a:schemeClr val="accent2"/>
                </a:solidFill>
              </a:rPr>
              <a:t>:</a:t>
            </a:r>
            <a:r>
              <a:rPr lang="en-US" sz="2400" dirty="0"/>
              <a:t> Is location the most important reason a business</a:t>
            </a:r>
            <a:br>
              <a:rPr lang="en-US" sz="2400" dirty="0"/>
            </a:br>
            <a:r>
              <a:rPr lang="en-US" sz="2400" dirty="0"/>
              <a:t>succeeds or fails? Justify your answer.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Critical Thinking Cube</a:t>
            </a:r>
          </a:p>
        </p:txBody>
      </p:sp>
    </p:spTree>
    <p:extLst>
      <p:ext uri="{BB962C8B-B14F-4D97-AF65-F5344CB8AC3E}">
        <p14:creationId xmlns:p14="http://schemas.microsoft.com/office/powerpoint/2010/main" val="241443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/>
              <a:t>How does location impact the success of businesses and markets?</a:t>
            </a:r>
            <a:endParaRPr lang="en-US" dirty="0"/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Cognitive Comics</a:t>
            </a:r>
          </a:p>
        </p:txBody>
      </p:sp>
      <p:pic>
        <p:nvPicPr>
          <p:cNvPr id="3" name="Picture 2" descr="A group of colorful rectangular shapes&#10;&#10;Description automatically generated with medium confidence">
            <a:extLst>
              <a:ext uri="{FF2B5EF4-FFF2-40B4-BE49-F238E27FC236}">
                <a16:creationId xmlns:a16="http://schemas.microsoft.com/office/drawing/2014/main" id="{BDBF0D81-6CAF-838B-D39B-20BD8BD42B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985" y="2267033"/>
            <a:ext cx="2480157" cy="2379848"/>
          </a:xfrm>
          <a:prstGeom prst="rect">
            <a:avLst/>
          </a:prstGeom>
        </p:spPr>
      </p:pic>
      <p:sp>
        <p:nvSpPr>
          <p:cNvPr id="4" name="Content Placeholder 19">
            <a:extLst>
              <a:ext uri="{FF2B5EF4-FFF2-40B4-BE49-F238E27FC236}">
                <a16:creationId xmlns:a16="http://schemas.microsoft.com/office/drawing/2014/main" id="{18305634-4B70-A077-2F6C-8B78CFE16739}"/>
              </a:ext>
            </a:extLst>
          </p:cNvPr>
          <p:cNvSpPr txBox="1">
            <a:spLocks/>
          </p:cNvSpPr>
          <p:nvPr/>
        </p:nvSpPr>
        <p:spPr>
          <a:xfrm>
            <a:off x="3610927" y="1309352"/>
            <a:ext cx="5075873" cy="3434098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>
            <a:lvl1pPr marL="227013" indent="-227013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tabLst/>
              <a:defRPr kumimoji="0" sz="2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80035" indent="-185156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0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685765" indent="-185156" algn="l" rtl="0" eaLnBrk="1" latinLnBrk="0" hangingPunct="1">
              <a:spcBef>
                <a:spcPct val="20000"/>
              </a:spcBef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kumimoji="0" sz="17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891494" indent="-157726" algn="l" rtl="0" eaLnBrk="1" latinLnBrk="0" hangingPunct="1">
              <a:spcBef>
                <a:spcPct val="200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Char char="•"/>
              <a:defRPr kumimoji="0" sz="15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097224" indent="-157726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kumimoji="0" sz="135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302953" indent="-157726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40106" indent="-137153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83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5156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0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b="1" i="1" dirty="0"/>
          </a:p>
          <a:p>
            <a:r>
              <a:rPr lang="en-US" dirty="0"/>
              <a:t>Create a 3–6 cell comic strip</a:t>
            </a:r>
            <a:br>
              <a:rPr lang="en-US" dirty="0"/>
            </a:br>
            <a:r>
              <a:rPr lang="en-US" dirty="0"/>
              <a:t>to answer this question.</a:t>
            </a:r>
          </a:p>
          <a:p>
            <a:pPr lvl="1"/>
            <a:r>
              <a:rPr lang="en-US" dirty="0"/>
              <a:t>Draw a picture and write a caption</a:t>
            </a:r>
            <a:br>
              <a:rPr lang="en-US" dirty="0"/>
            </a:br>
            <a:r>
              <a:rPr lang="en-US" dirty="0"/>
              <a:t>for each frame/cell.</a:t>
            </a:r>
          </a:p>
          <a:p>
            <a:pPr lvl="1"/>
            <a:r>
              <a:rPr lang="en-US" dirty="0"/>
              <a:t>Write a summary of your creation at the bottom of the page or on another piece of paper.</a:t>
            </a:r>
          </a:p>
        </p:txBody>
      </p:sp>
    </p:spTree>
    <p:extLst>
      <p:ext uri="{BB962C8B-B14F-4D97-AF65-F5344CB8AC3E}">
        <p14:creationId xmlns:p14="http://schemas.microsoft.com/office/powerpoint/2010/main" val="633381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1FBCA28-140F-8A42-9364-1ED04BA0B6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Location, Location, Location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AD9A7854-D128-194F-AB89-C5ADDB206B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Importance of Location</a:t>
            </a: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EF43316-D303-40EC-B829-211C2BCBE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 Question</a:t>
            </a:r>
            <a:endParaRPr lang="en-US" dirty="0">
              <a:highlight>
                <a:srgbClr val="0000FF"/>
              </a:highlight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349D1D-F9F5-4708-9845-24D99C47096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does location impact the success of businesses and markets?</a:t>
            </a:r>
          </a:p>
        </p:txBody>
      </p:sp>
    </p:spTree>
    <p:extLst>
      <p:ext uri="{BB962C8B-B14F-4D97-AF65-F5344CB8AC3E}">
        <p14:creationId xmlns:p14="http://schemas.microsoft.com/office/powerpoint/2010/main" val="3526377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8575D-3662-4A13-BACA-E7044AD3F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Objectives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574266-61E7-4912-8A51-C9B03DDB65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2127450"/>
          </a:xfrm>
        </p:spPr>
        <p:txBody>
          <a:bodyPr>
            <a:normAutofit/>
          </a:bodyPr>
          <a:lstStyle/>
          <a:p>
            <a:r>
              <a:rPr lang="en-US" dirty="0"/>
              <a:t>Explain the causes and effects of job outsourcing.</a:t>
            </a:r>
          </a:p>
          <a:p>
            <a:r>
              <a:rPr lang="en-US" dirty="0"/>
              <a:t>Describe how a location can provide advantages or disadvantages for businesses and industries.</a:t>
            </a:r>
            <a:endParaRPr lang="en-US" dirty="0">
              <a:highlight>
                <a:srgbClr val="0000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495054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683595"/>
            <a:ext cx="8229600" cy="4599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800" dirty="0">
                <a:solidFill>
                  <a:schemeClr val="accent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Why It Matters: Outsourcing Jobs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Job Outsourcing</a:t>
            </a:r>
          </a:p>
        </p:txBody>
      </p:sp>
      <p:pic>
        <p:nvPicPr>
          <p:cNvPr id="2" name="Online Media 1" title="Why It Matters: Outsourcing Jobs">
            <a:hlinkClick r:id="" action="ppaction://media"/>
            <a:extLst>
              <a:ext uri="{FF2B5EF4-FFF2-40B4-BE49-F238E27FC236}">
                <a16:creationId xmlns:a16="http://schemas.microsoft.com/office/drawing/2014/main" id="{CA573FE8-31D9-C0DC-958E-CAABE85D88F9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1458316" y="1167883"/>
            <a:ext cx="6227368" cy="351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740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some examples of how job outsourcing can impact Americans?</a:t>
            </a:r>
          </a:p>
          <a:p>
            <a:r>
              <a:rPr lang="en-US" dirty="0"/>
              <a:t>Why are U.S. companies outsourcing jobs?</a:t>
            </a:r>
          </a:p>
          <a:p>
            <a:r>
              <a:rPr lang="en-US" dirty="0"/>
              <a:t>What are some potential solutions to keep job opportunities in the United States?</a:t>
            </a:r>
          </a:p>
          <a:p>
            <a:endParaRPr lang="en-US" dirty="0"/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 Reflection</a:t>
            </a:r>
          </a:p>
        </p:txBody>
      </p:sp>
    </p:spTree>
    <p:extLst>
      <p:ext uri="{BB962C8B-B14F-4D97-AF65-F5344CB8AC3E}">
        <p14:creationId xmlns:p14="http://schemas.microsoft.com/office/powerpoint/2010/main" val="2134777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09352"/>
            <a:ext cx="5169877" cy="3434098"/>
          </a:xfrm>
        </p:spPr>
        <p:txBody>
          <a:bodyPr>
            <a:normAutofit/>
          </a:bodyPr>
          <a:lstStyle/>
          <a:p>
            <a:r>
              <a:rPr lang="en-US" dirty="0"/>
              <a:t>Pick one color to represent “</a:t>
            </a:r>
            <a:r>
              <a:rPr lang="en-US" dirty="0">
                <a:highlight>
                  <a:srgbClr val="D1F0FB"/>
                </a:highlight>
              </a:rPr>
              <a:t>helpful</a:t>
            </a:r>
            <a:r>
              <a:rPr lang="en-US" dirty="0"/>
              <a:t>” things, then highlight the word “</a:t>
            </a:r>
            <a:r>
              <a:rPr lang="en-US" dirty="0">
                <a:highlight>
                  <a:srgbClr val="D1F0FB"/>
                </a:highlight>
              </a:rPr>
              <a:t>helpful</a:t>
            </a:r>
            <a:r>
              <a:rPr lang="en-US" dirty="0"/>
              <a:t>” at the top of your handout.</a:t>
            </a:r>
          </a:p>
          <a:p>
            <a:r>
              <a:rPr lang="en-US" dirty="0"/>
              <a:t>Then pick another color to represent “</a:t>
            </a:r>
            <a:r>
              <a:rPr lang="en-US" dirty="0">
                <a:highlight>
                  <a:srgbClr val="F9D9E8"/>
                </a:highlight>
              </a:rPr>
              <a:t>hurtful</a:t>
            </a:r>
            <a:r>
              <a:rPr lang="en-US" dirty="0"/>
              <a:t>” things, then highlight the word “</a:t>
            </a:r>
            <a:r>
              <a:rPr lang="en-US" dirty="0">
                <a:highlight>
                  <a:srgbClr val="F9D9E8"/>
                </a:highlight>
              </a:rPr>
              <a:t>hurtful</a:t>
            </a:r>
            <a:r>
              <a:rPr lang="en-US" dirty="0"/>
              <a:t>” at the top of your handout.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Cycling Through the Story of Huffman’s</a:t>
            </a:r>
          </a:p>
        </p:txBody>
      </p:sp>
      <p:pic>
        <p:nvPicPr>
          <p:cNvPr id="4" name="Picture 3" descr="A group of colorful ribbons with letters on them&#10;&#10;Description automatically generated">
            <a:extLst>
              <a:ext uri="{FF2B5EF4-FFF2-40B4-BE49-F238E27FC236}">
                <a16:creationId xmlns:a16="http://schemas.microsoft.com/office/drawing/2014/main" id="{22009876-165F-4D84-6AD9-237445D7B0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7077" y="1164497"/>
            <a:ext cx="3059723" cy="2870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354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09352"/>
            <a:ext cx="5169877" cy="3434098"/>
          </a:xfrm>
        </p:spPr>
        <p:txBody>
          <a:bodyPr>
            <a:normAutofit/>
          </a:bodyPr>
          <a:lstStyle/>
          <a:p>
            <a:r>
              <a:rPr lang="en-US" dirty="0"/>
              <a:t>As you read about Huffy bikes, use the corresponding highlighters to highlight things that you believe were “</a:t>
            </a:r>
            <a:r>
              <a:rPr lang="en-US" dirty="0">
                <a:highlight>
                  <a:srgbClr val="D1F0FB"/>
                </a:highlight>
              </a:rPr>
              <a:t>helpful</a:t>
            </a:r>
            <a:r>
              <a:rPr lang="en-US" dirty="0"/>
              <a:t>” or “</a:t>
            </a:r>
            <a:r>
              <a:rPr lang="en-US" dirty="0">
                <a:highlight>
                  <a:srgbClr val="F9D9E8"/>
                </a:highlight>
              </a:rPr>
              <a:t>hurtful</a:t>
            </a:r>
            <a:r>
              <a:rPr lang="en-US" dirty="0"/>
              <a:t>” to the Huffman Company.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Cycling Through the Story of Huffman’s</a:t>
            </a:r>
          </a:p>
        </p:txBody>
      </p:sp>
      <p:pic>
        <p:nvPicPr>
          <p:cNvPr id="4" name="Picture 3" descr="A group of colorful ribbons with letters on them&#10;&#10;Description automatically generated">
            <a:extLst>
              <a:ext uri="{FF2B5EF4-FFF2-40B4-BE49-F238E27FC236}">
                <a16:creationId xmlns:a16="http://schemas.microsoft.com/office/drawing/2014/main" id="{22009876-165F-4D84-6AD9-237445D7B0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7077" y="1164497"/>
            <a:ext cx="3059723" cy="2870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473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09352"/>
            <a:ext cx="5169877" cy="3434098"/>
          </a:xfrm>
        </p:spPr>
        <p:txBody>
          <a:bodyPr>
            <a:normAutofit/>
          </a:bodyPr>
          <a:lstStyle/>
          <a:p>
            <a:r>
              <a:rPr lang="en-US" dirty="0"/>
              <a:t>What do you believe was “</a:t>
            </a:r>
            <a:r>
              <a:rPr lang="en-US" dirty="0">
                <a:highlight>
                  <a:srgbClr val="D1F0FB"/>
                </a:highlight>
              </a:rPr>
              <a:t>helpful</a:t>
            </a:r>
            <a:r>
              <a:rPr lang="en-US" dirty="0"/>
              <a:t>” to the Huffman Company and why?</a:t>
            </a:r>
          </a:p>
          <a:p>
            <a:r>
              <a:rPr lang="en-US" dirty="0"/>
              <a:t>What do you believe was “</a:t>
            </a:r>
            <a:r>
              <a:rPr lang="en-US" dirty="0">
                <a:highlight>
                  <a:srgbClr val="F9D9E8"/>
                </a:highlight>
              </a:rPr>
              <a:t>hurtful</a:t>
            </a:r>
            <a:r>
              <a:rPr lang="en-US" dirty="0"/>
              <a:t>” to the Huffman Company and why?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Cycling Through the Story of Huffman’s</a:t>
            </a:r>
          </a:p>
        </p:txBody>
      </p:sp>
      <p:pic>
        <p:nvPicPr>
          <p:cNvPr id="4" name="Picture 3" descr="A group of colorful ribbons with letters on them&#10;&#10;Description automatically generated">
            <a:extLst>
              <a:ext uri="{FF2B5EF4-FFF2-40B4-BE49-F238E27FC236}">
                <a16:creationId xmlns:a16="http://schemas.microsoft.com/office/drawing/2014/main" id="{22009876-165F-4D84-6AD9-237445D7B0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7077" y="1164497"/>
            <a:ext cx="3059723" cy="2870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086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ARN theme">
  <a:themeElements>
    <a:clrScheme name="LEARN Colors">
      <a:dk1>
        <a:sysClr val="windowText" lastClr="000000"/>
      </a:dk1>
      <a:lt1>
        <a:sysClr val="window" lastClr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LEARN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Slides Template" id="{418F4C7D-6FF6-4BC3-8FFB-630639050169}" vid="{6C158D59-EBB1-47A7-9CFF-6E4552F2CE41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LEARN Slides Template</Template>
  <TotalTime>763</TotalTime>
  <Words>819</Words>
  <Application>Microsoft Office PowerPoint</Application>
  <PresentationFormat>On-screen Show (16:9)</PresentationFormat>
  <Paragraphs>77</Paragraphs>
  <Slides>18</Slides>
  <Notes>11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Open Sans</vt:lpstr>
      <vt:lpstr>Wingdings 2</vt:lpstr>
      <vt:lpstr>LEARN theme</vt:lpstr>
      <vt:lpstr>PowerPoint Presentation</vt:lpstr>
      <vt:lpstr>Location, Location, Location</vt:lpstr>
      <vt:lpstr>Essential Question</vt:lpstr>
      <vt:lpstr>Lesson Objectives</vt:lpstr>
      <vt:lpstr>Job Outsourcing</vt:lpstr>
      <vt:lpstr>Video Reflection</vt:lpstr>
      <vt:lpstr>Cycling Through the Story of Huffman’s</vt:lpstr>
      <vt:lpstr>Cycling Through the Story of Huffman’s</vt:lpstr>
      <vt:lpstr>Cycling Through the Story of Huffman’s</vt:lpstr>
      <vt:lpstr>Location</vt:lpstr>
      <vt:lpstr>Vocabulary</vt:lpstr>
      <vt:lpstr>Examples: Infrastructure</vt:lpstr>
      <vt:lpstr>Examples: Manufacturing</vt:lpstr>
      <vt:lpstr>Examples: Markets</vt:lpstr>
      <vt:lpstr>Here’s the Scoop on Braum’s</vt:lpstr>
      <vt:lpstr>Netflix’s Binge-Worthy Beginning</vt:lpstr>
      <vt:lpstr>Critical Thinking Cube</vt:lpstr>
      <vt:lpstr>Cognitive Comics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Eike, Michell L.</dc:creator>
  <cp:lastModifiedBy>Eike, Michell L.</cp:lastModifiedBy>
  <cp:revision>24</cp:revision>
  <dcterms:created xsi:type="dcterms:W3CDTF">2024-07-10T17:15:02Z</dcterms:created>
  <dcterms:modified xsi:type="dcterms:W3CDTF">2024-08-07T11:59:25Z</dcterms:modified>
</cp:coreProperties>
</file>