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81" r:id="rId2"/>
    <p:sldId id="256" r:id="rId3"/>
    <p:sldId id="271" r:id="rId4"/>
    <p:sldId id="272" r:id="rId5"/>
    <p:sldId id="273" r:id="rId6"/>
    <p:sldId id="274" r:id="rId7"/>
    <p:sldId id="275" r:id="rId8"/>
    <p:sldId id="278" r:id="rId9"/>
    <p:sldId id="280" r:id="rId10"/>
    <p:sldId id="276" r:id="rId11"/>
    <p:sldId id="268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1328" autoAdjust="0"/>
  </p:normalViewPr>
  <p:slideViewPr>
    <p:cSldViewPr>
      <p:cViewPr varScale="1">
        <p:scale>
          <a:sx n="74" d="100"/>
          <a:sy n="74" d="100"/>
        </p:scale>
        <p:origin x="67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936" y="1371600"/>
            <a:ext cx="2548128" cy="416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4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766733" y="1905000"/>
            <a:ext cx="6815667" cy="4343400"/>
          </a:xfrm>
        </p:spPr>
        <p:txBody>
          <a:bodyPr tIns="0"/>
          <a:lstStyle>
            <a:lvl1pPr marL="0" indent="0">
              <a:buNone/>
              <a:defRPr sz="2800" baseline="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905000"/>
            <a:ext cx="4165600" cy="434340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28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256365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84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6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57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16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34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667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7">
            <a:normAutofit/>
          </a:bodyPr>
          <a:lstStyle>
            <a:lvl1pPr marL="0" marR="45718" indent="0" algn="l">
              <a:buNone/>
              <a:defRPr sz="3467">
                <a:solidFill>
                  <a:schemeClr val="tx1"/>
                </a:solidFill>
                <a:latin typeface="Calibri"/>
                <a:cs typeface="Calibri"/>
              </a:defRPr>
            </a:lvl1pPr>
            <a:lvl2pPr marL="457166" indent="0" algn="ctr">
              <a:buNone/>
            </a:lvl2pPr>
            <a:lvl3pPr marL="914330" indent="0" algn="ctr">
              <a:buNone/>
            </a:lvl3pPr>
            <a:lvl4pPr marL="1371496" indent="0" algn="ctr">
              <a:buNone/>
            </a:lvl4pPr>
            <a:lvl5pPr marL="1828661" indent="0" algn="ctr">
              <a:buNone/>
            </a:lvl5pPr>
            <a:lvl6pPr marL="2285826" indent="0" algn="ctr">
              <a:buNone/>
            </a:lvl6pPr>
            <a:lvl7pPr marL="2742991" indent="0" algn="ctr">
              <a:buNone/>
            </a:lvl7pPr>
            <a:lvl8pPr marL="3200156" indent="0" algn="ctr">
              <a:buNone/>
            </a:lvl8pPr>
            <a:lvl9pPr marL="3657322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638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00" indent="-2743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defRPr sz="3467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93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6667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75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9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1859760"/>
            <a:ext cx="5389033" cy="654843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514600"/>
            <a:ext cx="5389033" cy="384572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1074400" cy="114300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01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5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1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721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8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309026" indent="-309026" algn="l" rtl="0" eaLnBrk="1" latinLnBrk="0" hangingPunct="1">
        <a:spcBef>
          <a:spcPct val="20000"/>
        </a:spcBef>
        <a:buClr>
          <a:schemeClr val="accent4"/>
        </a:buClr>
        <a:buSzPct val="150000"/>
        <a:buFont typeface="Arial" panose="020B0604020202020204" pitchFamily="34" charset="0"/>
        <a:buChar char="•"/>
        <a:tabLst/>
        <a:defRPr kumimoji="0" sz="3467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31" indent="-24686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330" indent="-24686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/>
          <a:ea typeface="+mn-ea"/>
          <a:cs typeface="Calibri"/>
        </a:defRPr>
      </a:lvl3pPr>
      <a:lvl4pPr marL="1188629" indent="-21029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462929" indent="-21029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1737227" indent="-21029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93" indent="-18286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393" indent="-182866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693" indent="-18286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83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60643-B859-4F3D-B597-7D60F7841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CER Statements</a:t>
            </a:r>
            <a:br>
              <a:rPr lang="en-US" dirty="0"/>
            </a:br>
            <a:r>
              <a:rPr lang="en-US" sz="2700" i="1" dirty="0">
                <a:solidFill>
                  <a:schemeClr val="accent2"/>
                </a:solidFill>
              </a:rPr>
              <a:t>Claim, Evidence, Reasoning</a:t>
            </a:r>
            <a:endParaRPr lang="en-US" sz="27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2DF03-BD40-42F7-A5D2-128CB36A963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Choose ONE of these claim statements: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/>
              <a:t>A (</a:t>
            </a:r>
            <a:r>
              <a:rPr lang="en-US" i="1" dirty="0"/>
              <a:t>democratic) </a:t>
            </a:r>
            <a:r>
              <a:rPr lang="en-US" dirty="0"/>
              <a:t>government can be destroyed.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/>
              <a:t>There are lessons learned from the Weimar Republic that can help the U.S. democracy.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/>
              <a:t>People cannot be free without a constitution.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i="1" dirty="0"/>
              <a:t>[Suggest your own claim with teacher approval.]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5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057400"/>
            <a:ext cx="7851648" cy="1828800"/>
          </a:xfrm>
        </p:spPr>
        <p:txBody>
          <a:bodyPr>
            <a:normAutofit/>
          </a:bodyPr>
          <a:lstStyle/>
          <a:p>
            <a:r>
              <a:rPr lang="en-US" sz="6000" dirty="0"/>
              <a:t>The Promise of a Constitution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914336"/>
            <a:ext cx="7854696" cy="1752600"/>
          </a:xfrm>
        </p:spPr>
        <p:txBody>
          <a:bodyPr/>
          <a:lstStyle/>
          <a:p>
            <a:r>
              <a:rPr lang="en-US" dirty="0"/>
              <a:t>U.S. Government and World History Lesson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7278-9C5C-46AA-9979-FC454F58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194431" cy="161544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6000" dirty="0"/>
              <a:t>Your Opinion</a:t>
            </a:r>
            <a:br>
              <a:rPr lang="en-US" sz="6000" dirty="0"/>
            </a:br>
            <a:r>
              <a:rPr lang="en-US" sz="2700" dirty="0"/>
              <a:t>  </a:t>
            </a:r>
            <a:r>
              <a:rPr lang="en-US" sz="2700" dirty="0">
                <a:solidFill>
                  <a:schemeClr val="accent2"/>
                </a:solidFill>
              </a:rPr>
              <a:t>Explain your reasoning.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78B4A-031D-4212-8AD3-5621907CB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000" dirty="0"/>
              <a:t>How do I know I am free?</a:t>
            </a:r>
          </a:p>
        </p:txBody>
      </p:sp>
    </p:spTree>
    <p:extLst>
      <p:ext uri="{BB962C8B-B14F-4D97-AF65-F5344CB8AC3E}">
        <p14:creationId xmlns:p14="http://schemas.microsoft.com/office/powerpoint/2010/main" val="42528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18FB3-80B9-447D-BAB0-4C7D88D2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2A36-B135-4192-8B02-114E4CBC3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00000"/>
            </a:pPr>
            <a:r>
              <a:rPr lang="en-US" sz="2800" dirty="0"/>
              <a:t>Look at the photos that represent aspects of American society.</a:t>
            </a:r>
          </a:p>
          <a:p>
            <a:pPr>
              <a:buSzPct val="100000"/>
            </a:pPr>
            <a:r>
              <a:rPr lang="en-US" sz="2800" dirty="0"/>
              <a:t>Find evidence in the U.S. Constitution and the amendments of what allows this activity to take place.</a:t>
            </a:r>
          </a:p>
          <a:p>
            <a:pPr>
              <a:buSzPct val="100000"/>
            </a:pPr>
            <a:r>
              <a:rPr lang="en-US" sz="2800" dirty="0"/>
              <a:t>Write which articles or amendments support this activity.  </a:t>
            </a:r>
          </a:p>
        </p:txBody>
      </p:sp>
    </p:spTree>
    <p:extLst>
      <p:ext uri="{BB962C8B-B14F-4D97-AF65-F5344CB8AC3E}">
        <p14:creationId xmlns:p14="http://schemas.microsoft.com/office/powerpoint/2010/main" val="337366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800">
              <a:srgbClr val="F9F9F9"/>
            </a:gs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AB93-9F3A-464A-B661-78508CA81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343400"/>
            <a:ext cx="6400800" cy="1143000"/>
          </a:xfrm>
        </p:spPr>
        <p:txBody>
          <a:bodyPr>
            <a:normAutofit/>
          </a:bodyPr>
          <a:lstStyle/>
          <a:p>
            <a:r>
              <a:rPr lang="en-US" sz="2800" i="1" dirty="0">
                <a:solidFill>
                  <a:schemeClr val="tx1"/>
                </a:solidFill>
              </a:rPr>
              <a:t>What type of society is expressed through the U.S. Constitution?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B2717F9-156F-41C7-9CB7-401583331405}"/>
              </a:ext>
            </a:extLst>
          </p:cNvPr>
          <p:cNvSpPr/>
          <p:nvPr/>
        </p:nvSpPr>
        <p:spPr>
          <a:xfrm>
            <a:off x="2667000" y="990600"/>
            <a:ext cx="8991600" cy="1142999"/>
          </a:xfrm>
          <a:prstGeom prst="roundRect">
            <a:avLst>
              <a:gd name="adj" fmla="val 10314"/>
            </a:avLst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+mj-lt"/>
                <a:cs typeface="Arial"/>
              </a:rPr>
              <a:t>“A Constitution is expressed throughout its society.</a:t>
            </a:r>
            <a:r>
              <a:rPr lang="en-US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</a:t>
            </a:r>
            <a:r>
              <a:rPr lang="en-US" sz="1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endParaRPr lang="en-US" sz="1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809E9E-2BD3-41CD-8B29-93DC7292EB06}"/>
              </a:ext>
            </a:extLst>
          </p:cNvPr>
          <p:cNvSpPr txBox="1"/>
          <p:nvPr/>
        </p:nvSpPr>
        <p:spPr>
          <a:xfrm>
            <a:off x="5715000" y="1979710"/>
            <a:ext cx="5800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— Eric Weitz, Historian, OU Teach-In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6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AB93-9F3A-464A-B661-78508CA81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047" y="1028701"/>
            <a:ext cx="6781800" cy="1143000"/>
          </a:xfrm>
        </p:spPr>
        <p:txBody>
          <a:bodyPr>
            <a:normAutofit/>
          </a:bodyPr>
          <a:lstStyle/>
          <a:p>
            <a:pPr algn="r"/>
            <a:r>
              <a:rPr lang="en-US" sz="2800" i="1" dirty="0">
                <a:solidFill>
                  <a:schemeClr val="tx1"/>
                </a:solidFill>
              </a:rPr>
              <a:t>What type of society was expressed through the democracy of the Weimar Republic?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FCEC336-F79B-41C7-A410-46DB9556B75E}"/>
              </a:ext>
            </a:extLst>
          </p:cNvPr>
          <p:cNvSpPr/>
          <p:nvPr/>
        </p:nvSpPr>
        <p:spPr>
          <a:xfrm>
            <a:off x="990600" y="4114800"/>
            <a:ext cx="8991600" cy="1142999"/>
          </a:xfrm>
          <a:prstGeom prst="roundRect">
            <a:avLst>
              <a:gd name="adj" fmla="val 10314"/>
            </a:avLst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+mj-lt"/>
                <a:cs typeface="Arial"/>
              </a:rPr>
              <a:t>“A Constitution is expressed throughout its society.</a:t>
            </a:r>
            <a:r>
              <a:rPr lang="en-US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</a:t>
            </a:r>
            <a:r>
              <a:rPr lang="en-US" sz="1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endParaRPr lang="en-US" sz="1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2F256F-FB8D-40E2-B5F6-FDD1AD557D33}"/>
              </a:ext>
            </a:extLst>
          </p:cNvPr>
          <p:cNvSpPr txBox="1"/>
          <p:nvPr/>
        </p:nvSpPr>
        <p:spPr>
          <a:xfrm>
            <a:off x="4038600" y="5103910"/>
            <a:ext cx="5800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— Eric Weitz, Historian, OU Teach-In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4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AB93-9F3A-464A-B661-78508CA81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6"/>
                </a:solidFill>
              </a:rPr>
              <a:t>Essential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A0DD-C514-481F-9BEB-39E7ABF25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2057400"/>
            <a:ext cx="8229600" cy="4389120"/>
          </a:xfrm>
          <a:ln w="28575"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Are societies reflective of their system of government? </a:t>
            </a:r>
          </a:p>
          <a:p>
            <a:pPr marL="0" indent="0">
              <a:buNone/>
            </a:pPr>
            <a:r>
              <a:rPr lang="en-US" dirty="0"/>
              <a:t>  </a:t>
            </a:r>
          </a:p>
          <a:p>
            <a:pPr marL="0" indent="0">
              <a:buNone/>
            </a:pPr>
            <a:r>
              <a:rPr lang="en-US" dirty="0"/>
              <a:t>Can a system of government (</a:t>
            </a:r>
            <a:r>
              <a:rPr lang="en-US" i="1" dirty="0"/>
              <a:t>like a democracy</a:t>
            </a:r>
            <a:r>
              <a:rPr lang="en-US" dirty="0"/>
              <a:t>) be destroyed? 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400" dirty="0"/>
              <a:t>         </a:t>
            </a:r>
          </a:p>
          <a:p>
            <a:pPr marL="0" indent="0" algn="ctr">
              <a:buNone/>
            </a:pPr>
            <a:r>
              <a:rPr lang="en-US" sz="2400" dirty="0"/>
              <a:t>                                                            </a:t>
            </a:r>
          </a:p>
          <a:p>
            <a:pPr marL="0" indent="0" algn="ctr">
              <a:buNone/>
            </a:pPr>
            <a:r>
              <a:rPr lang="en-US" sz="2400" dirty="0"/>
              <a:t>                                     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1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6F341-DD03-4D25-8717-96533B90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176" y="228600"/>
            <a:ext cx="8229600" cy="1143000"/>
          </a:xfrm>
        </p:spPr>
        <p:txBody>
          <a:bodyPr/>
          <a:lstStyle/>
          <a:p>
            <a:r>
              <a:rPr lang="en-US" dirty="0"/>
              <a:t>What are CER statements?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D885AC-AFA1-4964-9F47-CBA823AAE5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237011"/>
              </p:ext>
            </p:extLst>
          </p:nvPr>
        </p:nvGraphicFramePr>
        <p:xfrm>
          <a:off x="1447800" y="1607234"/>
          <a:ext cx="8915400" cy="477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val="1082418913"/>
                    </a:ext>
                  </a:extLst>
                </a:gridCol>
              </a:tblGrid>
              <a:tr h="1547055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>
                          <a:ln/>
                          <a:solidFill>
                            <a:schemeClr val="accent4"/>
                          </a:solidFill>
                          <a:effectLst/>
                          <a:latin typeface="+mj-lt"/>
                        </a:rPr>
                        <a:t>CLAIM</a:t>
                      </a:r>
                    </a:p>
                    <a:p>
                      <a:pPr algn="ctr"/>
                      <a:r>
                        <a:rPr lang="en-US" sz="3200" b="0" cap="none" spc="0" dirty="0">
                          <a:ln/>
                          <a:solidFill>
                            <a:schemeClr val="accent4"/>
                          </a:solidFill>
                          <a:effectLst/>
                          <a:latin typeface="+mj-lt"/>
                        </a:rPr>
                        <a:t>STATEMENT ABOUT THE RESULTS OF AN INVESTIGATION</a:t>
                      </a:r>
                      <a:endParaRPr lang="en-US" sz="32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4090650"/>
                  </a:ext>
                </a:extLst>
              </a:tr>
              <a:tr h="1547055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+mj-lt"/>
                        </a:rPr>
                        <a:t>EVIDENCE</a:t>
                      </a:r>
                    </a:p>
                    <a:p>
                      <a:pPr algn="ctr"/>
                      <a:r>
                        <a:rPr lang="en-US" sz="3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+mj-lt"/>
                        </a:rPr>
                        <a:t>RESEARCH DATA THAT SUPPORTS THE CLAIM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6527"/>
                  </a:ext>
                </a:extLst>
              </a:tr>
              <a:tr h="154705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accent1"/>
                          </a:solidFill>
                          <a:latin typeface="+mj-lt"/>
                        </a:rPr>
                        <a:t>REASONING</a:t>
                      </a:r>
                    </a:p>
                    <a:p>
                      <a:pPr algn="ctr"/>
                      <a:r>
                        <a:rPr lang="en-US" sz="3200" b="0" dirty="0">
                          <a:solidFill>
                            <a:schemeClr val="accent1"/>
                          </a:solidFill>
                          <a:latin typeface="+mj-lt"/>
                        </a:rPr>
                        <a:t>TIES TOGETHER THE CLAIM AND EVIDENCE 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9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33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56D0BF-BD2F-4646-A91F-F760AB0D9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95714"/>
              </p:ext>
            </p:extLst>
          </p:nvPr>
        </p:nvGraphicFramePr>
        <p:xfrm>
          <a:off x="914400" y="838200"/>
          <a:ext cx="9448800" cy="556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48800">
                  <a:extLst>
                    <a:ext uri="{9D8B030D-6E8A-4147-A177-3AD203B41FA5}">
                      <a16:colId xmlns:a16="http://schemas.microsoft.com/office/drawing/2014/main" val="2772956176"/>
                    </a:ext>
                  </a:extLst>
                </a:gridCol>
              </a:tblGrid>
              <a:tr h="156369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accent6"/>
                          </a:solidFill>
                          <a:latin typeface="+mj-lt"/>
                        </a:rPr>
                        <a:t>CLAIM</a:t>
                      </a:r>
                    </a:p>
                    <a:p>
                      <a:pPr algn="ctr"/>
                      <a:r>
                        <a:rPr lang="en-US" sz="2800" b="0" i="1" dirty="0">
                          <a:solidFill>
                            <a:schemeClr val="accent6"/>
                          </a:solidFill>
                          <a:latin typeface="+mj-lt"/>
                        </a:rPr>
                        <a:t>Dora the Explorer</a:t>
                      </a:r>
                      <a:r>
                        <a:rPr lang="en-US" sz="2800" b="0" dirty="0">
                          <a:solidFill>
                            <a:schemeClr val="accent6"/>
                          </a:solidFill>
                          <a:latin typeface="+mj-lt"/>
                        </a:rPr>
                        <a:t> is an </a:t>
                      </a:r>
                      <a:r>
                        <a:rPr lang="en-US" sz="2800" b="0" u="sng" dirty="0">
                          <a:solidFill>
                            <a:schemeClr val="accent6"/>
                          </a:solidFill>
                          <a:latin typeface="+mj-lt"/>
                        </a:rPr>
                        <a:t>educational</a:t>
                      </a:r>
                      <a:r>
                        <a:rPr lang="en-US" sz="2800" b="0" dirty="0">
                          <a:solidFill>
                            <a:schemeClr val="accent6"/>
                          </a:solidFill>
                          <a:latin typeface="+mj-lt"/>
                        </a:rPr>
                        <a:t> TV show.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198411"/>
                  </a:ext>
                </a:extLst>
              </a:tr>
              <a:tr h="1929597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+mj-lt"/>
                        </a:rPr>
                        <a:t>EVIDENCE</a:t>
                      </a:r>
                    </a:p>
                    <a:p>
                      <a:pPr algn="ctr"/>
                      <a:r>
                        <a:rPr lang="en-US" sz="2800" b="0" i="1" dirty="0">
                          <a:solidFill>
                            <a:schemeClr val="tx1"/>
                          </a:solidFill>
                          <a:latin typeface="+mj-lt"/>
                        </a:rPr>
                        <a:t>Dora the Explorer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+mj-lt"/>
                        </a:rPr>
                        <a:t> has won a Peabody Award and the NAACP Image Award for Outstanding children’s Program.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953195"/>
                  </a:ext>
                </a:extLst>
              </a:tr>
              <a:tr h="206930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accent1"/>
                          </a:solidFill>
                          <a:latin typeface="+mj-lt"/>
                        </a:rPr>
                        <a:t>REASONING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accent1"/>
                          </a:solidFill>
                          <a:latin typeface="+mj-lt"/>
                        </a:rPr>
                        <a:t>An award-winning educational show, </a:t>
                      </a:r>
                      <a:r>
                        <a:rPr lang="en-US" sz="2800" i="1" dirty="0">
                          <a:solidFill>
                            <a:schemeClr val="accent1"/>
                          </a:solidFill>
                          <a:latin typeface="+mj-lt"/>
                        </a:rPr>
                        <a:t>Dora The Explorer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latin typeface="+mj-lt"/>
                        </a:rPr>
                        <a:t> teaches numbers, colors, and activities in both Spanish and English.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65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47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Templat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7025E325-3B82-4BC6-9C75-04B77F1A0942}" vid="{740D35F0-DB35-4413-ABFE-A98DBF7893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15547</TotalTime>
  <Words>273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Wingdings 2</vt:lpstr>
      <vt:lpstr>Presentation Template</vt:lpstr>
      <vt:lpstr>PowerPoint Presentation</vt:lpstr>
      <vt:lpstr>The Promise of a Constitution</vt:lpstr>
      <vt:lpstr>   Your Opinion   Explain your reasoning.</vt:lpstr>
      <vt:lpstr>Photo Match</vt:lpstr>
      <vt:lpstr>What type of society is expressed through the U.S. Constitution?</vt:lpstr>
      <vt:lpstr>What type of society was expressed through the democracy of the Weimar Republic?</vt:lpstr>
      <vt:lpstr>Essential Questions</vt:lpstr>
      <vt:lpstr>What are CER statements?</vt:lpstr>
      <vt:lpstr>PowerPoint Presentation</vt:lpstr>
      <vt:lpstr>CER Statements Claim, Evidence, Reasoning</vt:lpstr>
      <vt:lpstr>PowerPoint Presentation</vt:lpstr>
    </vt:vector>
  </TitlesOfParts>
  <Company>Norman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Promise of a Constitution</dc:title>
  <dc:creator>K20 Center</dc:creator>
  <cp:lastModifiedBy>Kuehn, Elizabeth C.</cp:lastModifiedBy>
  <cp:revision>97</cp:revision>
  <dcterms:created xsi:type="dcterms:W3CDTF">2011-02-10T18:04:52Z</dcterms:created>
  <dcterms:modified xsi:type="dcterms:W3CDTF">2018-04-24T16:43:24Z</dcterms:modified>
</cp:coreProperties>
</file>