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67" r:id="rId2"/>
    <p:sldId id="281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20"/>
  </p:normalViewPr>
  <p:slideViewPr>
    <p:cSldViewPr>
      <p:cViewPr varScale="1">
        <p:scale>
          <a:sx n="77" d="100"/>
          <a:sy n="77" d="100"/>
        </p:scale>
        <p:origin x="60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36" y="1371601"/>
            <a:ext cx="2548128" cy="416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766733" y="1905000"/>
            <a:ext cx="6815667" cy="434340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905000"/>
            <a:ext cx="4165600" cy="434340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256365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79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3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5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7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4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38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1859761"/>
            <a:ext cx="5389033" cy="654843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514600"/>
            <a:ext cx="5389033" cy="384572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1074400" cy="114300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9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AD82-11E9-4738-AE73-0D41C9F2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3D35A-47EA-41C9-8BB2-9E16C797A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39" y="1981200"/>
            <a:ext cx="7102121" cy="399494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9ABB60-83C1-4D22-BBC9-F8FD048819AC}"/>
              </a:ext>
            </a:extLst>
          </p:cNvPr>
          <p:cNvSpPr txBox="1"/>
          <p:nvPr/>
        </p:nvSpPr>
        <p:spPr>
          <a:xfrm>
            <a:off x="2544938" y="5976143"/>
            <a:ext cx="7102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All-</a:t>
            </a:r>
            <a:r>
              <a:rPr lang="en-US" sz="1000" dirty="0" err="1"/>
              <a:t>Nite</a:t>
            </a:r>
            <a:r>
              <a:rPr lang="en-US" sz="1000" dirty="0"/>
              <a:t> Images. (2015, April 29). NYC Rise Up and #</a:t>
            </a:r>
            <a:r>
              <a:rPr lang="en-US" sz="1000" dirty="0" err="1"/>
              <a:t>ShutItDown</a:t>
            </a:r>
            <a:r>
              <a:rPr lang="en-US" sz="1000" dirty="0"/>
              <a:t> for Baltimore. Retrieved from https://commons.wikimedia.org/wiki/File:NYC_Rise_Up_and_-ShutItDown_for_Baltimore_(17317585865).jpg</a:t>
            </a:r>
          </a:p>
        </p:txBody>
      </p:sp>
    </p:spTree>
    <p:extLst>
      <p:ext uri="{BB962C8B-B14F-4D97-AF65-F5344CB8AC3E}">
        <p14:creationId xmlns:p14="http://schemas.microsoft.com/office/powerpoint/2010/main" val="22061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6D2D-73D1-4F41-8B90-07904BA0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E39272-A9FE-4922-B7D2-A6F865F47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92" y="1935163"/>
            <a:ext cx="6579015" cy="438943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7FE2DD-99E9-439D-8B4A-65927F4DC9AF}"/>
              </a:ext>
            </a:extLst>
          </p:cNvPr>
          <p:cNvSpPr/>
          <p:nvPr/>
        </p:nvSpPr>
        <p:spPr>
          <a:xfrm>
            <a:off x="2806491" y="6324600"/>
            <a:ext cx="6579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Feller, P. (2017, Oct. 19).Jury Box, Courtroom, Jackson County Courthouse, Edna, Texas 1710191500bw. Retrieved from https://www.flickr.com/photos/nakrnsm/37626291050</a:t>
            </a:r>
          </a:p>
        </p:txBody>
      </p:sp>
    </p:spTree>
    <p:extLst>
      <p:ext uri="{BB962C8B-B14F-4D97-AF65-F5344CB8AC3E}">
        <p14:creationId xmlns:p14="http://schemas.microsoft.com/office/powerpoint/2010/main" val="20412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C2F0-B1F5-455D-933D-9B4F5DA0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10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3E7082-F559-478F-AADF-77E31B4CB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92" y="1935163"/>
            <a:ext cx="6579015" cy="438943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7AEA77-81D7-483D-9FE6-EA1D62009CE3}"/>
              </a:ext>
            </a:extLst>
          </p:cNvPr>
          <p:cNvSpPr txBox="1"/>
          <p:nvPr/>
        </p:nvSpPr>
        <p:spPr>
          <a:xfrm>
            <a:off x="2806491" y="6299548"/>
            <a:ext cx="657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Skidmore, G. (2010, Nov. 2). United States Senate candidate Rand Paul voting on election day in Bowling Green, Kentucky. Retrieved https://www.flickr.com/photos/gageskidmore/5140365242</a:t>
            </a:r>
          </a:p>
        </p:txBody>
      </p:sp>
    </p:spTree>
    <p:extLst>
      <p:ext uri="{BB962C8B-B14F-4D97-AF65-F5344CB8AC3E}">
        <p14:creationId xmlns:p14="http://schemas.microsoft.com/office/powerpoint/2010/main" val="40039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8DE8-9B9E-4491-A47F-E48EC0151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Photo Slides</a:t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C1CCA-1CFC-47AB-8074-D0A1BFBFC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3352800"/>
            <a:ext cx="8356600" cy="1752600"/>
          </a:xfrm>
        </p:spPr>
        <p:txBody>
          <a:bodyPr/>
          <a:lstStyle/>
          <a:p>
            <a:r>
              <a:rPr lang="en-US" sz="2800" dirty="0"/>
              <a:t>Match each photo to a statement in the U.S. Constitution that supports the activity.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7278-9C5C-46AA-9979-FC454F58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0BD6DD-85BC-4A65-AF98-DD4BCAB45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>
          <a:xfrm>
            <a:off x="3169920" y="2179161"/>
            <a:ext cx="5364480" cy="390144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52C2B-C7D1-4DB8-A9B6-84B037055B3D}"/>
              </a:ext>
            </a:extLst>
          </p:cNvPr>
          <p:cNvSpPr txBox="1"/>
          <p:nvPr/>
        </p:nvSpPr>
        <p:spPr>
          <a:xfrm>
            <a:off x="3169920" y="6079557"/>
            <a:ext cx="536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ArtisticOperations</a:t>
            </a:r>
            <a:r>
              <a:rPr lang="en-US" sz="1000" dirty="0"/>
              <a:t>/411 Images. (2012, May 12). United States of America 2886966. Retrieved from https://www.flickr.com/photos/billmorrow/5820650315/in/photostream/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42528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8FB3-80B9-447D-BAB0-4C7D88D2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73E6FE-11DB-415D-946E-8341FFC01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66680"/>
            <a:ext cx="9144000" cy="305152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F2A8B4-4C1A-43C5-A7D3-26B67FD6A996}"/>
              </a:ext>
            </a:extLst>
          </p:cNvPr>
          <p:cNvSpPr txBox="1"/>
          <p:nvPr/>
        </p:nvSpPr>
        <p:spPr>
          <a:xfrm>
            <a:off x="1295400" y="56182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Allison, K. (2017, Sept. 24). Washington Redskins players kneeling before the game with the Oakland Raiders. Retrieved from https://en.wikipedia.org/wiki/U.S._national_anthem_protests_(2016%E2%80%93present)#/media/File:Washington_Redskins_National_Anthem_Kneeling_(37301887651).jpg</a:t>
            </a:r>
          </a:p>
        </p:txBody>
      </p:sp>
    </p:spTree>
    <p:extLst>
      <p:ext uri="{BB962C8B-B14F-4D97-AF65-F5344CB8AC3E}">
        <p14:creationId xmlns:p14="http://schemas.microsoft.com/office/powerpoint/2010/main" val="33736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58BD-D041-48EC-A526-BDF783F0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E7E12C-AFB1-47B5-95CE-E6078352E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02" y="1935163"/>
            <a:ext cx="5486796" cy="438943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57F7E6-064C-4834-A424-CCDB20C0EA83}"/>
              </a:ext>
            </a:extLst>
          </p:cNvPr>
          <p:cNvSpPr txBox="1"/>
          <p:nvPr/>
        </p:nvSpPr>
        <p:spPr>
          <a:xfrm>
            <a:off x="3330064" y="6336475"/>
            <a:ext cx="5509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Morrow, B. (2011, June 10). Proud new United States citizen. Retrieved from https://www.flickr.com/photos/billmorrow/5820650315/in/photostream/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17074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617E-912B-44F6-BFF1-232C1D73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4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D3BCEB8-D59B-49CB-9D20-9F1B73AA1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2122773"/>
            <a:ext cx="5852160" cy="401421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2F996C-03D6-436A-BC65-92E008E1D306}"/>
              </a:ext>
            </a:extLst>
          </p:cNvPr>
          <p:cNvSpPr txBox="1"/>
          <p:nvPr/>
        </p:nvSpPr>
        <p:spPr>
          <a:xfrm>
            <a:off x="3169920" y="6166438"/>
            <a:ext cx="58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Pixabay</a:t>
            </a:r>
            <a:r>
              <a:rPr lang="en-US" sz="1000" dirty="0"/>
              <a:t> user 6151189 (2016, Nov. 16). Country church [</a:t>
            </a:r>
            <a:r>
              <a:rPr lang="en-US" sz="1000" dirty="0" err="1"/>
              <a:t>Pixabay</a:t>
            </a:r>
            <a:r>
              <a:rPr lang="en-US" sz="1000" dirty="0"/>
              <a:t> image]. Retrieved from https://pixabay.com/en/country-church-scenery-trees-autumn-2683279/</a:t>
            </a:r>
          </a:p>
        </p:txBody>
      </p:sp>
    </p:spTree>
    <p:extLst>
      <p:ext uri="{BB962C8B-B14F-4D97-AF65-F5344CB8AC3E}">
        <p14:creationId xmlns:p14="http://schemas.microsoft.com/office/powerpoint/2010/main" val="33258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0F9C-473C-499E-93E8-0C02967E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DECFF2-6821-443F-A0CA-006431A21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09" y="1752600"/>
            <a:ext cx="5852582" cy="438943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CE8C04-42A1-409B-BFE2-107E057D1E22}"/>
              </a:ext>
            </a:extLst>
          </p:cNvPr>
          <p:cNvSpPr txBox="1"/>
          <p:nvPr/>
        </p:nvSpPr>
        <p:spPr>
          <a:xfrm>
            <a:off x="3169709" y="6166438"/>
            <a:ext cx="5852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Carter, P. (2013, April 6). </a:t>
            </a:r>
            <a:r>
              <a:rPr lang="en-US" sz="1000" dirty="0" err="1"/>
              <a:t>Pixabay</a:t>
            </a:r>
            <a:r>
              <a:rPr lang="en-US" sz="1000" dirty="0"/>
              <a:t> image. Retrieved from https://pixabay.com/en/girl-gun-shooting-hunting-female-605710/</a:t>
            </a:r>
          </a:p>
        </p:txBody>
      </p:sp>
    </p:spTree>
    <p:extLst>
      <p:ext uri="{BB962C8B-B14F-4D97-AF65-F5344CB8AC3E}">
        <p14:creationId xmlns:p14="http://schemas.microsoft.com/office/powerpoint/2010/main" val="23446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0F9C-473C-499E-93E8-0C02967E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B0F6B-7593-4E89-A5D4-21A17B6F3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22" y="2286000"/>
            <a:ext cx="5416692" cy="3715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38F09F-F58B-4253-97C8-B008464E3010}"/>
              </a:ext>
            </a:extLst>
          </p:cNvPr>
          <p:cNvSpPr txBox="1"/>
          <p:nvPr/>
        </p:nvSpPr>
        <p:spPr>
          <a:xfrm>
            <a:off x="3359222" y="6017671"/>
            <a:ext cx="5416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Minnesota Historical Society. (1967, April 27). Martin Luther King, Jr., speaking against the Vietnam War, St. Paul Campus, University of Minnesota. Retrieved from https://www.flickr.com/photos/minnesotahistoricalsociety/5355384180/sizes/o/in/photostream/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42554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0F9C-473C-499E-93E8-0C02967E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017F3E-3892-45AD-B395-1DA985479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79" y="1935164"/>
            <a:ext cx="7803443" cy="438943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CDDB60-0B66-4713-BA2C-983987979808}"/>
              </a:ext>
            </a:extLst>
          </p:cNvPr>
          <p:cNvSpPr/>
          <p:nvPr/>
        </p:nvSpPr>
        <p:spPr>
          <a:xfrm>
            <a:off x="2194278" y="6324601"/>
            <a:ext cx="7803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United Nations. (2013, May 7). World Press Freedom Day, 3 May 2013 [Live Windows Project – ECV </a:t>
            </a:r>
            <a:r>
              <a:rPr lang="en-US" sz="1000" dirty="0" err="1"/>
              <a:t>Atlantique</a:t>
            </a:r>
            <a:r>
              <a:rPr lang="en-US" sz="1000" dirty="0"/>
              <a:t>, Nantes] [Video file]. Retrieved from https://www.youtube.com/watch?v=UWmXiZT9-Dc</a:t>
            </a:r>
          </a:p>
        </p:txBody>
      </p:sp>
    </p:spTree>
    <p:extLst>
      <p:ext uri="{BB962C8B-B14F-4D97-AF65-F5344CB8AC3E}">
        <p14:creationId xmlns:p14="http://schemas.microsoft.com/office/powerpoint/2010/main" val="6546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Templat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1503A0DF-DD59-460F-82A0-EABC8FD10248}" vid="{A9530E00-6853-43A1-B6A2-5966E5092F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1829</TotalTime>
  <Words>464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Wingdings 2</vt:lpstr>
      <vt:lpstr>Presentation Template</vt:lpstr>
      <vt:lpstr>PowerPoint Presentation</vt:lpstr>
      <vt:lpstr>Photo Slides </vt:lpstr>
      <vt:lpstr>Photo 1</vt:lpstr>
      <vt:lpstr>Photo 2</vt:lpstr>
      <vt:lpstr>Photo 3</vt:lpstr>
      <vt:lpstr>Photo 4</vt:lpstr>
      <vt:lpstr>Photo 5</vt:lpstr>
      <vt:lpstr>Photo 6</vt:lpstr>
      <vt:lpstr>Photo 7</vt:lpstr>
      <vt:lpstr>Photo 8</vt:lpstr>
      <vt:lpstr>Photo 9</vt:lpstr>
      <vt:lpstr>Photo 10</vt:lpstr>
    </vt:vector>
  </TitlesOfParts>
  <Company>Norman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Promise of a Constitution</dc:title>
  <dc:creator>K20 Center</dc:creator>
  <cp:lastModifiedBy>Kuehn, Elizabeth C.</cp:lastModifiedBy>
  <cp:revision>75</cp:revision>
  <dcterms:created xsi:type="dcterms:W3CDTF">2011-02-10T18:04:52Z</dcterms:created>
  <dcterms:modified xsi:type="dcterms:W3CDTF">2018-04-24T16:42:58Z</dcterms:modified>
</cp:coreProperties>
</file>