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2"/>
  </p:notesMasterIdLst>
  <p:sldIdLst>
    <p:sldId id="256" r:id="rId3"/>
    <p:sldId id="257" r:id="rId4"/>
    <p:sldId id="260" r:id="rId5"/>
    <p:sldId id="262" r:id="rId6"/>
    <p:sldId id="263" r:id="rId7"/>
    <p:sldId id="261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the-fight-for-the-right-to-vote-in-the-united-states-nicki-beaman-griffin#watch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9VdyPbbzlI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VOTING RIGHTS IN AMERICA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US History Lesson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dirty="0"/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EC27-8354-4DC7-BE0C-7F9E10A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8165"/>
          </a:xfrm>
        </p:spPr>
        <p:txBody>
          <a:bodyPr/>
          <a:lstStyle/>
          <a:p>
            <a:r>
              <a:rPr lang="en-US" dirty="0"/>
              <a:t>Circle Map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70929-4998-4C4D-8C73-874337BF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7452"/>
            <a:ext cx="8229600" cy="3601852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On a piece of notebook paper, draw three circles and draw a rectangular frame around the circles. In the center, write the words, “Voting Rights”.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E731D6-B5B3-4510-85C1-479CF2332F06}"/>
              </a:ext>
            </a:extLst>
          </p:cNvPr>
          <p:cNvSpPr/>
          <p:nvPr/>
        </p:nvSpPr>
        <p:spPr>
          <a:xfrm>
            <a:off x="3989141" y="2806870"/>
            <a:ext cx="1005840" cy="10058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04C370-EE25-44F5-9A09-88EC2B861877}"/>
              </a:ext>
            </a:extLst>
          </p:cNvPr>
          <p:cNvSpPr/>
          <p:nvPr/>
        </p:nvSpPr>
        <p:spPr>
          <a:xfrm>
            <a:off x="3349060" y="2166789"/>
            <a:ext cx="2286000" cy="2286000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C3AC23-2C74-4CCA-A4CF-E57D3DE6E5F1}"/>
              </a:ext>
            </a:extLst>
          </p:cNvPr>
          <p:cNvSpPr/>
          <p:nvPr/>
        </p:nvSpPr>
        <p:spPr>
          <a:xfrm>
            <a:off x="3667896" y="2486829"/>
            <a:ext cx="1648327" cy="164592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6CEB9-312D-42DA-8E47-5D7EAB7E093B}"/>
              </a:ext>
            </a:extLst>
          </p:cNvPr>
          <p:cNvSpPr/>
          <p:nvPr/>
        </p:nvSpPr>
        <p:spPr>
          <a:xfrm>
            <a:off x="3057350" y="2039523"/>
            <a:ext cx="2802103" cy="2625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B962B-3AA7-4B3C-A71A-0033911B72A0}"/>
              </a:ext>
            </a:extLst>
          </p:cNvPr>
          <p:cNvSpPr txBox="1"/>
          <p:nvPr/>
        </p:nvSpPr>
        <p:spPr>
          <a:xfrm>
            <a:off x="3954478" y="3171290"/>
            <a:ext cx="128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Voting Rights</a:t>
            </a:r>
          </a:p>
        </p:txBody>
      </p:sp>
    </p:spTree>
    <p:extLst>
      <p:ext uri="{BB962C8B-B14F-4D97-AF65-F5344CB8AC3E}">
        <p14:creationId xmlns:p14="http://schemas.microsoft.com/office/powerpoint/2010/main" val="6460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EC27-8354-4DC7-BE0C-7F9E10A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8165"/>
          </a:xfrm>
        </p:spPr>
        <p:txBody>
          <a:bodyPr/>
          <a:lstStyle/>
          <a:p>
            <a:r>
              <a:rPr lang="en-US" dirty="0"/>
              <a:t>Circle Map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70929-4998-4C4D-8C73-874337BF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7452"/>
            <a:ext cx="8229600" cy="3601852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As you watch the following video, jot down notes in the NEXT inner circle.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D2B91-4C45-432C-B94C-8D46396B9E95}"/>
              </a:ext>
            </a:extLst>
          </p:cNvPr>
          <p:cNvSpPr txBox="1"/>
          <p:nvPr/>
        </p:nvSpPr>
        <p:spPr>
          <a:xfrm>
            <a:off x="3754081" y="2550869"/>
            <a:ext cx="194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Write what you learn in the video.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9629F7-0C7E-463C-99DA-B18DF9C817EA}"/>
              </a:ext>
            </a:extLst>
          </p:cNvPr>
          <p:cNvSpPr/>
          <p:nvPr/>
        </p:nvSpPr>
        <p:spPr>
          <a:xfrm>
            <a:off x="1388991" y="2812479"/>
            <a:ext cx="1005840" cy="10058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CBF2C-16B8-4A61-8402-8657E0BB01BD}"/>
              </a:ext>
            </a:extLst>
          </p:cNvPr>
          <p:cNvSpPr/>
          <p:nvPr/>
        </p:nvSpPr>
        <p:spPr>
          <a:xfrm>
            <a:off x="748910" y="2172398"/>
            <a:ext cx="2286000" cy="2286000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B7CA76-6BB2-42EF-9CCD-E00A0FEF7F0E}"/>
              </a:ext>
            </a:extLst>
          </p:cNvPr>
          <p:cNvSpPr/>
          <p:nvPr/>
        </p:nvSpPr>
        <p:spPr>
          <a:xfrm>
            <a:off x="1067746" y="2492438"/>
            <a:ext cx="1648327" cy="164592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D42D0-F53E-475B-9F38-75AEFA9D35F4}"/>
              </a:ext>
            </a:extLst>
          </p:cNvPr>
          <p:cNvSpPr/>
          <p:nvPr/>
        </p:nvSpPr>
        <p:spPr>
          <a:xfrm>
            <a:off x="457200" y="2045132"/>
            <a:ext cx="2802103" cy="2625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3DFDE-8040-4EC0-AB58-9C22FAE3CE74}"/>
              </a:ext>
            </a:extLst>
          </p:cNvPr>
          <p:cNvSpPr txBox="1"/>
          <p:nvPr/>
        </p:nvSpPr>
        <p:spPr>
          <a:xfrm>
            <a:off x="1354328" y="3176899"/>
            <a:ext cx="128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Voting Rights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3C5CA5-D58E-48F8-9971-B5E760036B75}"/>
              </a:ext>
            </a:extLst>
          </p:cNvPr>
          <p:cNvCxnSpPr>
            <a:cxnSpLocks/>
          </p:cNvCxnSpPr>
          <p:nvPr/>
        </p:nvCxnSpPr>
        <p:spPr>
          <a:xfrm flipH="1">
            <a:off x="2908670" y="2812479"/>
            <a:ext cx="834940" cy="448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0F37-D544-409E-A046-992988CA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792761"/>
            <a:ext cx="8229600" cy="857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Video</a:t>
            </a:r>
            <a:br>
              <a:rPr lang="en-US" dirty="0"/>
            </a:br>
            <a:r>
              <a:rPr lang="en-US" sz="2400" dirty="0">
                <a:hlinkClick r:id="rId3"/>
              </a:rPr>
              <a:t>The Fight for the Right to Vote in the United States</a:t>
            </a:r>
            <a:endParaRPr lang="en-US" sz="2400" dirty="0"/>
          </a:p>
        </p:txBody>
      </p:sp>
      <p:pic>
        <p:nvPicPr>
          <p:cNvPr id="4" name="Online Media 3" title="The fight for the right to vote in the United States - Nicki Beaman Griffin">
            <a:hlinkClick r:id="" action="ppaction://media"/>
            <a:extLst>
              <a:ext uri="{FF2B5EF4-FFF2-40B4-BE49-F238E27FC236}">
                <a16:creationId xmlns:a16="http://schemas.microsoft.com/office/drawing/2014/main" id="{9A57F636-27EC-4055-B4F1-9E2FE7DABD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421" y="210251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EC27-8354-4DC7-BE0C-7F9E10A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8165"/>
          </a:xfrm>
        </p:spPr>
        <p:txBody>
          <a:bodyPr/>
          <a:lstStyle/>
          <a:p>
            <a:r>
              <a:rPr lang="en-US" dirty="0"/>
              <a:t>Circle Map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70929-4998-4C4D-8C73-874337BF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7452"/>
            <a:ext cx="8229600" cy="3601852"/>
          </a:xfrm>
        </p:spPr>
        <p:txBody>
          <a:bodyPr/>
          <a:lstStyle/>
          <a:p>
            <a:pPr marL="63500" indent="0">
              <a:buNone/>
            </a:pPr>
            <a:r>
              <a:rPr lang="en-US" sz="1800" i="1" dirty="0"/>
              <a:t>Given the struggle for voting rights in the U.S., why do so few citizens exercise their right to vote?  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4AF042-2BF2-4F55-8472-7F5A6C75A003}"/>
              </a:ext>
            </a:extLst>
          </p:cNvPr>
          <p:cNvCxnSpPr>
            <a:cxnSpLocks/>
          </p:cNvCxnSpPr>
          <p:nvPr/>
        </p:nvCxnSpPr>
        <p:spPr>
          <a:xfrm flipV="1">
            <a:off x="4089557" y="2477173"/>
            <a:ext cx="849051" cy="381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02F4ED0-AF66-4E50-9BE9-B2B9A013F9B7}"/>
              </a:ext>
            </a:extLst>
          </p:cNvPr>
          <p:cNvSpPr/>
          <p:nvPr/>
        </p:nvSpPr>
        <p:spPr>
          <a:xfrm>
            <a:off x="5694525" y="2691913"/>
            <a:ext cx="1005840" cy="10058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D17323-AA2E-49DB-B150-1DD4ED03E3BD}"/>
              </a:ext>
            </a:extLst>
          </p:cNvPr>
          <p:cNvSpPr/>
          <p:nvPr/>
        </p:nvSpPr>
        <p:spPr>
          <a:xfrm>
            <a:off x="5054444" y="2051832"/>
            <a:ext cx="2286000" cy="2286000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995586-73DF-4B7B-AD0A-42B695B051F6}"/>
              </a:ext>
            </a:extLst>
          </p:cNvPr>
          <p:cNvSpPr/>
          <p:nvPr/>
        </p:nvSpPr>
        <p:spPr>
          <a:xfrm>
            <a:off x="5373280" y="2371872"/>
            <a:ext cx="1648327" cy="164592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E43CF-CFA2-4DBC-9168-AB75BF126C82}"/>
              </a:ext>
            </a:extLst>
          </p:cNvPr>
          <p:cNvSpPr/>
          <p:nvPr/>
        </p:nvSpPr>
        <p:spPr>
          <a:xfrm>
            <a:off x="4762734" y="1924566"/>
            <a:ext cx="2802103" cy="2625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E71205-BCF6-45DF-9B43-35CC1A60A48A}"/>
              </a:ext>
            </a:extLst>
          </p:cNvPr>
          <p:cNvSpPr txBox="1"/>
          <p:nvPr/>
        </p:nvSpPr>
        <p:spPr>
          <a:xfrm>
            <a:off x="5659862" y="3056333"/>
            <a:ext cx="128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Voting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08075-0F22-42A3-A488-D56C6236E6E0}"/>
              </a:ext>
            </a:extLst>
          </p:cNvPr>
          <p:cNvSpPr txBox="1"/>
          <p:nvPr/>
        </p:nvSpPr>
        <p:spPr>
          <a:xfrm>
            <a:off x="1732077" y="2667775"/>
            <a:ext cx="278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Write down 3 statements inside the rectangular frame.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CE44-57FD-46BA-ADFB-B730644A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308"/>
            <a:ext cx="8229600" cy="857250"/>
          </a:xfrm>
        </p:spPr>
        <p:txBody>
          <a:bodyPr/>
          <a:lstStyle/>
          <a:p>
            <a:r>
              <a:rPr lang="en-US" dirty="0"/>
              <a:t>Group Investigation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C04F-EAC7-4EE5-B735-DFC7A1E96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Read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one of the documents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Answer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questions about your document on the Document Analysis graphic organizer.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Share</a:t>
            </a:r>
            <a:r>
              <a:rPr lang="en-US" dirty="0"/>
              <a:t> what you learned with the rest of the group.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Fill in </a:t>
            </a:r>
            <a:r>
              <a:rPr lang="en-US" dirty="0"/>
              <a:t>what is shared with you for the other documents. </a:t>
            </a:r>
          </a:p>
        </p:txBody>
      </p:sp>
    </p:spTree>
    <p:extLst>
      <p:ext uri="{BB962C8B-B14F-4D97-AF65-F5344CB8AC3E}">
        <p14:creationId xmlns:p14="http://schemas.microsoft.com/office/powerpoint/2010/main" val="16704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4A64-C9C5-42CF-A803-8E2F1C0C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4" y="218582"/>
            <a:ext cx="8229600" cy="857250"/>
          </a:xfrm>
        </p:spPr>
        <p:txBody>
          <a:bodyPr/>
          <a:lstStyle/>
          <a:p>
            <a:r>
              <a:rPr lang="en-US" dirty="0"/>
              <a:t>Should Ex-Convicts Be Allowed To Vote?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2DA35-0CEA-4F74-80FD-9BDB09191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212432" cy="3725775"/>
          </a:xfrm>
          <a:ln>
            <a:solidFill>
              <a:schemeClr val="tx1"/>
            </a:solidFill>
          </a:ln>
        </p:spPr>
        <p:txBody>
          <a:bodyPr/>
          <a:lstStyle/>
          <a:p>
            <a:pPr marL="63500" indent="0">
              <a:buNone/>
            </a:pPr>
            <a:r>
              <a:rPr lang="en-US" dirty="0"/>
              <a:t>I used to think….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071CE-3652-435E-81D8-1C837640CF1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2274" y="1200150"/>
            <a:ext cx="3212432" cy="3725775"/>
          </a:xfrm>
          <a:ln>
            <a:solidFill>
              <a:schemeClr val="tx1"/>
            </a:solidFill>
          </a:ln>
        </p:spPr>
        <p:txBody>
          <a:bodyPr/>
          <a:lstStyle/>
          <a:p>
            <a:pPr marL="63500" indent="0">
              <a:buNone/>
            </a:pPr>
            <a:r>
              <a:rPr lang="en-US" dirty="0"/>
              <a:t>But now I know….</a:t>
            </a:r>
          </a:p>
        </p:txBody>
      </p:sp>
    </p:spTree>
    <p:extLst>
      <p:ext uri="{BB962C8B-B14F-4D97-AF65-F5344CB8AC3E}">
        <p14:creationId xmlns:p14="http://schemas.microsoft.com/office/powerpoint/2010/main" val="6792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F476-D0DB-4FFD-A3E5-0179A921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93897"/>
          </a:xfrm>
        </p:spPr>
        <p:txBody>
          <a:bodyPr/>
          <a:lstStyle/>
          <a:p>
            <a:r>
              <a:rPr lang="en-US" dirty="0"/>
              <a:t>How Engaged are Americans in Voting?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3C40D-B862-4732-99A5-036970DA1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your new group, create a 10 question survey to poll people in our community about their level of involvement in voting.  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dirty="0"/>
              <a:t>What questions would be important to ask?</a:t>
            </a:r>
          </a:p>
        </p:txBody>
      </p:sp>
    </p:spTree>
    <p:extLst>
      <p:ext uri="{BB962C8B-B14F-4D97-AF65-F5344CB8AC3E}">
        <p14:creationId xmlns:p14="http://schemas.microsoft.com/office/powerpoint/2010/main" val="17827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209</Words>
  <Application>Microsoft Office PowerPoint</Application>
  <PresentationFormat>On-screen Show (16:9)</PresentationFormat>
  <Paragraphs>26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Georgia</vt:lpstr>
      <vt:lpstr>Calibri</vt:lpstr>
      <vt:lpstr>Constantia</vt:lpstr>
      <vt:lpstr>Noto Sans Symbols</vt:lpstr>
      <vt:lpstr>LEARN theme</vt:lpstr>
      <vt:lpstr>LEARN theme</vt:lpstr>
      <vt:lpstr>PowerPoint Presentation</vt:lpstr>
      <vt:lpstr>VOTING RIGHTS IN AMERICA</vt:lpstr>
      <vt:lpstr>Circle Map Activity</vt:lpstr>
      <vt:lpstr>Circle Map activity</vt:lpstr>
      <vt:lpstr>Video The Fight for the Right to Vote in the United States</vt:lpstr>
      <vt:lpstr>Circle Map Activity</vt:lpstr>
      <vt:lpstr>Group Investigation</vt:lpstr>
      <vt:lpstr>Should Ex-Convicts Be Allowed To Vote?</vt:lpstr>
      <vt:lpstr>How Engaged are Americans in Voting?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Rights in America</dc:title>
  <dc:creator>K20 Center</dc:creator>
  <cp:lastModifiedBy>Kuehn, Elizabeth C.</cp:lastModifiedBy>
  <cp:revision>16</cp:revision>
  <dcterms:modified xsi:type="dcterms:W3CDTF">2018-07-24T19:23:16Z</dcterms:modified>
</cp:coreProperties>
</file>