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MKNS0qXp1/6X7dNdzkRZBkSfH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248B9-31F8-4D81-8060-F1627DB6C5F7}" v="2" dt="2024-09-03T14:13:29.658"/>
  </p1510:revLst>
</p1510:revInfo>
</file>

<file path=ppt/tableStyles.xml><?xml version="1.0" encoding="utf-8"?>
<a:tblStyleLst xmlns:a="http://schemas.openxmlformats.org/drawingml/2006/main" def="{B7185D56-F0B2-4289-8C33-67FAB99EC86B}">
  <a:tblStyle styleId="{B7185D56-F0B2-4289-8C33-67FAB99EC8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3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s, Kelsey" userId="71cc9568-3e95-4d8b-bfe9-ae35171ea7ad" providerId="ADAL" clId="{C8F248B9-31F8-4D81-8060-F1627DB6C5F7}"/>
    <pc:docChg chg="undo custSel modSld">
      <pc:chgData name="Willems, Kelsey" userId="71cc9568-3e95-4d8b-bfe9-ae35171ea7ad" providerId="ADAL" clId="{C8F248B9-31F8-4D81-8060-F1627DB6C5F7}" dt="2024-09-03T18:42:37.046" v="95" actId="1076"/>
      <pc:docMkLst>
        <pc:docMk/>
      </pc:docMkLst>
      <pc:sldChg chg="modSp mod">
        <pc:chgData name="Willems, Kelsey" userId="71cc9568-3e95-4d8b-bfe9-ae35171ea7ad" providerId="ADAL" clId="{C8F248B9-31F8-4D81-8060-F1627DB6C5F7}" dt="2024-08-29T16:52:47.755" v="18" actId="20577"/>
        <pc:sldMkLst>
          <pc:docMk/>
          <pc:sldMk cId="0" sldId="258"/>
        </pc:sldMkLst>
        <pc:spChg chg="mod">
          <ac:chgData name="Willems, Kelsey" userId="71cc9568-3e95-4d8b-bfe9-ae35171ea7ad" providerId="ADAL" clId="{C8F248B9-31F8-4D81-8060-F1627DB6C5F7}" dt="2024-08-29T16:52:47.755" v="18" actId="20577"/>
          <ac:spMkLst>
            <pc:docMk/>
            <pc:sldMk cId="0" sldId="258"/>
            <ac:spMk id="81" creationId="{00000000-0000-0000-0000-000000000000}"/>
          </ac:spMkLst>
        </pc:spChg>
      </pc:sldChg>
      <pc:sldChg chg="addSp delSp modSp mod">
        <pc:chgData name="Willems, Kelsey" userId="71cc9568-3e95-4d8b-bfe9-ae35171ea7ad" providerId="ADAL" clId="{C8F248B9-31F8-4D81-8060-F1627DB6C5F7}" dt="2024-09-03T18:42:37.046" v="95" actId="1076"/>
        <pc:sldMkLst>
          <pc:docMk/>
          <pc:sldMk cId="0" sldId="269"/>
        </pc:sldMkLst>
        <pc:spChg chg="add mod">
          <ac:chgData name="Willems, Kelsey" userId="71cc9568-3e95-4d8b-bfe9-ae35171ea7ad" providerId="ADAL" clId="{C8F248B9-31F8-4D81-8060-F1627DB6C5F7}" dt="2024-09-03T14:14:51.358" v="91" actId="20577"/>
          <ac:spMkLst>
            <pc:docMk/>
            <pc:sldMk cId="0" sldId="269"/>
            <ac:spMk id="2" creationId="{95A8B352-4FEA-DA47-900C-5AEC219E61E7}"/>
          </ac:spMkLst>
        </pc:spChg>
        <pc:spChg chg="add del">
          <ac:chgData name="Willems, Kelsey" userId="71cc9568-3e95-4d8b-bfe9-ae35171ea7ad" providerId="ADAL" clId="{C8F248B9-31F8-4D81-8060-F1627DB6C5F7}" dt="2024-09-03T14:13:28.554" v="69" actId="478"/>
          <ac:spMkLst>
            <pc:docMk/>
            <pc:sldMk cId="0" sldId="269"/>
            <ac:spMk id="3" creationId="{079EF9A3-4933-84B0-FAAE-3CBDA756E6BF}"/>
          </ac:spMkLst>
        </pc:spChg>
        <pc:spChg chg="add del mod ord">
          <ac:chgData name="Willems, Kelsey" userId="71cc9568-3e95-4d8b-bfe9-ae35171ea7ad" providerId="ADAL" clId="{C8F248B9-31F8-4D81-8060-F1627DB6C5F7}" dt="2024-09-03T14:14:30.875" v="85" actId="478"/>
          <ac:spMkLst>
            <pc:docMk/>
            <pc:sldMk cId="0" sldId="269"/>
            <ac:spMk id="4" creationId="{6C17A256-5158-3A03-75F3-34C3002B02FF}"/>
          </ac:spMkLst>
        </pc:spChg>
        <pc:spChg chg="mod">
          <ac:chgData name="Willems, Kelsey" userId="71cc9568-3e95-4d8b-bfe9-ae35171ea7ad" providerId="ADAL" clId="{C8F248B9-31F8-4D81-8060-F1627DB6C5F7}" dt="2024-09-03T18:42:30.057" v="94"/>
          <ac:spMkLst>
            <pc:docMk/>
            <pc:sldMk cId="0" sldId="269"/>
            <ac:spMk id="156" creationId="{00000000-0000-0000-0000-000000000000}"/>
          </ac:spMkLst>
        </pc:spChg>
        <pc:picChg chg="mod">
          <ac:chgData name="Willems, Kelsey" userId="71cc9568-3e95-4d8b-bfe9-ae35171ea7ad" providerId="ADAL" clId="{C8F248B9-31F8-4D81-8060-F1627DB6C5F7}" dt="2024-09-03T18:42:37.046" v="95" actId="1076"/>
          <ac:picMkLst>
            <pc:docMk/>
            <pc:sldMk cId="0" sldId="269"/>
            <ac:picMk id="157" creationId="{00000000-0000-0000-0000-000000000000}"/>
          </ac:picMkLst>
        </pc:picChg>
      </pc:sldChg>
      <pc:sldChg chg="modSp mod modClrScheme chgLayout">
        <pc:chgData name="Willems, Kelsey" userId="71cc9568-3e95-4d8b-bfe9-ae35171ea7ad" providerId="ADAL" clId="{C8F248B9-31F8-4D81-8060-F1627DB6C5F7}" dt="2024-08-29T13:37:04.217" v="4" actId="27636"/>
        <pc:sldMkLst>
          <pc:docMk/>
          <pc:sldMk cId="0" sldId="271"/>
        </pc:sldMkLst>
        <pc:spChg chg="mod ord">
          <ac:chgData name="Willems, Kelsey" userId="71cc9568-3e95-4d8b-bfe9-ae35171ea7ad" providerId="ADAL" clId="{C8F248B9-31F8-4D81-8060-F1627DB6C5F7}" dt="2024-08-29T13:36:59.300" v="2" actId="1076"/>
          <ac:spMkLst>
            <pc:docMk/>
            <pc:sldMk cId="0" sldId="271"/>
            <ac:spMk id="168" creationId="{00000000-0000-0000-0000-000000000000}"/>
          </ac:spMkLst>
        </pc:spChg>
        <pc:spChg chg="mod ord">
          <ac:chgData name="Willems, Kelsey" userId="71cc9568-3e95-4d8b-bfe9-ae35171ea7ad" providerId="ADAL" clId="{C8F248B9-31F8-4D81-8060-F1627DB6C5F7}" dt="2024-08-29T13:37:04.217" v="4" actId="27636"/>
          <ac:spMkLst>
            <pc:docMk/>
            <pc:sldMk cId="0" sldId="271"/>
            <ac:spMk id="169" creationId="{00000000-0000-0000-0000-000000000000}"/>
          </ac:spMkLst>
        </pc:spChg>
      </pc:sldChg>
      <pc:sldChg chg="modSp mod">
        <pc:chgData name="Willems, Kelsey" userId="71cc9568-3e95-4d8b-bfe9-ae35171ea7ad" providerId="ADAL" clId="{C8F248B9-31F8-4D81-8060-F1627DB6C5F7}" dt="2024-09-03T14:13:21.943" v="68" actId="1076"/>
        <pc:sldMkLst>
          <pc:docMk/>
          <pc:sldMk cId="0" sldId="272"/>
        </pc:sldMkLst>
        <pc:spChg chg="mod">
          <ac:chgData name="Willems, Kelsey" userId="71cc9568-3e95-4d8b-bfe9-ae35171ea7ad" providerId="ADAL" clId="{C8F248B9-31F8-4D81-8060-F1627DB6C5F7}" dt="2024-09-03T14:13:21.943" v="68" actId="1076"/>
          <ac:spMkLst>
            <pc:docMk/>
            <pc:sldMk cId="0" sldId="272"/>
            <ac:spMk id="185" creationId="{00000000-0000-0000-0000-000000000000}"/>
          </ac:spMkLst>
        </pc:spChg>
        <pc:grpChg chg="mod">
          <ac:chgData name="Willems, Kelsey" userId="71cc9568-3e95-4d8b-bfe9-ae35171ea7ad" providerId="ADAL" clId="{C8F248B9-31F8-4D81-8060-F1627DB6C5F7}" dt="2024-09-03T14:13:10.500" v="66" actId="1076"/>
          <ac:grpSpMkLst>
            <pc:docMk/>
            <pc:sldMk cId="0" sldId="272"/>
            <ac:grpSpMk id="181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4073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terclass.com/articles/how-to-use-dialogue-tag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32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32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9gy-1Z2Sa-c?feature=shared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4073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4073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Sentence Scramble.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https://learn.k20center.ou.edu/strategy/4073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to use dialogue tags: 5 tips for formatting dialogue - 2024. MasterClass. (n.d.).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https://www.masterclass.com/articles/how-to-use-dialogue-tags</a:t>
            </a:r>
            <a:r>
              <a:rPr lang="en-US"/>
              <a:t>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Team, R. E. (2023, July 24). 6 unbreakable dialogue punctuation rules all writers must know. Reedsy. https://blog.reedsy.com/guide/how-to-write-dialogue/dialogue-rules-punctuation/ 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Google Docs. Tech Tools.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https://learn.k20center.ou.edu/tech-tool/2327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37d8b31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837d8b31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Google Docs. Tech Tools.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https://learn.k20center.ou.edu/tech-tool/2327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(Sept. 21, 2021). K20 10 Minute Timer.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https://youtu.be/9gy-1Z2Sa-c?feature=shared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37d8b31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837d8b31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3-2-1.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https://learn.k20center.ou.edu/strategy/117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Read aloud</a:t>
            </a: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Read aloud</a:t>
            </a: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Commit and toss. Strategies. Retrieved from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154b0b7b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8154b0b7b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Commit and toss. Strategies. Retrieved from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Sentence Scramble.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https://learn.k20center.ou.edu/strategy/4073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19995f23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2819995f23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Sentence Scramble.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https://learn.k20center.ou.edu/strategy/4073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6" name="Google Shape;4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9gy-1Z2Sa-c?feature=shared" TargetMode="Externa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>
            <a:spLocks noGrp="1"/>
          </p:cNvSpPr>
          <p:nvPr>
            <p:ph type="title" idx="4294967295"/>
          </p:nvPr>
        </p:nvSpPr>
        <p:spPr>
          <a:xfrm>
            <a:off x="425885" y="5347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Sentence Scramble - Answers</a:t>
            </a:r>
            <a:endParaRPr/>
          </a:p>
        </p:txBody>
      </p:sp>
      <p:graphicFrame>
        <p:nvGraphicFramePr>
          <p:cNvPr id="128" name="Google Shape;128;p34"/>
          <p:cNvGraphicFramePr/>
          <p:nvPr/>
        </p:nvGraphicFramePr>
        <p:xfrm>
          <a:off x="425885" y="1563340"/>
          <a:ext cx="8229600" cy="2889377"/>
        </p:xfrm>
        <a:graphic>
          <a:graphicData uri="http://schemas.openxmlformats.org/drawingml/2006/table">
            <a:tbl>
              <a:tblPr>
                <a:noFill/>
                <a:tableStyleId>{B7185D56-F0B2-4289-8C33-67FAB99EC86B}</a:tableStyleId>
              </a:tblPr>
              <a:tblGrid>
                <a:gridCol w="129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Number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Correctly Punctuated Sentence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“First it wants to talk to us,” she said. 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“There’s no doubt about it,” he said. 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 asked, “You’re not understanding, are you?”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 b="1" i="0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“The meat is the whole deal,” he said. 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 b="1" i="0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“This is altogether too much,” she said.</a:t>
                      </a:r>
                      <a:endParaRPr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9" name="Google Shape;1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1525" y="0"/>
            <a:ext cx="1342475" cy="13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423525" y="3596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“They’re Made Out of Meat” </a:t>
            </a:r>
            <a:endParaRPr sz="3200"/>
          </a:p>
        </p:txBody>
      </p:sp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3745268" y="1374717"/>
            <a:ext cx="4839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About the story</a:t>
            </a:r>
            <a:endParaRPr/>
          </a:p>
          <a:p>
            <a:pPr marL="45720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Written in 1990.</a:t>
            </a:r>
            <a:endParaRPr/>
          </a:p>
          <a:p>
            <a:pPr marL="45720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One of Bisson’s most famous short stories.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As you read pay close attention to the structure of how the story is written. </a:t>
            </a:r>
            <a:endParaRPr/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75" y="1807126"/>
            <a:ext cx="3513340" cy="1969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457200" y="24751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“They’re Made Out of Meat”</a:t>
            </a:r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body" idx="1"/>
          </p:nvPr>
        </p:nvSpPr>
        <p:spPr>
          <a:xfrm>
            <a:off x="405245" y="1233401"/>
            <a:ext cx="4769183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200"/>
              <a:t>What do you notice about the structure of the story?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200"/>
              <a:t>What would have been different about the story if Bisson would have included narrative clues with the dialogue?</a:t>
            </a:r>
            <a:endParaRPr/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6828" y="1257161"/>
            <a:ext cx="3664773" cy="366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457200" y="19012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Dialogue Definitions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457200" y="1047371"/>
            <a:ext cx="8229599" cy="369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7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Dialogue tag: </a:t>
            </a:r>
            <a:r>
              <a:rPr lang="en-US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phrase that precedes or follows a bit of written dialogue and establishes who the speaker is, how they are delivering the dialogue, and whether a new speaker is talking.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7"/>
              <a:buNone/>
            </a:pPr>
            <a:r>
              <a:rPr lang="en-US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Ex: “Go away, Mark!” </a:t>
            </a:r>
            <a:r>
              <a:rPr lang="en-US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 shouted.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7"/>
              <a:buNone/>
            </a:pPr>
            <a:endParaRPr b="1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7"/>
              <a:buNone/>
            </a:pP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Dash: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Indicates dialogue was interrupted.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7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Ex: “I just meant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–”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 began.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7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7"/>
              <a:buNone/>
            </a:pP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Ellipses: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Indicates the speaker trailed off.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7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Ex: “I was wondering if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she mused.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429722">
            <a:off x="5688326" y="1925324"/>
            <a:ext cx="2980625" cy="29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457200" y="19012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Dialogue Examples</a:t>
            </a:r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457200" y="1047371"/>
            <a:ext cx="8229599" cy="296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“I really don’t think this is a good idea, guys,” Sally warned.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Ben shook his head and said, “Nah, it’s a great idea!”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“I don’t know…”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“Oh, come on! It’ll be great!”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Sally chewed on her bottom lip. “Okay, I guess we–”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Ben grinned. “Woohoo!” he cheered.</a:t>
            </a:r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7131" y="1904621"/>
            <a:ext cx="2046029" cy="20460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A8B352-4FEA-DA47-900C-5AEC219E61E7}"/>
              </a:ext>
            </a:extLst>
          </p:cNvPr>
          <p:cNvSpPr txBox="1"/>
          <p:nvPr/>
        </p:nvSpPr>
        <p:spPr>
          <a:xfrm>
            <a:off x="592783" y="4121159"/>
            <a:ext cx="7277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u="none" strike="noStrike" dirty="0">
                <a:solidFill>
                  <a:srgbClr val="971D20"/>
                </a:solidFill>
                <a:effectLst/>
                <a:latin typeface="Calibri" panose="020F0502020204030204" pitchFamily="34" charset="0"/>
              </a:rPr>
              <a:t>Notice: Instead of using a period at the end of a line of dialogue, use a comma. Periods are</a:t>
            </a:r>
            <a:r>
              <a:rPr lang="en-US" sz="2000" dirty="0"/>
              <a:t> </a:t>
            </a:r>
            <a:r>
              <a:rPr lang="en-US" sz="2000" b="0" i="1" u="none" strike="noStrike" dirty="0">
                <a:solidFill>
                  <a:srgbClr val="971D20"/>
                </a:solidFill>
                <a:effectLst/>
                <a:latin typeface="Calibri" panose="020F0502020204030204" pitchFamily="34" charset="0"/>
              </a:rPr>
              <a:t>only used if there is no dialogue tag afterwards.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Dialogue Practice</a:t>
            </a:r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body" idx="1"/>
          </p:nvPr>
        </p:nvSpPr>
        <p:spPr>
          <a:xfrm>
            <a:off x="457200" y="1533825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Get into groups of TWO.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ONE member of each group needs to open up a blank Google Doc.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Share that Doc with your partner. Make sure to add them as an Editor on the doc.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37d8b3115_0_0"/>
          <p:cNvSpPr txBox="1">
            <a:spLocks noGrp="1"/>
          </p:cNvSpPr>
          <p:nvPr>
            <p:ph type="title" idx="4294967295"/>
          </p:nvPr>
        </p:nvSpPr>
        <p:spPr>
          <a:xfrm>
            <a:off x="544882" y="400050"/>
            <a:ext cx="8229600" cy="85725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Prepare your Questions</a:t>
            </a:r>
            <a:endParaRPr dirty="0"/>
          </a:p>
        </p:txBody>
      </p:sp>
      <p:sp>
        <p:nvSpPr>
          <p:cNvPr id="169" name="Google Shape;169;g2837d8b3115_0_0"/>
          <p:cNvSpPr txBox="1">
            <a:spLocks noGrp="1"/>
          </p:cNvSpPr>
          <p:nvPr>
            <p:ph type="body" idx="4294967295"/>
          </p:nvPr>
        </p:nvSpPr>
        <p:spPr>
          <a:xfrm>
            <a:off x="457200" y="1360161"/>
            <a:ext cx="8229600" cy="32924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Choose one or more of the following questions to ask your partner to keep a conversation going: </a:t>
            </a:r>
            <a:endParaRPr dirty="0"/>
          </a:p>
          <a:p>
            <a:pPr marL="457200" lvl="0" indent="-368935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"If you could have any superpower, what would it be and why?" 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“What did you do this summer?” 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"What’s the most interesting place you’ve ever visited or want to visit?"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"What’s a book, movie, or show that you think everyone should experience?" 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"What’s the best piece of advice you’ve ever received or given?"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/>
        </p:nvSpPr>
        <p:spPr>
          <a:xfrm>
            <a:off x="1268262" y="2721534"/>
            <a:ext cx="631938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Hey.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Hello.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did you do this summer?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Oh, not much. We did go on a really cool trip!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That’s neat. Where do you go?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went to South Padre. The beach was great. Did you go anywhere?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No, we mostly stayed home. I had to cut wheat this summer. </a:t>
            </a: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Have a Conversation </a:t>
            </a:r>
            <a:endParaRPr/>
          </a:p>
        </p:txBody>
      </p:sp>
      <p:sp>
        <p:nvSpPr>
          <p:cNvPr id="176" name="Google Shape;176;p35"/>
          <p:cNvSpPr txBox="1"/>
          <p:nvPr/>
        </p:nvSpPr>
        <p:spPr>
          <a:xfrm>
            <a:off x="572400" y="2669075"/>
            <a:ext cx="8433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Student 1:</a:t>
            </a:r>
            <a:endParaRPr sz="1200" b="0" i="0" u="none" strike="noStrike" cap="none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Student 2:</a:t>
            </a:r>
            <a:endParaRPr sz="1200" b="0" i="0" u="none" strike="noStrike" cap="none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Student 1:</a:t>
            </a:r>
            <a:endParaRPr sz="1200" b="0" i="0" u="none" strike="noStrike" cap="none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35"/>
          <p:cNvGrpSpPr/>
          <p:nvPr/>
        </p:nvGrpSpPr>
        <p:grpSpPr>
          <a:xfrm>
            <a:off x="457200" y="1719150"/>
            <a:ext cx="1451825" cy="744900"/>
            <a:chOff x="457200" y="1719150"/>
            <a:chExt cx="1451825" cy="744900"/>
          </a:xfrm>
        </p:grpSpPr>
        <p:sp>
          <p:nvSpPr>
            <p:cNvPr id="178" name="Google Shape;178;p35"/>
            <p:cNvSpPr/>
            <p:nvPr/>
          </p:nvSpPr>
          <p:spPr>
            <a:xfrm>
              <a:off x="457200" y="1795350"/>
              <a:ext cx="1451700" cy="668700"/>
            </a:xfrm>
            <a:prstGeom prst="roundRect">
              <a:avLst>
                <a:gd name="adj" fmla="val 16667"/>
              </a:avLst>
            </a:prstGeom>
            <a:solidFill>
              <a:srgbClr val="65929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5"/>
            <p:cNvSpPr txBox="1"/>
            <p:nvPr/>
          </p:nvSpPr>
          <p:spPr>
            <a:xfrm>
              <a:off x="500525" y="1719150"/>
              <a:ext cx="14085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Take turns writing</a:t>
              </a:r>
              <a:endParaRPr sz="2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35"/>
          <p:cNvSpPr/>
          <p:nvPr/>
        </p:nvSpPr>
        <p:spPr>
          <a:xfrm>
            <a:off x="982350" y="2526275"/>
            <a:ext cx="151500" cy="267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2E6B7"/>
          </a:solidFill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35"/>
          <p:cNvGrpSpPr/>
          <p:nvPr/>
        </p:nvGrpSpPr>
        <p:grpSpPr>
          <a:xfrm>
            <a:off x="3896260" y="2349722"/>
            <a:ext cx="1408500" cy="740986"/>
            <a:chOff x="3839241" y="2391764"/>
            <a:chExt cx="1408500" cy="740986"/>
          </a:xfrm>
        </p:grpSpPr>
        <p:sp>
          <p:nvSpPr>
            <p:cNvPr id="182" name="Google Shape;182;p35"/>
            <p:cNvSpPr/>
            <p:nvPr/>
          </p:nvSpPr>
          <p:spPr>
            <a:xfrm>
              <a:off x="3839241" y="2464050"/>
              <a:ext cx="1408500" cy="668700"/>
            </a:xfrm>
            <a:prstGeom prst="roundRect">
              <a:avLst>
                <a:gd name="adj" fmla="val 16667"/>
              </a:avLst>
            </a:prstGeom>
            <a:solidFill>
              <a:srgbClr val="65929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5"/>
            <p:cNvSpPr txBox="1"/>
            <p:nvPr/>
          </p:nvSpPr>
          <p:spPr>
            <a:xfrm>
              <a:off x="3839241" y="2391764"/>
              <a:ext cx="14085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Ask questions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35"/>
          <p:cNvSpPr/>
          <p:nvPr/>
        </p:nvSpPr>
        <p:spPr>
          <a:xfrm>
            <a:off x="6763088" y="2718895"/>
            <a:ext cx="1408500" cy="1007100"/>
          </a:xfrm>
          <a:prstGeom prst="roundRect">
            <a:avLst>
              <a:gd name="adj" fmla="val 16667"/>
            </a:avLst>
          </a:prstGeom>
          <a:solidFill>
            <a:srgbClr val="65929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5"/>
          <p:cNvSpPr txBox="1"/>
          <p:nvPr/>
        </p:nvSpPr>
        <p:spPr>
          <a:xfrm>
            <a:off x="6775529" y="2659925"/>
            <a:ext cx="14085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Ask follow-up questions</a:t>
            </a:r>
            <a:endParaRPr sz="2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5"/>
          <p:cNvSpPr/>
          <p:nvPr/>
        </p:nvSpPr>
        <p:spPr>
          <a:xfrm rot="3022997">
            <a:off x="3612194" y="2954205"/>
            <a:ext cx="151494" cy="2674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2E6B7"/>
          </a:solidFill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5"/>
          <p:cNvSpPr/>
          <p:nvPr/>
        </p:nvSpPr>
        <p:spPr>
          <a:xfrm rot="3051810">
            <a:off x="6531168" y="3560494"/>
            <a:ext cx="151500" cy="267300"/>
          </a:xfrm>
          <a:prstGeom prst="downArrow">
            <a:avLst>
              <a:gd name="adj1" fmla="val 50000"/>
              <a:gd name="adj2" fmla="val 39665"/>
            </a:avLst>
          </a:prstGeom>
          <a:solidFill>
            <a:srgbClr val="F2E6B7"/>
          </a:solidFill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Dialogue Practice</a:t>
            </a:r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body" idx="1"/>
          </p:nvPr>
        </p:nvSpPr>
        <p:spPr>
          <a:xfrm>
            <a:off x="457175" y="145160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 startAt="4"/>
            </a:pPr>
            <a:r>
              <a:rPr lang="en-US"/>
              <a:t>Have a one-page conversation in your Google Doc about </a:t>
            </a:r>
            <a:r>
              <a:rPr lang="en-US" i="1"/>
              <a:t>something interesting you did this summer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rgbClr val="991B1E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-US"/>
              <a:t>   Once you have filled up the page, add in correct 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punctuation and dialogue tags.</a:t>
            </a:r>
            <a:endParaRPr/>
          </a:p>
        </p:txBody>
      </p:sp>
      <p:pic>
        <p:nvPicPr>
          <p:cNvPr id="194" name="Google Shape;194;p14" title="K20 Center 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317295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4"/>
          <p:cNvSpPr txBox="1"/>
          <p:nvPr/>
        </p:nvSpPr>
        <p:spPr>
          <a:xfrm>
            <a:off x="0" y="4461450"/>
            <a:ext cx="30480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10 Minute Timer</a:t>
            </a:r>
            <a:endParaRPr sz="21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Add Punctuation and Dialogue Tags</a:t>
            </a:r>
            <a:endParaRPr/>
          </a:p>
        </p:txBody>
      </p:sp>
      <p:sp>
        <p:nvSpPr>
          <p:cNvPr id="201" name="Google Shape;201;p36"/>
          <p:cNvSpPr txBox="1"/>
          <p:nvPr/>
        </p:nvSpPr>
        <p:spPr>
          <a:xfrm>
            <a:off x="832982" y="1771531"/>
            <a:ext cx="715235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Hey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,”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Bobby said.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Mia replied, “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Hello.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do this summer?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asked Bobby.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Oh, not much. We did go on a really cool trip!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Mia gushed.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That’s neat. Where do you go?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went to South Padre. The beach was great. Did you go anywhere?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Bobby sighed. “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No, we mostly stayed home. I had to cut wheat this summer.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Meat Your Match: Dialogue Skills with a Twist</a:t>
            </a:r>
            <a:endParaRPr i="1"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Dialogue Writing</a:t>
            </a:r>
            <a:endParaRPr sz="240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500"/>
              <a:t>Essential Question</a:t>
            </a:r>
            <a:endParaRPr sz="4500"/>
          </a:p>
        </p:txBody>
      </p:sp>
      <p:sp>
        <p:nvSpPr>
          <p:cNvPr id="207" name="Google Shape;207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</a:pPr>
            <a:r>
              <a:rPr lang="en-US" sz="4600"/>
              <a:t>How does dialogue impact the plot of a narrative?</a:t>
            </a:r>
            <a:endParaRPr sz="48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4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>
            <a:spLocks noGrp="1"/>
          </p:cNvSpPr>
          <p:nvPr>
            <p:ph type="title"/>
          </p:nvPr>
        </p:nvSpPr>
        <p:spPr>
          <a:xfrm>
            <a:off x="457202" y="35668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Short Story with Dialogue</a:t>
            </a:r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body" idx="1"/>
          </p:nvPr>
        </p:nvSpPr>
        <p:spPr>
          <a:xfrm>
            <a:off x="457201" y="1271650"/>
            <a:ext cx="7983000" cy="3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Compose a 500-word short story that heavily relies on dialogue to propel the plot. </a:t>
            </a:r>
            <a:endParaRPr sz="3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Short stories can be based on true events or entirely imagined.</a:t>
            </a:r>
            <a:endParaRPr sz="3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Use the Rubric as a guide.</a:t>
            </a:r>
            <a:endParaRPr sz="30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37d8b3115_0_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3-2-1</a:t>
            </a:r>
            <a:endParaRPr/>
          </a:p>
        </p:txBody>
      </p:sp>
      <p:sp>
        <p:nvSpPr>
          <p:cNvPr id="219" name="Google Shape;219;g2837d8b3115_0_9"/>
          <p:cNvSpPr txBox="1">
            <a:spLocks noGrp="1"/>
          </p:cNvSpPr>
          <p:nvPr>
            <p:ph type="body" idx="1"/>
          </p:nvPr>
        </p:nvSpPr>
        <p:spPr>
          <a:xfrm>
            <a:off x="884300" y="1451600"/>
            <a:ext cx="78024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are 3 things you learned?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are 2 ways your writing was impacted?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is 1 lingering question you have about dialogue?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g2837d8b3115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825" y="242400"/>
            <a:ext cx="138112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837d8b3115_0_9"/>
          <p:cNvSpPr/>
          <p:nvPr/>
        </p:nvSpPr>
        <p:spPr>
          <a:xfrm>
            <a:off x="607975" y="1563525"/>
            <a:ext cx="312000" cy="296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8A4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837d8b3115_0_9"/>
          <p:cNvSpPr txBox="1"/>
          <p:nvPr/>
        </p:nvSpPr>
        <p:spPr>
          <a:xfrm>
            <a:off x="607975" y="2180300"/>
            <a:ext cx="267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16D7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400" b="1">
              <a:solidFill>
                <a:srgbClr val="F16D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837d8b3115_0_9"/>
          <p:cNvSpPr txBox="1"/>
          <p:nvPr/>
        </p:nvSpPr>
        <p:spPr>
          <a:xfrm>
            <a:off x="630325" y="3035275"/>
            <a:ext cx="267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86B19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400" b="1">
              <a:solidFill>
                <a:srgbClr val="86B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body" idx="1"/>
          </p:nvPr>
        </p:nvSpPr>
        <p:spPr>
          <a:xfrm>
            <a:off x="530351" y="2028497"/>
            <a:ext cx="8284039" cy="256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30" lvl="0" indent="-20573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dirty="0"/>
              <a:t>Recognize dialogue that uses correct punctuation.</a:t>
            </a:r>
          </a:p>
          <a:p>
            <a:pPr marL="205730" lvl="0" indent="-20573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dirty="0"/>
              <a:t>Create dialogue that is essential to the plot of a narrative.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39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28" lvl="0" indent="-20572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/>
              <a:t>How does dialogue impact the plot of a narrative?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Commit and Toss</a:t>
            </a:r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9502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/>
              <a:t>What is your favorite quote from a fictional character?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/>
              <a:t>Write that quote on your piece of paper.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/>
              <a:t>Crumple up your paper and toss it across the room.</a:t>
            </a:r>
            <a:endParaRPr/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5725" y="3261500"/>
            <a:ext cx="1568750" cy="188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154b0b7ba_2_0"/>
          <p:cNvSpPr txBox="1">
            <a:spLocks noGrp="1"/>
          </p:cNvSpPr>
          <p:nvPr>
            <p:ph type="title" idx="4294967295"/>
          </p:nvPr>
        </p:nvSpPr>
        <p:spPr>
          <a:xfrm>
            <a:off x="382045" y="0"/>
            <a:ext cx="82296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Need Some Ideas for a Quote</a:t>
            </a:r>
            <a:endParaRPr/>
          </a:p>
        </p:txBody>
      </p:sp>
      <p:sp>
        <p:nvSpPr>
          <p:cNvPr id="100" name="Google Shape;100;g28154b0b7ba_2_0"/>
          <p:cNvSpPr txBox="1">
            <a:spLocks noGrp="1"/>
          </p:cNvSpPr>
          <p:nvPr>
            <p:ph type="body" idx="4294967295"/>
          </p:nvPr>
        </p:nvSpPr>
        <p:spPr>
          <a:xfrm>
            <a:off x="104775" y="702980"/>
            <a:ext cx="4519613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200">
              <a:solidFill>
                <a:srgbClr val="545D7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"Never forget what you are, for surely the world will not. Make it your strength. Then it can never be your weakness." 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-Tyrion, </a:t>
            </a:r>
            <a:r>
              <a:rPr lang="en-US" sz="4500" i="1">
                <a:latin typeface="Calibri"/>
                <a:ea typeface="Calibri"/>
                <a:cs typeface="Calibri"/>
                <a:sym typeface="Calibri"/>
              </a:rPr>
              <a:t>Game of Thrones</a:t>
            </a: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 by George R.R. Martin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endParaRPr sz="45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"My thoughts are stars I cannot fathom into constellations."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-Augustus Waters, </a:t>
            </a:r>
            <a:r>
              <a:rPr lang="en-US" sz="4500" i="1">
                <a:latin typeface="Calibri"/>
                <a:ea typeface="Calibri"/>
                <a:cs typeface="Calibri"/>
                <a:sym typeface="Calibri"/>
              </a:rPr>
              <a:t>The Fault in Our Stars</a:t>
            </a: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 by John Green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"Words are, in my not-so-humble opinion, our most inexhaustible source of magic."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4444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-Albus Dumbledore, </a:t>
            </a:r>
            <a:r>
              <a:rPr lang="en-US" sz="4500" i="1">
                <a:latin typeface="Calibri"/>
                <a:ea typeface="Calibri"/>
                <a:cs typeface="Calibri"/>
                <a:sym typeface="Calibri"/>
              </a:rPr>
              <a:t>Harry Potter and the Deathly Hallows</a:t>
            </a: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 by J.K. Rowling</a:t>
            </a:r>
            <a:endParaRPr sz="4500">
              <a:solidFill>
                <a:srgbClr val="54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8154b0b7ba_2_0"/>
          <p:cNvSpPr txBox="1">
            <a:spLocks noGrp="1"/>
          </p:cNvSpPr>
          <p:nvPr>
            <p:ph type="body" idx="4294967295"/>
          </p:nvPr>
        </p:nvSpPr>
        <p:spPr>
          <a:xfrm>
            <a:off x="4624388" y="702979"/>
            <a:ext cx="4300407" cy="380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393939"/>
              <a:buNone/>
            </a:pPr>
            <a:endParaRPr sz="1200">
              <a:solidFill>
                <a:srgbClr val="545D7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-US" sz="3300" b="1">
                <a:latin typeface="Calibri"/>
                <a:ea typeface="Calibri"/>
                <a:cs typeface="Calibri"/>
                <a:sym typeface="Calibri"/>
              </a:rPr>
              <a:t>"We accept the love we think we deserve."</a:t>
            </a:r>
            <a:endParaRPr sz="3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-Charlie, </a:t>
            </a:r>
            <a:r>
              <a:rPr lang="en-US" sz="3300" i="1">
                <a:latin typeface="Calibri"/>
                <a:ea typeface="Calibri"/>
                <a:cs typeface="Calibri"/>
                <a:sym typeface="Calibri"/>
              </a:rPr>
              <a:t>The Perks of Being a Wallflower</a:t>
            </a: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 by Stephen Chbosky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-US" sz="3300" b="1">
                <a:latin typeface="Calibri"/>
                <a:ea typeface="Calibri"/>
                <a:cs typeface="Calibri"/>
                <a:sym typeface="Calibri"/>
              </a:rPr>
              <a:t>"To die would be an awfully big adventure."</a:t>
            </a:r>
            <a:endParaRPr sz="3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-Peter, </a:t>
            </a:r>
            <a:r>
              <a:rPr lang="en-US" sz="3300" i="1">
                <a:latin typeface="Calibri"/>
                <a:ea typeface="Calibri"/>
                <a:cs typeface="Calibri"/>
                <a:sym typeface="Calibri"/>
              </a:rPr>
              <a:t>Peter Pan </a:t>
            </a: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by J.M. Barrie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-US" sz="3300" b="1">
                <a:latin typeface="Calibri"/>
                <a:ea typeface="Calibri"/>
                <a:cs typeface="Calibri"/>
                <a:sym typeface="Calibri"/>
              </a:rPr>
              <a:t>"Don’t let the hard days win."</a:t>
            </a:r>
            <a:endParaRPr sz="3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-Aelin Ashryver Galathynius, </a:t>
            </a:r>
            <a:r>
              <a:rPr lang="en-US" sz="3300" i="1">
                <a:latin typeface="Calibri"/>
                <a:ea typeface="Calibri"/>
                <a:cs typeface="Calibri"/>
                <a:sym typeface="Calibri"/>
              </a:rPr>
              <a:t>Throne of Glass</a:t>
            </a: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 series by Sarah J. Maas</a:t>
            </a:r>
            <a:endParaRPr sz="3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393939"/>
              <a:buNone/>
            </a:pPr>
            <a:endParaRPr sz="1200">
              <a:solidFill>
                <a:srgbClr val="545D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Commit and Toss</a:t>
            </a: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9502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rgbClr val="991B1E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 sz="3600">
                <a:solidFill>
                  <a:srgbClr val="991B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/>
              <a:t>Pick up a piece of paper that is not yours.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rgbClr val="991B1E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-US"/>
              <a:t> Read your chosen quote.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>
                <a:solidFill>
                  <a:srgbClr val="991B1E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lang="en-US"/>
              <a:t> What makes these quotes memorable?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5725" y="3261500"/>
            <a:ext cx="1568750" cy="188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403350" y="140349"/>
            <a:ext cx="82296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Sentence Scramble</a:t>
            </a: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457200" y="1299175"/>
            <a:ext cx="8175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Each set of cards contains two quotes, two sets of quotation marks, two commas, two periods, and either the words “he said” or “she said.”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Put these cards in the order that you believe is grammatically correct.</a:t>
            </a:r>
            <a:endParaRPr/>
          </a:p>
        </p:txBody>
      </p:sp>
      <p:pic>
        <p:nvPicPr>
          <p:cNvPr id="115" name="Google Shape;11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1525" y="0"/>
            <a:ext cx="1342475" cy="13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19995f236_0_6"/>
          <p:cNvSpPr txBox="1">
            <a:spLocks noGrp="1"/>
          </p:cNvSpPr>
          <p:nvPr>
            <p:ph type="title" idx="4294967295"/>
          </p:nvPr>
        </p:nvSpPr>
        <p:spPr>
          <a:xfrm>
            <a:off x="425885" y="5192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Sentence Scramble - Answers</a:t>
            </a:r>
            <a:endParaRPr/>
          </a:p>
        </p:txBody>
      </p:sp>
      <p:graphicFrame>
        <p:nvGraphicFramePr>
          <p:cNvPr id="121" name="Google Shape;121;g2819995f236_0_6"/>
          <p:cNvGraphicFramePr/>
          <p:nvPr/>
        </p:nvGraphicFramePr>
        <p:xfrm>
          <a:off x="425885" y="15633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{B7185D56-F0B2-4289-8C33-67FAB99EC86B}</a:tableStyleId>
              </a:tblPr>
              <a:tblGrid>
                <a:gridCol w="129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Number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Correctly Punctuated Sentence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“So who made the machines? That’s who we want to contact,” he said. 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asked, “So…what does the thinking?”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“I was hoping you would say that,” she said. 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b="1" i="0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“They always come around,” she said. 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 b="1" i="0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“Oh, there is a brain all right,” he said. 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2" name="Google Shape;122;g2819995f23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1525" y="0"/>
            <a:ext cx="1342475" cy="13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1470</Words>
  <Application>Microsoft Office PowerPoint</Application>
  <PresentationFormat>On-screen Show (16:9)</PresentationFormat>
  <Paragraphs>157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Roboto</vt:lpstr>
      <vt:lpstr>Constantia</vt:lpstr>
      <vt:lpstr>Arial</vt:lpstr>
      <vt:lpstr>Georgia</vt:lpstr>
      <vt:lpstr>Calibri</vt:lpstr>
      <vt:lpstr>LEARN theme</vt:lpstr>
      <vt:lpstr>LEARN theme</vt:lpstr>
      <vt:lpstr>PowerPoint Presentation</vt:lpstr>
      <vt:lpstr>Meat Your Match: Dialogue Skills with a Twist</vt:lpstr>
      <vt:lpstr>Learning Objectives</vt:lpstr>
      <vt:lpstr>Essential Questions</vt:lpstr>
      <vt:lpstr>Commit and Toss</vt:lpstr>
      <vt:lpstr>Need Some Ideas for a Quote</vt:lpstr>
      <vt:lpstr>Commit and Toss</vt:lpstr>
      <vt:lpstr>Sentence Scramble</vt:lpstr>
      <vt:lpstr>Sentence Scramble - Answers</vt:lpstr>
      <vt:lpstr>Sentence Scramble - Answers</vt:lpstr>
      <vt:lpstr>“They’re Made Out of Meat” </vt:lpstr>
      <vt:lpstr>“They’re Made Out of Meat”</vt:lpstr>
      <vt:lpstr>Dialogue Definitions</vt:lpstr>
      <vt:lpstr>Dialogue Examples</vt:lpstr>
      <vt:lpstr>Dialogue Practice</vt:lpstr>
      <vt:lpstr>Prepare your Questions</vt:lpstr>
      <vt:lpstr>Have a Conversation </vt:lpstr>
      <vt:lpstr>Dialogue Practice</vt:lpstr>
      <vt:lpstr>Add Punctuation and Dialogue Tags</vt:lpstr>
      <vt:lpstr>Essential Question</vt:lpstr>
      <vt:lpstr>Short Story with Dialogue</vt:lpstr>
      <vt:lpstr>3-2-1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Willems, Kelsey</dc:creator>
  <cp:lastModifiedBy>Willems, Kelsey</cp:lastModifiedBy>
  <cp:revision>1</cp:revision>
  <dcterms:modified xsi:type="dcterms:W3CDTF">2024-09-03T18:42:38Z</dcterms:modified>
</cp:coreProperties>
</file>