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3"/>
  </p:notesMasterIdLst>
  <p:sldIdLst>
    <p:sldId id="256" r:id="rId3"/>
    <p:sldId id="257" r:id="rId4"/>
    <p:sldId id="258" r:id="rId5"/>
    <p:sldId id="265" r:id="rId6"/>
    <p:sldId id="259" r:id="rId7"/>
    <p:sldId id="260" r:id="rId8"/>
    <p:sldId id="261" r:id="rId9"/>
    <p:sldId id="262" r:id="rId10"/>
    <p:sldId id="263" r:id="rId11"/>
    <p:sldId id="264"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
      <p:font typeface="Georgia" panose="02040502050405020303"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bZGvjtlmQFyTyTZ9uSmJPEulu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911" autoAdjust="0"/>
  </p:normalViewPr>
  <p:slideViewPr>
    <p:cSldViewPr snapToGrid="0" snapToObjects="1">
      <p:cViewPr varScale="1">
        <p:scale>
          <a:sx n="107" d="100"/>
          <a:sy n="107" d="100"/>
        </p:scale>
        <p:origin x="108" y="13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r>
              <a:rPr lang="en-US"/>
              <a:t>Free image: attribution required.  See above</a:t>
            </a:r>
            <a:br>
              <a:rPr lang="en-US"/>
            </a:b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e356bd2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e356bd2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5e2101c30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ENGAGE </a:t>
            </a:r>
            <a:br>
              <a:rPr lang="en-US" dirty="0"/>
            </a:br>
            <a:r>
              <a:rPr lang="en-US" sz="1200" dirty="0">
                <a:solidFill>
                  <a:srgbClr val="292929"/>
                </a:solidFill>
                <a:highlight>
                  <a:srgbClr val="FFFFFF"/>
                </a:highlight>
              </a:rPr>
              <a:t>Give students a few minutes to consider how they would fill in the missing parts of the grid, and how they know what their answer is. Have some students share what they are thinking &amp; how they came to that conclusion.</a:t>
            </a:r>
            <a:br>
              <a:rPr lang="en-US" sz="1200" dirty="0">
                <a:solidFill>
                  <a:srgbClr val="292929"/>
                </a:solidFill>
                <a:highlight>
                  <a:srgbClr val="FFFFFF"/>
                </a:highlight>
              </a:rPr>
            </a:br>
            <a:br>
              <a:rPr lang="en-US" sz="1200" dirty="0">
                <a:solidFill>
                  <a:srgbClr val="292929"/>
                </a:solidFill>
                <a:highlight>
                  <a:srgbClr val="FFFFFF"/>
                </a:highlight>
              </a:rPr>
            </a:br>
            <a:r>
              <a:rPr lang="en-US" dirty="0"/>
              <a:t>As students engage with the ROYGBIV table, they should begin constructing knowledge about how to identify and analyze patterns.</a:t>
            </a:r>
            <a:endParaRPr sz="1200" dirty="0">
              <a:solidFill>
                <a:srgbClr val="292929"/>
              </a:solidFill>
              <a:highlight>
                <a:srgbClr val="FFFFFF"/>
              </a:highlight>
            </a:endParaRPr>
          </a:p>
          <a:p>
            <a:pPr marL="0" lvl="0" indent="0" algn="l" rtl="0">
              <a:lnSpc>
                <a:spcPct val="100000"/>
              </a:lnSpc>
              <a:spcBef>
                <a:spcPts val="0"/>
              </a:spcBef>
              <a:spcAft>
                <a:spcPts val="0"/>
              </a:spcAft>
              <a:buSzPts val="1400"/>
              <a:buNone/>
            </a:pPr>
            <a:endParaRPr dirty="0"/>
          </a:p>
        </p:txBody>
      </p:sp>
      <p:sp>
        <p:nvSpPr>
          <p:cNvPr id="91" name="Google Shape;91;gc5e2101c3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5e2101c3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rgbClr val="292929"/>
                </a:solidFill>
                <a:highlight>
                  <a:srgbClr val="FFFFFF"/>
                </a:highlight>
              </a:rPr>
              <a:t>The correct answer is the image on the right. Point out the patterns.</a:t>
            </a:r>
          </a:p>
          <a:p>
            <a:pPr marL="0" lvl="0" indent="0" algn="l" rtl="0">
              <a:lnSpc>
                <a:spcPct val="115000"/>
              </a:lnSpc>
              <a:spcBef>
                <a:spcPts val="0"/>
              </a:spcBef>
              <a:spcAft>
                <a:spcPts val="0"/>
              </a:spcAft>
              <a:buClr>
                <a:schemeClr val="dk1"/>
              </a:buClr>
              <a:buSzPts val="1100"/>
              <a:buFont typeface="Arial"/>
              <a:buNone/>
            </a:pPr>
            <a:endParaRPr lang="en-US" sz="1200">
              <a:solidFill>
                <a:srgbClr val="292929"/>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200">
                <a:solidFill>
                  <a:srgbClr val="292929"/>
                </a:solidFill>
                <a:highlight>
                  <a:srgbClr val="FFFFFF"/>
                </a:highlight>
              </a:rPr>
              <a:t>The </a:t>
            </a:r>
            <a:r>
              <a:rPr lang="en-US" sz="1200" dirty="0">
                <a:solidFill>
                  <a:srgbClr val="292929"/>
                </a:solidFill>
                <a:highlight>
                  <a:srgbClr val="FFFFFF"/>
                </a:highlight>
              </a:rPr>
              <a:t>patterns in the ROYGBIV table are similar to the periodic table which will be explored throughout the lesson. The horizontal pattern in the ROYGBIV table is analogous to the electron configuration in the periodic table, while the vertical pattern is analogous to the valence electrons. </a:t>
            </a:r>
            <a:endParaRPr lang="en-US" dirty="0"/>
          </a:p>
        </p:txBody>
      </p:sp>
      <p:sp>
        <p:nvSpPr>
          <p:cNvPr id="98" name="Google Shape;98;gc5e2101c3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c5e2101c30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EXPLORE</a:t>
            </a:r>
            <a:endParaRPr/>
          </a:p>
        </p:txBody>
      </p:sp>
      <p:sp>
        <p:nvSpPr>
          <p:cNvPr id="106" name="Google Shape;106;gc5e2101c3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5e2101c30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EXPLAIN  </a:t>
            </a:r>
          </a:p>
          <a:p>
            <a:pPr marL="0" lvl="0" indent="0" algn="l" rtl="0">
              <a:lnSpc>
                <a:spcPct val="100000"/>
              </a:lnSpc>
              <a:spcBef>
                <a:spcPts val="0"/>
              </a:spcBef>
              <a:spcAft>
                <a:spcPts val="0"/>
              </a:spcAft>
              <a:buSzPts val="1400"/>
              <a:buNone/>
            </a:pPr>
            <a:r>
              <a:rPr lang="en-US" dirty="0"/>
              <a:t>Source: </a:t>
            </a:r>
            <a:r>
              <a:rPr lang="en-US" b="0" i="0" dirty="0" err="1">
                <a:solidFill>
                  <a:srgbClr val="444444"/>
                </a:solidFill>
                <a:effectLst/>
                <a:latin typeface="Helvetica Neue"/>
              </a:rPr>
              <a:t>N.a.</a:t>
            </a:r>
            <a:r>
              <a:rPr lang="en-US" b="0" i="0" dirty="0">
                <a:solidFill>
                  <a:srgbClr val="444444"/>
                </a:solidFill>
                <a:effectLst/>
                <a:latin typeface="Helvetica Neue"/>
              </a:rPr>
              <a:t> (n.d.). 10 Best Periodic Table Of Elements. </a:t>
            </a:r>
            <a:r>
              <a:rPr lang="en-US" b="0" i="1" dirty="0" err="1">
                <a:solidFill>
                  <a:srgbClr val="444444"/>
                </a:solidFill>
                <a:effectLst/>
                <a:latin typeface="Helvetica Neue"/>
              </a:rPr>
              <a:t>Printablee</a:t>
            </a:r>
            <a:r>
              <a:rPr lang="en-US" b="0" i="0" dirty="0">
                <a:solidFill>
                  <a:srgbClr val="444444"/>
                </a:solidFill>
                <a:effectLst/>
                <a:latin typeface="Helvetica Neue"/>
              </a:rPr>
              <a:t>. https://www.printablee.com/post_periodic-table-of-elements-printable_400652/</a:t>
            </a:r>
            <a:endParaRPr dirty="0"/>
          </a:p>
        </p:txBody>
      </p:sp>
      <p:sp>
        <p:nvSpPr>
          <p:cNvPr id="112" name="Google Shape;112;gc5e2101c3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5e2101c30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EXTEND</a:t>
            </a:r>
            <a:endParaRPr/>
          </a:p>
        </p:txBody>
      </p:sp>
      <p:sp>
        <p:nvSpPr>
          <p:cNvPr id="119" name="Google Shape;119;gc5e2101c3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5e2101c30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EVALUATE</a:t>
            </a:r>
            <a:endParaRPr/>
          </a:p>
        </p:txBody>
      </p:sp>
      <p:sp>
        <p:nvSpPr>
          <p:cNvPr id="125" name="Google Shape;125;gc5e2101c3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4"/>
        <p:cNvGrpSpPr/>
        <p:nvPr/>
      </p:nvGrpSpPr>
      <p:grpSpPr>
        <a:xfrm>
          <a:off x="0" y="0"/>
          <a:ext cx="0" cy="0"/>
          <a:chOff x="0" y="0"/>
          <a:chExt cx="0" cy="0"/>
        </a:xfrm>
      </p:grpSpPr>
      <p:pic>
        <p:nvPicPr>
          <p:cNvPr id="45" name="Google Shape;45;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6"/>
        <p:cNvGrpSpPr/>
        <p:nvPr/>
      </p:nvGrpSpPr>
      <p:grpSpPr>
        <a:xfrm>
          <a:off x="0" y="0"/>
          <a:ext cx="0" cy="0"/>
          <a:chOff x="0" y="0"/>
          <a:chExt cx="0" cy="0"/>
        </a:xfrm>
      </p:grpSpPr>
      <p:sp>
        <p:nvSpPr>
          <p:cNvPr id="47" name="Google Shape;47;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0" name="Google Shape;50;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4"/>
        <p:cNvGrpSpPr/>
        <p:nvPr/>
      </p:nvGrpSpPr>
      <p:grpSpPr>
        <a:xfrm>
          <a:off x="0" y="0"/>
          <a:ext cx="0" cy="0"/>
          <a:chOff x="0" y="0"/>
          <a:chExt cx="0" cy="0"/>
        </a:xfrm>
      </p:grpSpPr>
      <p:sp>
        <p:nvSpPr>
          <p:cNvPr id="15" name="Google Shape;15;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6" name="Google Shape;16;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17" name="Google Shape;17;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18" name="Google Shape;18;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2" name="Google Shape;22;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5" name="Google Shape;25;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8"/>
        <p:cNvGrpSpPr/>
        <p:nvPr/>
      </p:nvGrpSpPr>
      <p:grpSpPr>
        <a:xfrm>
          <a:off x="0" y="0"/>
          <a:ext cx="0" cy="0"/>
          <a:chOff x="0" y="0"/>
          <a:chExt cx="0" cy="0"/>
        </a:xfrm>
      </p:grpSpPr>
      <p:sp>
        <p:nvSpPr>
          <p:cNvPr id="29" name="Google Shape;29;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1" name="Google Shape;3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9" name="Google Shape;39;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0" name="Google Shape;40;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c5e2101c30_0_29"/>
          <p:cNvSpPr txBox="1">
            <a:spLocks noGrp="1"/>
          </p:cNvSpPr>
          <p:nvPr>
            <p:ph type="title"/>
          </p:nvPr>
        </p:nvSpPr>
        <p:spPr>
          <a:xfrm>
            <a:off x="342900" y="396050"/>
            <a:ext cx="6172200" cy="64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Word Splash</a:t>
            </a:r>
            <a:endParaRPr/>
          </a:p>
        </p:txBody>
      </p:sp>
      <p:sp>
        <p:nvSpPr>
          <p:cNvPr id="128" name="Google Shape;128;gc5e2101c30_0_29"/>
          <p:cNvSpPr txBox="1">
            <a:spLocks noGrp="1"/>
          </p:cNvSpPr>
          <p:nvPr>
            <p:ph type="body" idx="1"/>
          </p:nvPr>
        </p:nvSpPr>
        <p:spPr>
          <a:xfrm>
            <a:off x="342900" y="1088700"/>
            <a:ext cx="8278500" cy="3819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2100"/>
              <a:buNone/>
            </a:pPr>
            <a:r>
              <a:rPr lang="en-US" dirty="0"/>
              <a:t>Write a sentence or short paragraph about how all of these words fit together based on what you’ve learned.</a:t>
            </a:r>
            <a:endParaRPr dirty="0"/>
          </a:p>
          <a:p>
            <a:pPr marL="0" lvl="0" indent="0" algn="l" rtl="0">
              <a:lnSpc>
                <a:spcPct val="90000"/>
              </a:lnSpc>
              <a:spcBef>
                <a:spcPts val="0"/>
              </a:spcBef>
              <a:spcAft>
                <a:spcPts val="0"/>
              </a:spcAft>
              <a:buClr>
                <a:schemeClr val="dk1"/>
              </a:buClr>
              <a:buSzPts val="2100"/>
              <a:buNone/>
            </a:pPr>
            <a:endParaRPr dirty="0"/>
          </a:p>
          <a:p>
            <a:pPr marL="0" lvl="0" indent="0" algn="l" rtl="0">
              <a:lnSpc>
                <a:spcPct val="90000"/>
              </a:lnSpc>
              <a:spcBef>
                <a:spcPts val="0"/>
              </a:spcBef>
              <a:spcAft>
                <a:spcPts val="0"/>
              </a:spcAft>
              <a:buClr>
                <a:schemeClr val="dk1"/>
              </a:buClr>
              <a:buSzPts val="2100"/>
              <a:buNone/>
            </a:pPr>
            <a:r>
              <a:rPr lang="en-US" dirty="0"/>
              <a:t>Use these words:</a:t>
            </a:r>
            <a:endParaRPr dirty="0"/>
          </a:p>
          <a:p>
            <a:pPr marL="177800" lvl="0" indent="-177800" algn="l" rtl="0">
              <a:lnSpc>
                <a:spcPct val="90000"/>
              </a:lnSpc>
              <a:spcBef>
                <a:spcPts val="800"/>
              </a:spcBef>
              <a:spcAft>
                <a:spcPts val="0"/>
              </a:spcAft>
              <a:buClr>
                <a:srgbClr val="971D20"/>
              </a:buClr>
              <a:buSzPts val="220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Electron configuration</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177800" lvl="0" indent="-177800" algn="l" rtl="0">
              <a:lnSpc>
                <a:spcPct val="90000"/>
              </a:lnSpc>
              <a:spcBef>
                <a:spcPts val="800"/>
              </a:spcBef>
              <a:spcAft>
                <a:spcPts val="0"/>
              </a:spcAft>
              <a:buClr>
                <a:srgbClr val="971D20"/>
              </a:buClr>
              <a:buSzPts val="220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Periodic table</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177800" lvl="0" indent="-177800" algn="l" rtl="0">
              <a:lnSpc>
                <a:spcPct val="90000"/>
              </a:lnSpc>
              <a:spcBef>
                <a:spcPts val="800"/>
              </a:spcBef>
              <a:spcAft>
                <a:spcPts val="0"/>
              </a:spcAft>
              <a:buClr>
                <a:srgbClr val="971D20"/>
              </a:buClr>
              <a:buSzPts val="220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Valence electrons</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177800" lvl="0" indent="-177800" algn="l" rtl="0">
              <a:lnSpc>
                <a:spcPct val="90000"/>
              </a:lnSpc>
              <a:spcBef>
                <a:spcPts val="800"/>
              </a:spcBef>
              <a:spcAft>
                <a:spcPts val="0"/>
              </a:spcAft>
              <a:buClr>
                <a:srgbClr val="971D20"/>
              </a:buClr>
              <a:buSzPts val="2200"/>
              <a:buChar char="•"/>
            </a:pPr>
            <a:r>
              <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r>
              <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p</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t>
            </a:r>
            <a:r>
              <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d</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and </a:t>
            </a:r>
            <a:r>
              <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f</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orbitals</a:t>
            </a:r>
            <a:endParaRPr dirty="0"/>
          </a:p>
          <a:p>
            <a:pPr marL="0" lvl="0" indent="0" algn="l" rtl="0">
              <a:lnSpc>
                <a:spcPct val="90000"/>
              </a:lnSpc>
              <a:spcBef>
                <a:spcPts val="800"/>
              </a:spcBef>
              <a:spcAft>
                <a:spcPts val="0"/>
              </a:spcAft>
              <a:buClr>
                <a:schemeClr val="dk1"/>
              </a:buClr>
              <a:buSzPts val="21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sz="5100" dirty="0"/>
              <a:t>Periodic Shuffle</a:t>
            </a:r>
            <a:endParaRPr sz="5100" dirty="0"/>
          </a:p>
        </p:txBody>
      </p:sp>
      <p:sp>
        <p:nvSpPr>
          <p:cNvPr id="80" name="Google Shape;80;p2"/>
          <p:cNvSpPr txBox="1">
            <a:spLocks noGrp="1"/>
          </p:cNvSpPr>
          <p:nvPr>
            <p:ph type="subTitle" idx="1"/>
          </p:nvPr>
        </p:nvSpPr>
        <p:spPr>
          <a:prstGeom prst="rect">
            <a:avLst/>
          </a:prstGeom>
          <a:noFill/>
          <a:ln>
            <a:noFill/>
          </a:ln>
        </p:spPr>
        <p:txBody>
          <a:bodyPr spcFirstLastPara="1" wrap="square" lIns="0" tIns="45700" rIns="18275" bIns="45700" anchor="t" anchorCtr="0">
            <a:normAutofit fontScale="92500" lnSpcReduction="20000"/>
          </a:bodyPr>
          <a:lstStyle/>
          <a:p>
            <a:pPr marL="0" marR="0" lvl="0" indent="0" algn="l" rtl="0">
              <a:lnSpc>
                <a:spcPct val="120000"/>
              </a:lnSpc>
              <a:spcBef>
                <a:spcPts val="0"/>
              </a:spcBef>
              <a:spcAft>
                <a:spcPts val="0"/>
              </a:spcAft>
              <a:buClr>
                <a:schemeClr val="dk1"/>
              </a:buClr>
              <a:buSzPts val="1100"/>
              <a:buFont typeface="Arial"/>
              <a:buNone/>
            </a:pPr>
            <a:endParaRPr dirty="0"/>
          </a:p>
          <a:p>
            <a:pPr marL="0" marR="34289" lvl="0" indent="0" algn="l" rtl="0">
              <a:lnSpc>
                <a:spcPct val="100000"/>
              </a:lnSpc>
              <a:spcBef>
                <a:spcPts val="0"/>
              </a:spcBef>
              <a:spcAft>
                <a:spcPts val="0"/>
              </a:spcAft>
              <a:buSzPts val="2600"/>
              <a:buNone/>
            </a:pPr>
            <a:r>
              <a:rPr lang="en-US" sz="3500" dirty="0"/>
              <a:t>Introduction to Periodicity and Electron Configuration</a:t>
            </a:r>
            <a:endParaRPr sz="3500"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59298"/>
        </a:solidFill>
        <a:effectLst/>
      </p:bgPr>
    </p:bg>
    <p:spTree>
      <p:nvGrpSpPr>
        <p:cNvPr id="1" name="Shape 86"/>
        <p:cNvGrpSpPr/>
        <p:nvPr/>
      </p:nvGrpSpPr>
      <p:grpSpPr>
        <a:xfrm>
          <a:off x="0" y="0"/>
          <a:ext cx="0" cy="0"/>
          <a:chOff x="0" y="0"/>
          <a:chExt cx="0" cy="0"/>
        </a:xfrm>
      </p:grpSpPr>
      <p:sp>
        <p:nvSpPr>
          <p:cNvPr id="87" name="Google Shape;87;gce356bd267_0_0"/>
          <p:cNvSpPr txBox="1">
            <a:spLocks noGrp="1"/>
          </p:cNvSpPr>
          <p:nvPr>
            <p:ph type="title"/>
          </p:nvPr>
        </p:nvSpPr>
        <p:spPr>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a:t>Essential Questions</a:t>
            </a:r>
            <a:endParaRPr/>
          </a:p>
        </p:txBody>
      </p:sp>
      <p:sp>
        <p:nvSpPr>
          <p:cNvPr id="88" name="Google Shape;88;gce356bd267_0_0"/>
          <p:cNvSpPr txBox="1">
            <a:spLocks noGrp="1"/>
          </p:cNvSpPr>
          <p:nvPr>
            <p:ph type="body" idx="1"/>
          </p:nvPr>
        </p:nvSpPr>
        <p:spPr>
          <a:prstGeom prst="rect">
            <a:avLst/>
          </a:prstGeom>
        </p:spPr>
        <p:txBody>
          <a:bodyPr spcFirstLastPara="1" wrap="square" lIns="0" tIns="45700" rIns="18275" bIns="45700" anchor="t" anchorCtr="0">
            <a:noAutofit/>
          </a:bodyPr>
          <a:lstStyle/>
          <a:p>
            <a:pPr marL="457200" lvl="0" indent="-370522" algn="l" rtl="0">
              <a:lnSpc>
                <a:spcPct val="80000"/>
              </a:lnSpc>
              <a:spcBef>
                <a:spcPts val="520"/>
              </a:spcBef>
              <a:spcAft>
                <a:spcPts val="0"/>
              </a:spcAft>
              <a:buClr>
                <a:srgbClr val="FFFFFF"/>
              </a:buClr>
              <a:buSzPts val="2235"/>
              <a:buChar char="●"/>
            </a:pPr>
            <a:r>
              <a:rPr lang="en-US" sz="2605" dirty="0"/>
              <a:t>How do patterns allow for making predictions?</a:t>
            </a:r>
            <a:br>
              <a:rPr lang="en-US" sz="2605" dirty="0"/>
            </a:br>
            <a:endParaRPr sz="2605" dirty="0"/>
          </a:p>
          <a:p>
            <a:pPr marL="457200" lvl="0" indent="-370522" algn="l" rtl="0">
              <a:lnSpc>
                <a:spcPct val="80000"/>
              </a:lnSpc>
              <a:spcBef>
                <a:spcPts val="0"/>
              </a:spcBef>
              <a:spcAft>
                <a:spcPts val="0"/>
              </a:spcAft>
              <a:buClr>
                <a:srgbClr val="FFFFFF"/>
              </a:buClr>
              <a:buSzPts val="2235"/>
              <a:buChar char="●"/>
            </a:pPr>
            <a:r>
              <a:rPr lang="en-US" sz="2605" dirty="0"/>
              <a:t>How can the periodic table be used to make predictions about the properties of elements? </a:t>
            </a:r>
            <a:endParaRPr sz="260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3E4E-BC7D-AC47-98F4-1A98D0EDD3E3}"/>
              </a:ext>
            </a:extLst>
          </p:cNvPr>
          <p:cNvSpPr>
            <a:spLocks noGrp="1"/>
          </p:cNvSpPr>
          <p:nvPr>
            <p:ph type="title"/>
          </p:nvPr>
        </p:nvSpPr>
        <p:spPr/>
        <p:txBody>
          <a:bodyPr/>
          <a:lstStyle/>
          <a:p>
            <a:r>
              <a:rPr lang="en-US" dirty="0"/>
              <a:t>Learning Objectives</a:t>
            </a:r>
          </a:p>
        </p:txBody>
      </p:sp>
      <p:sp>
        <p:nvSpPr>
          <p:cNvPr id="3" name="Subtitle 2">
            <a:extLst>
              <a:ext uri="{FF2B5EF4-FFF2-40B4-BE49-F238E27FC236}">
                <a16:creationId xmlns:a16="http://schemas.microsoft.com/office/drawing/2014/main" id="{3E265CC9-1613-CB4A-88C7-E7D8BAA0EAEB}"/>
              </a:ext>
            </a:extLst>
          </p:cNvPr>
          <p:cNvSpPr>
            <a:spLocks noGrp="1"/>
          </p:cNvSpPr>
          <p:nvPr>
            <p:ph type="body" idx="1"/>
          </p:nvPr>
        </p:nvSpPr>
        <p:spPr/>
        <p:txBody>
          <a:bodyPr>
            <a:normAutofit fontScale="92500" lnSpcReduction="20000"/>
          </a:bodyPr>
          <a:lstStyle/>
          <a:p>
            <a:r>
              <a:rPr lang="en-US" dirty="0"/>
              <a:t>• Analyze electron configuration patterns of the periodic table.</a:t>
            </a:r>
          </a:p>
          <a:p>
            <a:r>
              <a:rPr lang="en-US" dirty="0"/>
              <a:t>• Discover valence electrons patterns of the periodic table.</a:t>
            </a:r>
          </a:p>
          <a:p>
            <a:pPr marL="5207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5880699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c5e2101c30_0_1"/>
          <p:cNvSpPr txBox="1">
            <a:spLocks noGrp="1"/>
          </p:cNvSpPr>
          <p:nvPr>
            <p:ph type="title"/>
          </p:nvPr>
        </p:nvSpPr>
        <p:spPr>
          <a:xfrm>
            <a:off x="342900" y="396050"/>
            <a:ext cx="6172200" cy="64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Filling in What’s Missing</a:t>
            </a:r>
            <a:endParaRPr/>
          </a:p>
        </p:txBody>
      </p:sp>
      <p:sp>
        <p:nvSpPr>
          <p:cNvPr id="94" name="Google Shape;94;gc5e2101c30_0_1"/>
          <p:cNvSpPr txBox="1">
            <a:spLocks noGrp="1"/>
          </p:cNvSpPr>
          <p:nvPr>
            <p:ph type="body" idx="1"/>
          </p:nvPr>
        </p:nvSpPr>
        <p:spPr>
          <a:xfrm>
            <a:off x="628650" y="1104718"/>
            <a:ext cx="7886700" cy="840600"/>
          </a:xfrm>
          <a:prstGeom prst="rect">
            <a:avLst/>
          </a:prstGeom>
          <a:noFill/>
          <a:ln>
            <a:noFill/>
          </a:ln>
        </p:spPr>
        <p:txBody>
          <a:bodyPr spcFirstLastPara="1" wrap="square" lIns="68575" tIns="34275" rIns="68575" bIns="34275" anchor="t" anchorCtr="0">
            <a:normAutofit fontScale="92500"/>
          </a:bodyPr>
          <a:lstStyle/>
          <a:p>
            <a:pPr marL="177800" lvl="0" indent="-174148" algn="l" rtl="0">
              <a:lnSpc>
                <a:spcPct val="90000"/>
              </a:lnSpc>
              <a:spcBef>
                <a:spcPts val="0"/>
              </a:spcBef>
              <a:spcAft>
                <a:spcPts val="0"/>
              </a:spcAft>
              <a:buClr>
                <a:srgbClr val="971D20"/>
              </a:buClr>
              <a:buSzPct val="89085"/>
              <a:buChar char="•"/>
            </a:pPr>
            <a:r>
              <a:rPr lang="en-US"/>
              <a:t>How do you know what should go in the empty squares?</a:t>
            </a:r>
            <a:endParaRPr/>
          </a:p>
          <a:p>
            <a:pPr marL="177800" lvl="0" indent="-174148" algn="l" rtl="0">
              <a:lnSpc>
                <a:spcPct val="90000"/>
              </a:lnSpc>
              <a:spcBef>
                <a:spcPts val="800"/>
              </a:spcBef>
              <a:spcAft>
                <a:spcPts val="0"/>
              </a:spcAft>
              <a:buClr>
                <a:srgbClr val="971D20"/>
              </a:buClr>
              <a:buSzPct val="89085"/>
              <a:buChar char="•"/>
            </a:pPr>
            <a:r>
              <a:rPr lang="en-US"/>
              <a:t>Share out what you think should be in each empty square.</a:t>
            </a:r>
            <a:endParaRPr/>
          </a:p>
        </p:txBody>
      </p:sp>
      <p:pic>
        <p:nvPicPr>
          <p:cNvPr id="95" name="Google Shape;95;gc5e2101c30_0_1"/>
          <p:cNvPicPr preferRelativeResize="0"/>
          <p:nvPr/>
        </p:nvPicPr>
        <p:blipFill rotWithShape="1">
          <a:blip r:embed="rId3">
            <a:alphaModFix/>
          </a:blip>
          <a:srcRect/>
          <a:stretch/>
        </p:blipFill>
        <p:spPr>
          <a:xfrm>
            <a:off x="2077013" y="2049074"/>
            <a:ext cx="4486275" cy="2933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c5e2101c30_0_7"/>
          <p:cNvSpPr txBox="1">
            <a:spLocks noGrp="1"/>
          </p:cNvSpPr>
          <p:nvPr>
            <p:ph type="title"/>
          </p:nvPr>
        </p:nvSpPr>
        <p:spPr>
          <a:xfrm>
            <a:off x="342900" y="396050"/>
            <a:ext cx="6172200" cy="64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The Answers</a:t>
            </a:r>
            <a:endParaRPr/>
          </a:p>
        </p:txBody>
      </p:sp>
      <p:sp>
        <p:nvSpPr>
          <p:cNvPr id="101" name="Google Shape;101;gc5e2101c30_0_7"/>
          <p:cNvSpPr txBox="1">
            <a:spLocks noGrp="1"/>
          </p:cNvSpPr>
          <p:nvPr>
            <p:ph type="body" idx="1"/>
          </p:nvPr>
        </p:nvSpPr>
        <p:spPr>
          <a:xfrm>
            <a:off x="628650" y="1124294"/>
            <a:ext cx="7886700" cy="408900"/>
          </a:xfrm>
          <a:prstGeom prst="rect">
            <a:avLst/>
          </a:prstGeom>
          <a:noFill/>
          <a:ln>
            <a:noFill/>
          </a:ln>
        </p:spPr>
        <p:txBody>
          <a:bodyPr spcFirstLastPara="1" wrap="square" lIns="68575" tIns="34275" rIns="68575" bIns="34275" anchor="t" anchorCtr="0">
            <a:normAutofit lnSpcReduction="10000"/>
          </a:bodyPr>
          <a:lstStyle/>
          <a:p>
            <a:pPr marL="177800" lvl="0" indent="-177800" algn="l" rtl="0">
              <a:lnSpc>
                <a:spcPct val="90000"/>
              </a:lnSpc>
              <a:spcBef>
                <a:spcPts val="0"/>
              </a:spcBef>
              <a:spcAft>
                <a:spcPts val="0"/>
              </a:spcAft>
              <a:buClr>
                <a:srgbClr val="971D20"/>
              </a:buClr>
              <a:buSzPts val="2200"/>
              <a:buChar char="•"/>
            </a:pPr>
            <a:r>
              <a:rPr lang="en-US"/>
              <a:t>How close were your predictions?</a:t>
            </a:r>
            <a:endParaRPr/>
          </a:p>
        </p:txBody>
      </p:sp>
      <p:pic>
        <p:nvPicPr>
          <p:cNvPr id="102" name="Google Shape;102;gc5e2101c30_0_7"/>
          <p:cNvPicPr preferRelativeResize="0"/>
          <p:nvPr/>
        </p:nvPicPr>
        <p:blipFill rotWithShape="1">
          <a:blip r:embed="rId3">
            <a:alphaModFix/>
          </a:blip>
          <a:srcRect/>
          <a:stretch/>
        </p:blipFill>
        <p:spPr>
          <a:xfrm>
            <a:off x="130136" y="1747300"/>
            <a:ext cx="4331514" cy="2832497"/>
          </a:xfrm>
          <a:prstGeom prst="rect">
            <a:avLst/>
          </a:prstGeom>
          <a:noFill/>
          <a:ln>
            <a:noFill/>
          </a:ln>
        </p:spPr>
      </p:pic>
      <p:pic>
        <p:nvPicPr>
          <p:cNvPr id="103" name="Google Shape;103;gc5e2101c30_0_7"/>
          <p:cNvPicPr preferRelativeResize="0"/>
          <p:nvPr/>
        </p:nvPicPr>
        <p:blipFill rotWithShape="1">
          <a:blip r:embed="rId4">
            <a:alphaModFix/>
          </a:blip>
          <a:srcRect/>
          <a:stretch/>
        </p:blipFill>
        <p:spPr>
          <a:xfrm>
            <a:off x="4637050" y="1747301"/>
            <a:ext cx="4387276" cy="283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c5e2101c30_0_14"/>
          <p:cNvSpPr txBox="1">
            <a:spLocks noGrp="1"/>
          </p:cNvSpPr>
          <p:nvPr>
            <p:ph type="title"/>
          </p:nvPr>
        </p:nvSpPr>
        <p:spPr>
          <a:xfrm>
            <a:off x="342900" y="396050"/>
            <a:ext cx="8491500" cy="64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Periodic Shuffle: Electron Configuration </a:t>
            </a:r>
            <a:endParaRPr/>
          </a:p>
        </p:txBody>
      </p:sp>
      <p:sp>
        <p:nvSpPr>
          <p:cNvPr id="109" name="Google Shape;109;gc5e2101c30_0_14"/>
          <p:cNvSpPr txBox="1">
            <a:spLocks noGrp="1"/>
          </p:cNvSpPr>
          <p:nvPr>
            <p:ph type="body" idx="1"/>
          </p:nvPr>
        </p:nvSpPr>
        <p:spPr>
          <a:xfrm>
            <a:off x="342900" y="1448450"/>
            <a:ext cx="8801100" cy="2469000"/>
          </a:xfrm>
          <a:prstGeom prst="rect">
            <a:avLst/>
          </a:prstGeom>
          <a:noFill/>
          <a:ln>
            <a:noFill/>
          </a:ln>
        </p:spPr>
        <p:txBody>
          <a:bodyPr spcFirstLastPara="1" wrap="square" lIns="68575" tIns="34275" rIns="68575" bIns="34275" anchor="t" anchorCtr="0">
            <a:normAutofit/>
          </a:bodyPr>
          <a:lstStyle/>
          <a:p>
            <a:pPr marL="177800" lvl="0" indent="-177800" algn="l" rtl="0">
              <a:lnSpc>
                <a:spcPct val="90000"/>
              </a:lnSpc>
              <a:spcBef>
                <a:spcPts val="0"/>
              </a:spcBef>
              <a:spcAft>
                <a:spcPts val="0"/>
              </a:spcAft>
              <a:buClr>
                <a:srgbClr val="971D20"/>
              </a:buClr>
              <a:buSzPts val="2200"/>
              <a:buChar char="•"/>
            </a:pPr>
            <a:r>
              <a:rPr lang="en-US" dirty="0"/>
              <a:t>Each group will get one card.</a:t>
            </a:r>
            <a:endParaRPr dirty="0"/>
          </a:p>
          <a:p>
            <a:pPr marL="177800" lvl="0" indent="-177800" algn="l" rtl="0">
              <a:lnSpc>
                <a:spcPct val="90000"/>
              </a:lnSpc>
              <a:spcBef>
                <a:spcPts val="800"/>
              </a:spcBef>
              <a:spcAft>
                <a:spcPts val="0"/>
              </a:spcAft>
              <a:buClr>
                <a:srgbClr val="971D20"/>
              </a:buClr>
              <a:buSzPts val="2200"/>
              <a:buChar char="•"/>
            </a:pPr>
            <a:r>
              <a:rPr lang="en-US" dirty="0"/>
              <a:t>Use the Explore handout and follow the directions.</a:t>
            </a:r>
          </a:p>
          <a:p>
            <a:pPr marL="635000" lvl="1" indent="-177800">
              <a:lnSpc>
                <a:spcPct val="90000"/>
              </a:lnSpc>
              <a:spcBef>
                <a:spcPts val="800"/>
              </a:spcBef>
              <a:buClr>
                <a:srgbClr val="971D20"/>
              </a:buClr>
              <a:buSzPts val="2200"/>
              <a:buChar char="•"/>
            </a:pPr>
            <a:r>
              <a:rPr lang="en-US" dirty="0"/>
              <a:t>For step 3, place your sticky notes on the large classroom periodic table.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c5e2101c30_0_19"/>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Color your Periodic Table</a:t>
            </a:r>
            <a:endParaRPr/>
          </a:p>
        </p:txBody>
      </p:sp>
      <p:pic>
        <p:nvPicPr>
          <p:cNvPr id="115" name="Google Shape;115;gc5e2101c30_0_19"/>
          <p:cNvPicPr preferRelativeResize="0"/>
          <p:nvPr/>
        </p:nvPicPr>
        <p:blipFill rotWithShape="1">
          <a:blip r:embed="rId3">
            <a:alphaModFix/>
          </a:blip>
          <a:srcRect/>
          <a:stretch/>
        </p:blipFill>
        <p:spPr>
          <a:xfrm>
            <a:off x="3363150" y="1154100"/>
            <a:ext cx="5619039" cy="3799451"/>
          </a:xfrm>
          <a:prstGeom prst="rect">
            <a:avLst/>
          </a:prstGeom>
          <a:noFill/>
          <a:ln>
            <a:noFill/>
          </a:ln>
        </p:spPr>
      </p:pic>
      <p:sp>
        <p:nvSpPr>
          <p:cNvPr id="116" name="Google Shape;116;gc5e2101c30_0_19"/>
          <p:cNvSpPr txBox="1">
            <a:spLocks noGrp="1"/>
          </p:cNvSpPr>
          <p:nvPr>
            <p:ph type="body" idx="1"/>
          </p:nvPr>
        </p:nvSpPr>
        <p:spPr>
          <a:xfrm>
            <a:off x="187900" y="1200150"/>
            <a:ext cx="3175250" cy="37257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520"/>
              </a:spcBef>
              <a:spcAft>
                <a:spcPts val="0"/>
              </a:spcAft>
              <a:buSzPts val="2600"/>
              <a:buChar char="•"/>
            </a:pPr>
            <a:r>
              <a:rPr lang="en-US" dirty="0"/>
              <a:t>Select four colors.</a:t>
            </a:r>
            <a:endParaRPr dirty="0"/>
          </a:p>
          <a:p>
            <a:pPr marL="457200" lvl="0" indent="-393700" algn="l" rtl="0">
              <a:lnSpc>
                <a:spcPct val="100000"/>
              </a:lnSpc>
              <a:spcBef>
                <a:spcPts val="0"/>
              </a:spcBef>
              <a:spcAft>
                <a:spcPts val="0"/>
              </a:spcAft>
              <a:buSzPts val="2600"/>
              <a:buChar char="•"/>
            </a:pPr>
            <a:r>
              <a:rPr lang="en-US" dirty="0"/>
              <a:t>Color in the s, p, d, and f blocks.</a:t>
            </a:r>
            <a:endParaRPr dirty="0"/>
          </a:p>
          <a:p>
            <a:pPr marL="457200" lvl="0" indent="-393700" algn="l" rtl="0">
              <a:lnSpc>
                <a:spcPct val="100000"/>
              </a:lnSpc>
              <a:spcBef>
                <a:spcPts val="0"/>
              </a:spcBef>
              <a:spcAft>
                <a:spcPts val="0"/>
              </a:spcAft>
              <a:buSzPts val="2600"/>
              <a:buChar char="•"/>
            </a:pPr>
            <a:r>
              <a:rPr lang="en-US" dirty="0"/>
              <a:t>Include a legend indicating which color represents each of the blocks.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c5e2101c30_0_24"/>
          <p:cNvSpPr txBox="1">
            <a:spLocks noGrp="1"/>
          </p:cNvSpPr>
          <p:nvPr>
            <p:ph type="title"/>
          </p:nvPr>
        </p:nvSpPr>
        <p:spPr>
          <a:xfrm>
            <a:off x="342900" y="396050"/>
            <a:ext cx="8529000" cy="64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dirty="0"/>
              <a:t>Periodic Shuffle: Valence Electrons</a:t>
            </a:r>
            <a:endParaRPr dirty="0"/>
          </a:p>
        </p:txBody>
      </p:sp>
      <p:sp>
        <p:nvSpPr>
          <p:cNvPr id="122" name="Google Shape;122;gc5e2101c30_0_24"/>
          <p:cNvSpPr txBox="1">
            <a:spLocks noGrp="1"/>
          </p:cNvSpPr>
          <p:nvPr>
            <p:ph type="body" idx="1"/>
          </p:nvPr>
        </p:nvSpPr>
        <p:spPr>
          <a:xfrm>
            <a:off x="342900" y="1241775"/>
            <a:ext cx="7871700" cy="2469000"/>
          </a:xfrm>
          <a:prstGeom prst="rect">
            <a:avLst/>
          </a:prstGeom>
          <a:noFill/>
          <a:ln>
            <a:noFill/>
          </a:ln>
        </p:spPr>
        <p:txBody>
          <a:bodyPr spcFirstLastPara="1" wrap="square" lIns="68575" tIns="34275" rIns="68575" bIns="34275" anchor="t" anchorCtr="0">
            <a:normAutofit/>
          </a:bodyPr>
          <a:lstStyle/>
          <a:p>
            <a:pPr marL="177800" lvl="0" indent="-177800" algn="l" rtl="0">
              <a:lnSpc>
                <a:spcPct val="90000"/>
              </a:lnSpc>
              <a:spcBef>
                <a:spcPts val="0"/>
              </a:spcBef>
              <a:spcAft>
                <a:spcPts val="0"/>
              </a:spcAft>
              <a:buClr>
                <a:srgbClr val="971D20"/>
              </a:buClr>
              <a:buSzPts val="2200"/>
              <a:buChar char="•"/>
            </a:pPr>
            <a:r>
              <a:rPr lang="en-US" dirty="0"/>
              <a:t>Get back in your group and complete the Valence Electrons handout.</a:t>
            </a:r>
            <a:br>
              <a:rPr lang="en-US" dirty="0"/>
            </a:br>
            <a:endParaRPr dirty="0"/>
          </a:p>
          <a:p>
            <a:pPr marL="177800" lvl="0" indent="-177800" algn="l" rtl="0">
              <a:lnSpc>
                <a:spcPct val="90000"/>
              </a:lnSpc>
              <a:spcBef>
                <a:spcPts val="0"/>
              </a:spcBef>
              <a:spcAft>
                <a:spcPts val="0"/>
              </a:spcAft>
              <a:buSzPts val="2400"/>
              <a:buChar char="•"/>
            </a:pPr>
            <a:r>
              <a:rPr lang="en-US" dirty="0"/>
              <a:t>On sticky notes, write the number of valence electrons for each group, then place your sticky notes on the large classroom periodic table.</a:t>
            </a:r>
            <a:endParaRPr dirty="0"/>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427</Words>
  <Application>Microsoft Office PowerPoint</Application>
  <PresentationFormat>On-screen Show (16:9)</PresentationFormat>
  <Paragraphs>43</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Noto Sans Symbols</vt:lpstr>
      <vt:lpstr>Calibri</vt:lpstr>
      <vt:lpstr>Constantia</vt:lpstr>
      <vt:lpstr>Arial</vt:lpstr>
      <vt:lpstr>Helvetica Neue</vt:lpstr>
      <vt:lpstr>Georgia</vt:lpstr>
      <vt:lpstr>LEARN theme</vt:lpstr>
      <vt:lpstr>LEARN theme</vt:lpstr>
      <vt:lpstr>PowerPoint Presentation</vt:lpstr>
      <vt:lpstr>Periodic Shuffle</vt:lpstr>
      <vt:lpstr>Essential Questions</vt:lpstr>
      <vt:lpstr>Learning Objectives</vt:lpstr>
      <vt:lpstr>Filling in What’s Missing</vt:lpstr>
      <vt:lpstr>The Answers</vt:lpstr>
      <vt:lpstr>Periodic Shuffle: Electron Configuration </vt:lpstr>
      <vt:lpstr>Color your Periodic Table</vt:lpstr>
      <vt:lpstr>Periodic Shuffle: Valence Electrons</vt:lpstr>
      <vt:lpstr>Word Splash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K20 Center</cp:lastModifiedBy>
  <cp:revision>5</cp:revision>
  <dcterms:modified xsi:type="dcterms:W3CDTF">2021-06-18T16:35:23Z</dcterms:modified>
</cp:coreProperties>
</file>