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8" r:id="rId2"/>
    <p:sldId id="256" r:id="rId3"/>
    <p:sldId id="277" r:id="rId4"/>
    <p:sldId id="257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EFC36-E927-4562-A114-B341F9D8E628}" v="41" dt="2019-10-31T12:59:14.3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5" autoAdjust="0"/>
    <p:restoredTop sz="88299"/>
  </p:normalViewPr>
  <p:slideViewPr>
    <p:cSldViewPr snapToGrid="0" snapToObjects="1">
      <p:cViewPr varScale="1">
        <p:scale>
          <a:sx n="188" d="100"/>
          <a:sy n="188" d="100"/>
        </p:scale>
        <p:origin x="91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dJ0Y6Xa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3HZOfnq9ZP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tar.com/life/2015/06/02/why-stress-can-be-good-for-you-no-really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dirty="0"/>
              <a:t>Most, if not all, students will be familiar with cup stacking. For reference, here are two videos of cup stacking tournaments. </a:t>
            </a:r>
          </a:p>
          <a:p>
            <a:pPr>
              <a:defRPr sz="1100"/>
            </a:pPr>
            <a:endParaRPr dirty="0"/>
          </a:p>
          <a:p>
            <a:pPr>
              <a:defRPr sz="1100" u="sng">
                <a:solidFill>
                  <a:srgbClr val="2200CC"/>
                </a:solidFill>
              </a:defRPr>
            </a:pPr>
            <a:r>
              <a:rPr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/>
              </a:rPr>
              <a:t>https://www.youtube.com/watch?v=JIdJ0Y6XaMw</a:t>
            </a:r>
          </a:p>
          <a:p>
            <a:pPr>
              <a:defRPr sz="1100" u="sng">
                <a:solidFill>
                  <a:srgbClr val="2200CC"/>
                </a:solidFill>
              </a:defRPr>
            </a:pPr>
            <a:r>
              <a:rPr dirty="0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4"/>
              </a:rPr>
              <a:t>https://www.youtube.com/watch?v=3HZOfnq9ZPE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 Link: </a:t>
            </a:r>
            <a:r>
              <a:rPr lang="en-US" dirty="0">
                <a:hlinkClick r:id="rId3"/>
              </a:rPr>
              <a:t>https://www.thestar.com/life/2015/06/02/why-stress-can-be-good-for-you-no-really.html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2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dirty="0"/>
              <a:t>Start the video at the beginning and end at 7:29</a:t>
            </a:r>
            <a:endParaRPr lang="en-US" dirty="0"/>
          </a:p>
          <a:p>
            <a:r>
              <a:rPr lang="en-US" dirty="0"/>
              <a:t>URL: 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RcGyVTAoXEU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45;p11" descr="Google Shape;45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01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1" name="Google Shape;49;p12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12" name="Google Shape;50;p12" descr="Google Shape;50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5;p14" descr="Google Shape;55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59;p15" descr="Google Shape;59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63;p16" descr="Google Shape;63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70;p19" descr="Google Shape;70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00" cy="4944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Google Shape;74;p20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902" cy="4911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175" name="Google Shape;75;p20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00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176" name="Google Shape;76;p20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902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77" name="Google Shape;77;p20" descr="Google Shape;77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00" cy="1314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7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7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7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7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7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7" name="Google Shape;81;p21" descr="Google Shape;81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600" cy="1314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3700" marR="34287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7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7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7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7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Google Shape;13;p3" descr="Google Shape;13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buChar char="⚫"/>
            </a:lvl2pPr>
            <a:lvl3pPr marL="1597914" indent="-534924">
              <a:buChar char="⚫"/>
            </a:lvl3pPr>
            <a:lvl4pPr marL="2050922" indent="-525016">
              <a:buChar char="⚫"/>
            </a:lvl4pPr>
            <a:lvl5pPr marL="2508123" indent="-525018"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7" name="Google Shape;85;p22" descr="Google Shape;85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7" name="Google Shape;89;p23" descr="Google Shape;89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01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buChar char="⚫"/>
              <a:defRPr sz="2400"/>
            </a:lvl2pPr>
            <a:lvl3pPr marL="1548764" indent="-472439">
              <a:spcBef>
                <a:spcPts val="400"/>
              </a:spcBef>
              <a:buSzPts val="2400"/>
              <a:buChar char="⚫"/>
              <a:defRPr sz="2400"/>
            </a:lvl3pPr>
            <a:lvl4pPr marL="2069379" indent="-524900">
              <a:spcBef>
                <a:spcPts val="400"/>
              </a:spcBef>
              <a:buSzPts val="2400"/>
              <a:buChar char="⚫"/>
              <a:defRPr sz="2400"/>
            </a:lvl4pPr>
            <a:lvl5pPr marL="2526579" indent="-524900">
              <a:spcBef>
                <a:spcPts val="400"/>
              </a:spcBef>
              <a:buSzPts val="2400"/>
              <a:buChar char="⚫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Google Shape;93;p24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3"/>
            <a:ext cx="4038600" cy="33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218" name="Google Shape;94;p24" descr="Google Shape;94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227" name="Google Shape;97;p25" descr="Google Shape;97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99;p26" descr="Google Shape;9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5050" y="1428750"/>
            <a:ext cx="5111701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2" indent="-368993">
              <a:spcBef>
                <a:spcPts val="400"/>
              </a:spcBef>
              <a:buClrTx/>
              <a:buSzPts val="2100"/>
              <a:buFontTx/>
              <a:buChar char="⚫"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buChar char="⚫"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buChar char="⚫"/>
              <a:defRPr sz="2100"/>
            </a:lvl4pPr>
            <a:lvl5pPr marL="2460966" indent="-459287">
              <a:spcBef>
                <a:spcPts val="400"/>
              </a:spcBef>
              <a:buClrTx/>
              <a:buSzPts val="2100"/>
              <a:buFontTx/>
              <a:buChar char="⚫"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5" name="Google Shape;103;p27"/>
          <p:cNvSpPr txBox="1">
            <a:spLocks noGrp="1"/>
          </p:cNvSpPr>
          <p:nvPr>
            <p:ph type="body" sz="half" idx="13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246" name="Google Shape;104;p27" descr="Google Shape;104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01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2pPr>
              <a:buChar char="⚫"/>
            </a:lvl2pPr>
            <a:lvl3pPr marL="1590579" indent="-517587">
              <a:buChar char="⚫"/>
            </a:lvl3pPr>
            <a:lvl4pPr>
              <a:buChar char="⚫"/>
            </a:lvl4pPr>
            <a:lvl5pPr marL="2570321" indent="-568642"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Google Shape;108;p28"/>
          <p:cNvSpPr txBox="1">
            <a:spLocks noGrp="1"/>
          </p:cNvSpPr>
          <p:nvPr>
            <p:ph type="body" sz="half" idx="13"/>
          </p:nvPr>
        </p:nvSpPr>
        <p:spPr>
          <a:xfrm>
            <a:off x="4692274" y="1200149"/>
            <a:ext cx="3994501" cy="3725702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257" name="Google Shape;109;p28" descr="Google Shape;109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4" name="Google Shape;114;p30" descr="Google Shape;114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4" name="Google Shape;118;p31" descr="Google Shape;118;p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>
            <a:normAutofit/>
          </a:bodyPr>
          <a:lstStyle>
            <a:lvl3pPr marL="1597914" indent="-534924"/>
            <a:lvl4pPr marL="2050922" indent="-525016"/>
            <a:lvl5pPr marL="2508123" indent="-52501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1" name="Google Shape;17;p4" descr="Google Shape;17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  <a:buChar char="⚫"/>
            </a:lvl2pPr>
            <a:lvl3pPr marL="1590579" indent="-517587">
              <a:spcBef>
                <a:spcPts val="0"/>
              </a:spcBef>
              <a:buChar char="⚫"/>
            </a:lvl3pPr>
            <a:lvl4pPr>
              <a:spcBef>
                <a:spcPts val="0"/>
              </a:spcBef>
              <a:buChar char="⚫"/>
            </a:lvl4pPr>
            <a:lvl5pPr>
              <a:spcBef>
                <a:spcPts val="0"/>
              </a:spcBef>
              <a:buChar char="⚫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4" name="Google Shape;122;p32" descr="Google Shape;122;p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Google Shape;21;p5" descr="Google Shape;21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399" tIns="91399" rIns="91399" bIns="913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3994500" cy="3725701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>
            <a:lvl5pPr marL="2570289" indent="-56857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Google Shape;25;p6"/>
          <p:cNvSpPr txBox="1">
            <a:spLocks noGrp="1"/>
          </p:cNvSpPr>
          <p:nvPr>
            <p:ph type="body" sz="half" idx="13"/>
          </p:nvPr>
        </p:nvSpPr>
        <p:spPr>
          <a:xfrm>
            <a:off x="4692274" y="1200149"/>
            <a:ext cx="3994501" cy="3725702"/>
          </a:xfrm>
          <a:prstGeom prst="rect">
            <a:avLst/>
          </a:prstGeom>
        </p:spPr>
        <p:txBody>
          <a:bodyPr lIns="91399" tIns="91399" rIns="91399" bIns="91399">
            <a:normAutofit/>
          </a:bodyPr>
          <a:lstStyle/>
          <a:p>
            <a:endParaRPr/>
          </a:p>
        </p:txBody>
      </p:sp>
      <p:pic>
        <p:nvPicPr>
          <p:cNvPr id="52" name="Google Shape;26;p6" descr="Google Shape;26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01"/>
          </a:xfrm>
          <a:prstGeom prst="rect">
            <a:avLst/>
          </a:prstGeom>
        </p:spPr>
        <p:txBody>
          <a:bodyPr>
            <a:normAutofit/>
          </a:bodyPr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Google Shape;30;p7"/>
          <p:cNvSpPr txBox="1">
            <a:spLocks noGrp="1"/>
          </p:cNvSpPr>
          <p:nvPr>
            <p:ph type="body" sz="half" idx="13"/>
          </p:nvPr>
        </p:nvSpPr>
        <p:spPr>
          <a:xfrm>
            <a:off x="4648200" y="1440063"/>
            <a:ext cx="4038600" cy="33261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pic>
        <p:nvPicPr>
          <p:cNvPr id="63" name="Google Shape;31;p7" descr="Google Shape;31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00" cy="4944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Google Shape;35;p8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902" cy="49110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534949"/>
                </a:solidFill>
              </a:defRPr>
            </a:pPr>
            <a:endParaRPr/>
          </a:p>
        </p:txBody>
      </p:sp>
      <p:sp>
        <p:nvSpPr>
          <p:cNvPr id="74" name="Google Shape;36;p8"/>
          <p:cNvSpPr txBox="1">
            <a:spLocks noGrp="1"/>
          </p:cNvSpPr>
          <p:nvPr>
            <p:ph type="body" sz="half" idx="14"/>
          </p:nvPr>
        </p:nvSpPr>
        <p:spPr>
          <a:xfrm>
            <a:off x="457200" y="1885949"/>
            <a:ext cx="4040100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75" name="Google Shape;37;p8"/>
          <p:cNvSpPr txBox="1">
            <a:spLocks noGrp="1"/>
          </p:cNvSpPr>
          <p:nvPr>
            <p:ph type="body" sz="half" idx="15"/>
          </p:nvPr>
        </p:nvSpPr>
        <p:spPr>
          <a:xfrm>
            <a:off x="4645026" y="1885949"/>
            <a:ext cx="4041902" cy="288420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76" name="Google Shape;38;p8" descr="Google Shape;38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85" name="Google Shape;41;p9" descr="Google Shape;41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43;p10" descr="Google Shape;43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 descr="Google Shape;9;p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File:SMART-goals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File:SMART-goal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peedstacks.com/store/retail/speed-stacks-se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pixelsquid.com/png/tournament-bracket-1172693739890546036?image=H02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GyVTAoX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2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186;p43"/>
          <p:cNvSpPr txBox="1">
            <a:spLocks noGrp="1"/>
          </p:cNvSpPr>
          <p:nvPr>
            <p:ph type="title"/>
          </p:nvPr>
        </p:nvSpPr>
        <p:spPr>
          <a:xfrm>
            <a:off x="457200" y="99365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Stress Indicators Table</a:t>
            </a:r>
          </a:p>
        </p:txBody>
      </p:sp>
      <p:sp>
        <p:nvSpPr>
          <p:cNvPr id="338" name="Google Shape;187;p43"/>
          <p:cNvSpPr txBox="1">
            <a:spLocks noGrp="1"/>
          </p:cNvSpPr>
          <p:nvPr>
            <p:ph type="body" idx="1"/>
          </p:nvPr>
        </p:nvSpPr>
        <p:spPr>
          <a:xfrm>
            <a:off x="450427" y="1163744"/>
            <a:ext cx="8229600" cy="3291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29768" indent="-370077" defTabSz="859536">
              <a:spcBef>
                <a:spcPts val="400"/>
              </a:spcBef>
              <a:buSzPts val="2400"/>
              <a:defRPr sz="2444"/>
            </a:pPr>
            <a:r>
              <a:rPr lang="en-US" dirty="0"/>
              <a:t>When do you feel stressed? </a:t>
            </a:r>
            <a:r>
              <a:rPr dirty="0"/>
              <a:t>Think about </a:t>
            </a:r>
            <a:r>
              <a:rPr lang="en-US" dirty="0"/>
              <a:t>a few specific experiences</a:t>
            </a:r>
            <a:r>
              <a:rPr dirty="0"/>
              <a:t> in your life </a:t>
            </a:r>
            <a:r>
              <a:rPr lang="en-US" dirty="0"/>
              <a:t>where</a:t>
            </a:r>
            <a:r>
              <a:rPr dirty="0"/>
              <a:t> </a:t>
            </a:r>
            <a:r>
              <a:rPr lang="en-US" dirty="0"/>
              <a:t>you were stressed</a:t>
            </a:r>
            <a:r>
              <a:rPr dirty="0"/>
              <a:t>.</a:t>
            </a:r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lang="en-US" dirty="0"/>
              <a:t>What physical sensations (indicators) did you feel due to stress? </a:t>
            </a:r>
            <a:r>
              <a:rPr dirty="0"/>
              <a:t>List any you can think of (increased heart rate, sweating, nervousness, etc.).</a:t>
            </a:r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lang="en-US" dirty="0"/>
              <a:t>In what scenarios might you experience these indicators?</a:t>
            </a:r>
            <a:endParaRPr dirty="0"/>
          </a:p>
          <a:p>
            <a:pPr marL="429768" indent="-370077" defTabSz="859536">
              <a:spcBef>
                <a:spcPts val="900"/>
              </a:spcBef>
              <a:buSzPts val="2400"/>
              <a:defRPr sz="2444"/>
            </a:pPr>
            <a:r>
              <a:rPr dirty="0"/>
              <a:t>Consider the </a:t>
            </a:r>
            <a:r>
              <a:rPr lang="en-US" dirty="0"/>
              <a:t>article “</a:t>
            </a:r>
            <a:r>
              <a:rPr lang="en-US" sz="2444" dirty="0"/>
              <a:t>Why Stress Can Be Good For You—No, Really,</a:t>
            </a:r>
            <a:r>
              <a:rPr lang="en-US" dirty="0"/>
              <a:t>” </a:t>
            </a:r>
            <a:r>
              <a:rPr dirty="0"/>
              <a:t>and the </a:t>
            </a:r>
            <a:r>
              <a:rPr lang="en-US" dirty="0"/>
              <a:t>video “How to Make Stress Your Friend.” Write down</a:t>
            </a:r>
            <a:r>
              <a:rPr dirty="0"/>
              <a:t> how you ca</a:t>
            </a:r>
            <a:r>
              <a:rPr lang="en-US" dirty="0"/>
              <a:t>n turn your physical response to stress into something</a:t>
            </a:r>
            <a:r>
              <a:rPr dirty="0"/>
              <a:t> more beneficial.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3B05FD-9BB8-4234-B9AB-6DFCD4C0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192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Stress Indicators Table</a:t>
            </a:r>
          </a:p>
        </p:txBody>
      </p:sp>
      <p:sp>
        <p:nvSpPr>
          <p:cNvPr id="341" name="Google Shape;193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t>Discuss your finished table with an elbow partner.</a:t>
            </a:r>
          </a:p>
          <a:p>
            <a:pPr>
              <a:spcBef>
                <a:spcPts val="1000"/>
              </a:spcBef>
            </a:pPr>
            <a:r>
              <a:t>As you hear new ideas from your partner or from the class, fill in any remaining gaps on your table.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DB47A6-D389-49A3-B8F0-9796CFA23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03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Can Stress Be Beneficial?</a:t>
            </a:r>
          </a:p>
        </p:txBody>
      </p:sp>
      <p:sp>
        <p:nvSpPr>
          <p:cNvPr id="346" name="Google Shape;204;p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rPr dirty="0"/>
              <a:t>Do you remember your claim from </a:t>
            </a:r>
            <a:r>
              <a:rPr lang="en-US" dirty="0"/>
              <a:t>the Bell Ringer activity</a:t>
            </a:r>
            <a:r>
              <a:rPr dirty="0"/>
              <a:t>?</a:t>
            </a:r>
          </a:p>
          <a:p>
            <a:pPr>
              <a:spcBef>
                <a:spcPts val="1000"/>
              </a:spcBef>
            </a:pPr>
            <a:r>
              <a:rPr dirty="0"/>
              <a:t>Get out the claim card you wrote.</a:t>
            </a:r>
          </a:p>
          <a:p>
            <a:pPr>
              <a:spcBef>
                <a:spcPts val="1000"/>
              </a:spcBef>
            </a:pPr>
            <a:r>
              <a:rPr dirty="0"/>
              <a:t>Groups will find, evaluate, and use evidence to support or revise the claim.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3CB2883-0EFF-46FD-8E60-75754B69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209;p47"/>
          <p:cNvSpPr txBox="1">
            <a:spLocks noGrp="1"/>
          </p:cNvSpPr>
          <p:nvPr>
            <p:ph type="title"/>
          </p:nvPr>
        </p:nvSpPr>
        <p:spPr>
          <a:xfrm>
            <a:off x="365760" y="196173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Can Stress Be Beneficial?</a:t>
            </a:r>
          </a:p>
        </p:txBody>
      </p:sp>
      <p:sp>
        <p:nvSpPr>
          <p:cNvPr id="349" name="Google Shape;210;p47"/>
          <p:cNvSpPr txBox="1">
            <a:spLocks noGrp="1"/>
          </p:cNvSpPr>
          <p:nvPr>
            <p:ph type="body" idx="1"/>
          </p:nvPr>
        </p:nvSpPr>
        <p:spPr>
          <a:xfrm>
            <a:off x="457200" y="1150196"/>
            <a:ext cx="8229600" cy="3291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43484" indent="-381889" defTabSz="886968">
              <a:spcBef>
                <a:spcPts val="400"/>
              </a:spcBef>
              <a:buSzPts val="2500"/>
              <a:defRPr sz="2522"/>
            </a:pPr>
            <a:r>
              <a:rPr dirty="0"/>
              <a:t>Use the </a:t>
            </a:r>
            <a:r>
              <a:rPr lang="en-US" dirty="0"/>
              <a:t>W</a:t>
            </a:r>
            <a:r>
              <a:rPr dirty="0"/>
              <a:t>ebsite </a:t>
            </a:r>
            <a:r>
              <a:rPr lang="en-US" dirty="0"/>
              <a:t>E</a:t>
            </a:r>
            <a:r>
              <a:rPr dirty="0"/>
              <a:t>valuation </a:t>
            </a:r>
            <a:r>
              <a:rPr lang="en-US" dirty="0"/>
              <a:t>C</a:t>
            </a:r>
            <a:r>
              <a:rPr dirty="0"/>
              <a:t>hecklist </a:t>
            </a:r>
            <a:r>
              <a:rPr lang="en-US" dirty="0"/>
              <a:t>handout </a:t>
            </a:r>
            <a:r>
              <a:rPr dirty="0"/>
              <a:t>to determine the credibility of 2</a:t>
            </a:r>
            <a:r>
              <a:rPr lang="en-US" dirty="0"/>
              <a:t>–</a:t>
            </a:r>
            <a:r>
              <a:rPr dirty="0"/>
              <a:t>3 websites from the list provided.</a:t>
            </a:r>
            <a:r>
              <a:rPr lang="en-US" dirty="0"/>
              <a:t> As you evaluate, ask:</a:t>
            </a:r>
          </a:p>
          <a:p>
            <a:pPr marL="1177925" lvl="1" indent="-514350" defTabSz="886968">
              <a:spcBef>
                <a:spcPts val="4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522"/>
            </a:pPr>
            <a:r>
              <a:rPr lang="en-US" sz="1900" i="1" dirty="0"/>
              <a:t>Is this a quality resource?</a:t>
            </a:r>
          </a:p>
          <a:p>
            <a:pPr marL="1177925" lvl="1" indent="-514350" defTabSz="886968">
              <a:spcBef>
                <a:spcPts val="4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522"/>
            </a:pPr>
            <a:r>
              <a:rPr lang="en-US" sz="1900" i="1" dirty="0"/>
              <a:t>Does this resource give any evidence to support our claim?</a:t>
            </a:r>
            <a:endParaRPr sz="1900" i="1" dirty="0"/>
          </a:p>
          <a:p>
            <a:pPr marL="443484" indent="-381889" defTabSz="886968">
              <a:spcBef>
                <a:spcPts val="900"/>
              </a:spcBef>
              <a:buSzPts val="2500"/>
              <a:defRPr sz="2522"/>
            </a:pPr>
            <a:r>
              <a:rPr dirty="0"/>
              <a:t>On </a:t>
            </a:r>
            <a:r>
              <a:rPr lang="en-US" dirty="0"/>
              <a:t>a separate sheet of paper</a:t>
            </a:r>
            <a:r>
              <a:rPr dirty="0"/>
              <a:t>, use evidence from the sources to write a 3</a:t>
            </a:r>
            <a:r>
              <a:rPr lang="en-US" dirty="0"/>
              <a:t>–</a:t>
            </a:r>
            <a:r>
              <a:rPr dirty="0"/>
              <a:t>4 sentence conclusion that supports your claim.</a:t>
            </a:r>
          </a:p>
          <a:p>
            <a:pPr marL="443484" indent="-381889" defTabSz="886968">
              <a:spcBef>
                <a:spcPts val="900"/>
              </a:spcBef>
              <a:buSzPts val="2500"/>
              <a:defRPr sz="2522"/>
            </a:pPr>
            <a:r>
              <a:rPr dirty="0"/>
              <a:t>Discuss the credibility of the websites and how you determined this.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AB054A-D1D9-4B2E-8E67-B4871093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220;p49" descr="Google Shape;220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96974"/>
            <a:ext cx="7543800" cy="324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Google Shape;221;p49" descr="Google Shape;221;p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0" y="4818674"/>
            <a:ext cx="413476" cy="1446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Google Shape;222;p49"/>
          <p:cNvSpPr txBox="1"/>
          <p:nvPr/>
        </p:nvSpPr>
        <p:spPr>
          <a:xfrm>
            <a:off x="866774" y="4725199"/>
            <a:ext cx="5021402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 u="sng">
                <a:solidFill>
                  <a:srgbClr val="5D94C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5D94C1"/>
                  </a:solidFill>
                </a:uFill>
                <a:hlinkClick r:id="rId4"/>
              </a:rPr>
              <a:t>SMART goals</a:t>
            </a:r>
            <a:r>
              <a:rPr u="none">
                <a:solidFill>
                  <a:srgbClr val="000000"/>
                </a:solidFill>
              </a:rPr>
              <a:t> is licensed under </a:t>
            </a:r>
            <a:r>
              <a:rPr>
                <a:uFill>
                  <a:solidFill>
                    <a:srgbClr val="5D94C1"/>
                  </a:solidFill>
                </a:uFill>
                <a:hlinkClick r:id="rId5"/>
              </a:rPr>
              <a:t>CC BY-SA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2011D-3F60-420B-A435-62A250BAE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227;p50"/>
          <p:cNvSpPr txBox="1">
            <a:spLocks noGrp="1"/>
          </p:cNvSpPr>
          <p:nvPr>
            <p:ph type="title"/>
          </p:nvPr>
        </p:nvSpPr>
        <p:spPr>
          <a:xfrm>
            <a:off x="457200" y="375666"/>
            <a:ext cx="8229600" cy="857400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58" name="Google Shape;228;p50"/>
          <p:cNvSpPr txBox="1">
            <a:spLocks noGrp="1"/>
          </p:cNvSpPr>
          <p:nvPr>
            <p:ph type="body" idx="1"/>
          </p:nvPr>
        </p:nvSpPr>
        <p:spPr>
          <a:xfrm>
            <a:off x="457200" y="1223010"/>
            <a:ext cx="8229600" cy="3291900"/>
          </a:xfrm>
          <a:prstGeom prst="rect">
            <a:avLst/>
          </a:prstGeom>
        </p:spPr>
        <p:txBody>
          <a:bodyPr/>
          <a:lstStyle/>
          <a:p>
            <a:pPr marL="448055" indent="-385826" defTabSz="896111">
              <a:spcBef>
                <a:spcPts val="400"/>
              </a:spcBef>
              <a:buSzPts val="2500"/>
              <a:defRPr sz="2548"/>
            </a:pPr>
            <a:r>
              <a:rPr b="1" dirty="0"/>
              <a:t>Specific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Font typeface="Wingdings" panose="05000000000000000000" pitchFamily="2" charset="2"/>
              <a:buChar char="§"/>
              <a:defRPr sz="1960"/>
            </a:pPr>
            <a:r>
              <a:rPr dirty="0"/>
              <a:t>I want to score at least a B in each of my courses (I currently have a mix of As, Bs, and Cs). </a:t>
            </a:r>
          </a:p>
          <a:p>
            <a:pPr marL="448055" indent="-385826" defTabSz="896111">
              <a:spcBef>
                <a:spcPts val="900"/>
              </a:spcBef>
              <a:buSzPts val="2500"/>
              <a:defRPr sz="2548"/>
            </a:pPr>
            <a:r>
              <a:rPr b="1" dirty="0"/>
              <a:t>Measurable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Font typeface="Wingdings" panose="05000000000000000000" pitchFamily="2" charset="2"/>
              <a:buChar char="§"/>
              <a:defRPr sz="1960"/>
            </a:pPr>
            <a:r>
              <a:rPr dirty="0"/>
              <a:t>Over the next two weeks, I will arrange a time to meet with each of my teachers.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Font typeface="Wingdings" panose="05000000000000000000" pitchFamily="2" charset="2"/>
              <a:buChar char="§"/>
              <a:defRPr sz="1960"/>
            </a:pPr>
            <a:r>
              <a:rPr dirty="0"/>
              <a:t>I will ask for advice on how I can improve my grade in their course.</a:t>
            </a:r>
          </a:p>
          <a:p>
            <a:pPr marL="896111" lvl="1" indent="-348488" defTabSz="896111">
              <a:spcBef>
                <a:spcPts val="0"/>
              </a:spcBef>
              <a:buClr>
                <a:schemeClr val="accent1"/>
              </a:buClr>
              <a:buSzPts val="1900"/>
              <a:buFont typeface="Wingdings" panose="05000000000000000000" pitchFamily="2" charset="2"/>
              <a:buChar char="§"/>
              <a:defRPr sz="1960"/>
            </a:pPr>
            <a:r>
              <a:rPr dirty="0"/>
              <a:t>I will take notes on their advice and start taking steps to do better.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055617-32F3-4A35-86B8-910C813A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33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61" name="Google Shape;234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306424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Attainable: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By the day after tomorrow, I’ll create a weekly schedule detailing times outside of school I need to block off for studying, homework, chores, sports, etc.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I’ll allocate enough time each week for studying and homework.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I’ll apply any learning strategies based on my teachers’ feedback.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26DDA08-ADFA-4B17-A42C-29D4A032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239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SMART Goals</a:t>
            </a:r>
          </a:p>
        </p:txBody>
      </p:sp>
      <p:sp>
        <p:nvSpPr>
          <p:cNvPr id="364" name="Google Shape;240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Relevant: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I want to reach my full potential as a student.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Getting better grades now will help me be more successful in high school.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Getting good grades will help me be better prepared for college.</a:t>
            </a:r>
          </a:p>
          <a:p>
            <a:pPr>
              <a:spcBef>
                <a:spcPts val="1000"/>
              </a:spcBef>
            </a:pPr>
            <a:r>
              <a:rPr b="1" dirty="0"/>
              <a:t>Time-bound: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By the next report card, I will be scoring fewer Cs.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  <a:defRPr sz="2000"/>
            </a:pPr>
            <a:r>
              <a:rPr dirty="0"/>
              <a:t>In a year’s time, I will have at least a B in every course.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7EB11A-FC93-4774-A8B8-56084D92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245;p53" descr="Google Shape;245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96974"/>
            <a:ext cx="7543800" cy="324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Google Shape;246;p53" descr="Google Shape;246;p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0" y="4818674"/>
            <a:ext cx="413476" cy="14465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Google Shape;247;p53"/>
          <p:cNvSpPr txBox="1"/>
          <p:nvPr/>
        </p:nvSpPr>
        <p:spPr>
          <a:xfrm>
            <a:off x="866774" y="4725199"/>
            <a:ext cx="5021402" cy="3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 u="sng">
                <a:solidFill>
                  <a:srgbClr val="5D94C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5D94C1"/>
                  </a:solidFill>
                </a:uFill>
                <a:hlinkClick r:id="rId4"/>
              </a:rPr>
              <a:t>SMART goals</a:t>
            </a:r>
            <a:r>
              <a:rPr u="none">
                <a:solidFill>
                  <a:srgbClr val="000000"/>
                </a:solidFill>
              </a:rPr>
              <a:t> is licensed under </a:t>
            </a:r>
            <a:r>
              <a:rPr>
                <a:uFill>
                  <a:solidFill>
                    <a:srgbClr val="5D94C1"/>
                  </a:solidFill>
                </a:uFill>
                <a:hlinkClick r:id="rId5"/>
              </a:rPr>
              <a:t>CC BY-SA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120DC-DB29-41B8-A1AF-4534A7D3A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127;p33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/>
          <a:lstStyle/>
          <a:p>
            <a:r>
              <a:t>I Can’t Stress This Enough</a:t>
            </a:r>
          </a:p>
        </p:txBody>
      </p:sp>
      <p:sp>
        <p:nvSpPr>
          <p:cNvPr id="305" name="Google Shape;128;p33"/>
          <p:cNvSpPr txBox="1">
            <a:spLocks noGrp="1"/>
          </p:cNvSpPr>
          <p:nvPr>
            <p:ph type="body" sz="half" idx="1"/>
          </p:nvPr>
        </p:nvSpPr>
        <p:spPr>
          <a:xfrm>
            <a:off x="533400" y="2421402"/>
            <a:ext cx="7854599" cy="1314301"/>
          </a:xfrm>
          <a:prstGeom prst="rect">
            <a:avLst/>
          </a:prstGeom>
        </p:spPr>
        <p:txBody>
          <a:bodyPr/>
          <a:lstStyle/>
          <a:p>
            <a:pPr marL="63500" indent="0">
              <a:buClr>
                <a:srgbClr val="FFFFFF"/>
              </a:buClr>
              <a:buSzPts val="2600"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B51E-6D56-2348-80C1-F79CE592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1D85B-B09A-6847-9055-FF7A04F38A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What effect does stress have on my health?</a:t>
            </a:r>
          </a:p>
          <a:p>
            <a:endParaRPr lang="en-US" dirty="0"/>
          </a:p>
          <a:p>
            <a:pPr marL="6858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Can I effectively manage stress?</a:t>
            </a:r>
          </a:p>
          <a:p>
            <a:pPr>
              <a:spcBef>
                <a:spcPts val="0"/>
              </a:spcBef>
              <a:buClr>
                <a:srgbClr val="FFFFFF"/>
              </a:buClr>
            </a:pPr>
            <a:endParaRPr lang="en-US" i="1" dirty="0"/>
          </a:p>
          <a:p>
            <a:pPr>
              <a:spcBef>
                <a:spcPts val="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92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13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Lesson </a:t>
            </a:r>
            <a:r>
              <a:rPr dirty="0"/>
              <a:t>Objectives</a:t>
            </a:r>
          </a:p>
        </p:txBody>
      </p:sp>
      <p:sp>
        <p:nvSpPr>
          <p:cNvPr id="308" name="Google Shape;134;p3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sz="2400" dirty="0"/>
              <a:t>By the end of this lesson</a:t>
            </a:r>
            <a:r>
              <a:rPr lang="en-US" sz="2400" dirty="0"/>
              <a:t>,</a:t>
            </a:r>
            <a:r>
              <a:rPr sz="2400" dirty="0"/>
              <a:t> students will be able to:</a:t>
            </a:r>
          </a:p>
          <a:p>
            <a:pPr marL="0" indent="0">
              <a:spcBef>
                <a:spcPts val="0"/>
              </a:spcBef>
              <a:buSzTx/>
              <a:buNone/>
              <a:defRPr sz="1800"/>
            </a:pPr>
            <a:endParaRPr sz="2400" dirty="0"/>
          </a:p>
          <a:p>
            <a:pPr marL="9144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  <a:defRPr sz="1800"/>
            </a:pPr>
            <a:r>
              <a:rPr lang="en-US" sz="2400" dirty="0"/>
              <a:t>D</a:t>
            </a:r>
            <a:r>
              <a:rPr sz="2400" dirty="0"/>
              <a:t>istinguish between healthy and unhealthy stress</a:t>
            </a:r>
          </a:p>
          <a:p>
            <a:pPr marL="914400" indent="-342900"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  <a:defRPr sz="1800"/>
            </a:pPr>
            <a:r>
              <a:rPr lang="en-US" sz="2400" dirty="0"/>
              <a:t>E</a:t>
            </a:r>
            <a:r>
              <a:rPr sz="2400" dirty="0"/>
              <a:t>valuate the credibility of health information</a:t>
            </a:r>
          </a:p>
          <a:p>
            <a:pPr marL="914400" indent="-342900">
              <a:spcBef>
                <a:spcPts val="1000"/>
              </a:spcBef>
              <a:buSzPts val="1800"/>
              <a:buFont typeface="Arial" panose="020B0604020202020204" pitchFamily="34" charset="0"/>
              <a:buChar char="•"/>
              <a:defRPr sz="1800"/>
            </a:pPr>
            <a:r>
              <a:rPr lang="en-US" sz="2400" dirty="0"/>
              <a:t>I</a:t>
            </a:r>
            <a:r>
              <a:rPr sz="2400" dirty="0"/>
              <a:t>dentify healthy behavior for managing stress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dirty="0"/>
              <a:t>Can Stress Be Beneficial?</a:t>
            </a:r>
          </a:p>
        </p:txBody>
      </p:sp>
      <p:sp>
        <p:nvSpPr>
          <p:cNvPr id="313" name="Google Shape;145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57852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Think about this question</a:t>
            </a:r>
            <a:r>
              <a:rPr lang="en-US" dirty="0"/>
              <a:t>.</a:t>
            </a:r>
            <a:endParaRPr dirty="0"/>
          </a:p>
          <a:p>
            <a:pPr>
              <a:spcBef>
                <a:spcPts val="1000"/>
              </a:spcBef>
            </a:pPr>
            <a:r>
              <a:rPr dirty="0"/>
              <a:t>Make a claim and write it down on a notecard</a:t>
            </a:r>
            <a:r>
              <a:rPr lang="en-US" dirty="0"/>
              <a:t>.</a:t>
            </a:r>
            <a:endParaRPr dirty="0"/>
          </a:p>
          <a:p>
            <a:pPr marL="0" indent="0">
              <a:spcBef>
                <a:spcPts val="1000"/>
              </a:spcBef>
              <a:buSzTx/>
              <a:buNone/>
              <a:defRPr sz="1800"/>
            </a:pPr>
            <a:endParaRPr dirty="0"/>
          </a:p>
          <a:p>
            <a:pPr marL="914400" indent="-342900">
              <a:spcBef>
                <a:spcPts val="100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  <a:defRPr sz="1800"/>
            </a:pPr>
            <a:r>
              <a:rPr dirty="0"/>
              <a:t>Example 1: </a:t>
            </a:r>
            <a:r>
              <a:rPr lang="en-US" i="1" dirty="0"/>
              <a:t>"</a:t>
            </a:r>
            <a:r>
              <a:rPr i="1" dirty="0"/>
              <a:t>Too much stress is bad for your health</a:t>
            </a:r>
            <a:r>
              <a:rPr lang="en-US" i="1" dirty="0"/>
              <a:t>.”</a:t>
            </a:r>
            <a:endParaRPr i="1" dirty="0"/>
          </a:p>
          <a:p>
            <a:pPr marL="914400" indent="-342900">
              <a:spcBef>
                <a:spcPts val="100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  <a:defRPr sz="1800"/>
            </a:pPr>
            <a:r>
              <a:rPr dirty="0"/>
              <a:t>Example 2: </a:t>
            </a:r>
            <a:r>
              <a:rPr lang="en-US" i="1" dirty="0"/>
              <a:t>"</a:t>
            </a:r>
            <a:r>
              <a:rPr i="1" dirty="0"/>
              <a:t>Stress helps to motivate me</a:t>
            </a:r>
            <a:r>
              <a:rPr lang="en-US" i="1" dirty="0"/>
              <a:t>.”</a:t>
            </a:r>
            <a:endParaRPr i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C09A84-4AE6-4806-8C00-DC036044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151;p37" descr="Google Shape;151;p37"/>
          <p:cNvPicPr>
            <a:picLocks noChangeAspect="1"/>
          </p:cNvPicPr>
          <p:nvPr/>
        </p:nvPicPr>
        <p:blipFill>
          <a:blip r:embed="rId3"/>
          <a:srcRect l="17772" t="16780" r="13180" b="22042"/>
          <a:stretch>
            <a:fillRect/>
          </a:stretch>
        </p:blipFill>
        <p:spPr>
          <a:xfrm>
            <a:off x="4950457" y="946488"/>
            <a:ext cx="3867577" cy="3426653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Google Shape;152;p37"/>
          <p:cNvSpPr txBox="1"/>
          <p:nvPr/>
        </p:nvSpPr>
        <p:spPr>
          <a:xfrm>
            <a:off x="601905" y="4157713"/>
            <a:ext cx="4129121" cy="43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800" dirty="0" err="1">
                <a:solidFill>
                  <a:schemeClr val="bg1">
                    <a:lumMod val="65000"/>
                  </a:schemeClr>
                </a:solidFill>
                <a:sym typeface="Calibri"/>
              </a:rPr>
              <a:t>File:Sport-Stacking.jpg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sym typeface="Calibri"/>
              </a:rPr>
              <a:t>. (n.d.). Retrieved from https://commons.wikimedia.org/w/index.php?title=File:Sport-Stacking.jpg&amp;oldid=354348735.</a:t>
            </a:r>
          </a:p>
        </p:txBody>
      </p:sp>
      <p:sp>
        <p:nvSpPr>
          <p:cNvPr id="8" name="Google Shape;144;p36">
            <a:extLst>
              <a:ext uri="{FF2B5EF4-FFF2-40B4-BE49-F238E27FC236}">
                <a16:creationId xmlns:a16="http://schemas.microsoft.com/office/drawing/2014/main" id="{0585D6CE-285B-254F-841D-7DA2337DD997}"/>
              </a:ext>
            </a:extLst>
          </p:cNvPr>
          <p:cNvSpPr txBox="1">
            <a:spLocks/>
          </p:cNvSpPr>
          <p:nvPr/>
        </p:nvSpPr>
        <p:spPr>
          <a:xfrm>
            <a:off x="457200" y="365334"/>
            <a:ext cx="8229600" cy="8574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dirty="0"/>
              <a:t>Tournament Time!</a:t>
            </a:r>
          </a:p>
        </p:txBody>
      </p:sp>
      <p:pic>
        <p:nvPicPr>
          <p:cNvPr id="4" name="Picture 3" descr="A picture containing person, cup, indoor, table&#10;&#10;Description automatically generated">
            <a:extLst>
              <a:ext uri="{FF2B5EF4-FFF2-40B4-BE49-F238E27FC236}">
                <a16:creationId xmlns:a16="http://schemas.microsoft.com/office/drawing/2014/main" id="{BEEABBC0-DF52-D34B-BA78-8E4345890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" y="974880"/>
            <a:ext cx="3870480" cy="31937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1E86813-A823-41C8-9CAF-43699501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  <p:sp>
        <p:nvSpPr>
          <p:cNvPr id="9" name="Google Shape;152;p37">
            <a:extLst>
              <a:ext uri="{FF2B5EF4-FFF2-40B4-BE49-F238E27FC236}">
                <a16:creationId xmlns:a16="http://schemas.microsoft.com/office/drawing/2014/main" id="{986085A7-9810-4F19-9F0A-7E8A168F0C48}"/>
              </a:ext>
            </a:extLst>
          </p:cNvPr>
          <p:cNvSpPr txBox="1"/>
          <p:nvPr/>
        </p:nvSpPr>
        <p:spPr>
          <a:xfrm>
            <a:off x="5021552" y="4140241"/>
            <a:ext cx="3522465" cy="67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Bgaj23. (0AD).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Tournament Bracket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Retrieved from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5D94C1"/>
                  </a:solidFill>
                </a:uFill>
              </a:rPr>
              <a:t>https://www.pixelsquid.com/png/tournament-bracket-1172693739890546036?image=H02</a:t>
            </a:r>
            <a:endParaRPr lang="en-US" dirty="0">
              <a:solidFill>
                <a:schemeClr val="bg1">
                  <a:lumMod val="65000"/>
                </a:schemeClr>
              </a:solidFill>
              <a:uFill>
                <a:solidFill>
                  <a:srgbClr val="5D94C1"/>
                </a:solidFill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endParaRPr u="sng" dirty="0">
              <a:solidFill>
                <a:srgbClr val="5D94C1"/>
              </a:solidFill>
              <a:uFill>
                <a:solidFill>
                  <a:srgbClr val="5D94C1"/>
                </a:solidFill>
              </a:uFill>
              <a:hlinkClick r:id="rId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16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Jigsaw Reading</a:t>
            </a:r>
          </a:p>
        </p:txBody>
      </p:sp>
      <p:sp>
        <p:nvSpPr>
          <p:cNvPr id="324" name="Google Shape;163;p39"/>
          <p:cNvSpPr txBox="1">
            <a:spLocks noGrp="1"/>
          </p:cNvSpPr>
          <p:nvPr>
            <p:ph type="body" sz="half" idx="1"/>
          </p:nvPr>
        </p:nvSpPr>
        <p:spPr>
          <a:xfrm>
            <a:off x="457199" y="1451599"/>
            <a:ext cx="4690802" cy="32919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1</a:t>
            </a:r>
            <a:r>
              <a:rPr lang="en-US" dirty="0"/>
              <a:t>—</a:t>
            </a:r>
            <a:r>
              <a:rPr dirty="0"/>
              <a:t>Beginning through "meaning-making instinct."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2</a:t>
            </a:r>
            <a:r>
              <a:rPr lang="en-US" dirty="0"/>
              <a:t>—</a:t>
            </a:r>
            <a:r>
              <a:rPr dirty="0"/>
              <a:t>"The Pros of Stress" through "expected to do poorly."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3</a:t>
            </a:r>
            <a:r>
              <a:rPr lang="en-US" dirty="0"/>
              <a:t>—</a:t>
            </a:r>
            <a:r>
              <a:rPr dirty="0"/>
              <a:t>"Four ways to embrace" through "life and less depression."</a:t>
            </a:r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endParaRPr dirty="0"/>
          </a:p>
          <a:p>
            <a:pPr marL="0" indent="0">
              <a:spcBef>
                <a:spcPts val="0"/>
              </a:spcBef>
              <a:buSzTx/>
              <a:buNone/>
              <a:defRPr sz="1800" i="1"/>
            </a:pPr>
            <a:r>
              <a:rPr dirty="0"/>
              <a:t>Group 4</a:t>
            </a:r>
            <a:r>
              <a:rPr lang="en-US" dirty="0"/>
              <a:t>—</a:t>
            </a:r>
            <a:r>
              <a:rPr dirty="0"/>
              <a:t>"What can happen" through the </a:t>
            </a:r>
            <a:br>
              <a:rPr dirty="0"/>
            </a:br>
            <a:r>
              <a:rPr dirty="0"/>
              <a:t>end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325" name="Google Shape;164;p39" descr="Google Shape;164;p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1190">
            <a:off x="5617995" y="658131"/>
            <a:ext cx="2724934" cy="3512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E0670-ECDB-4118-9784-FCB993A8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t>Jigsaw Reading</a:t>
            </a:r>
          </a:p>
        </p:txBody>
      </p:sp>
      <p:sp>
        <p:nvSpPr>
          <p:cNvPr id="328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0"/>
              </a:spcBef>
              <a:buSzPts val="2400"/>
              <a:defRPr sz="2400"/>
            </a:pPr>
            <a:r>
              <a:t>Make a note of any unfamiliar vocabulary words.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After you’ve finished reading, talk in your groups to summarize what the author is saying in that section.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Choose one representative from your group that will share out with the rest of the class.</a:t>
            </a:r>
          </a:p>
          <a:p>
            <a:pPr indent="-381000">
              <a:spcBef>
                <a:spcPts val="1000"/>
              </a:spcBef>
              <a:buSzPts val="2400"/>
              <a:defRPr sz="2400"/>
            </a:pPr>
            <a:r>
              <a:t>Think of an area in your own life where this information and advice would be applicable.</a:t>
            </a:r>
            <a:r>
              <a:rPr i="1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6812B3-9218-41BF-B069-5A9DC18B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How to make stress your friend | Kelly McGonigal&#10;&#10;Google Shape;180;p42" descr="How to make stress your friend | Kelly McGonigalGoogle Shape;180;p4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856" y="1222931"/>
            <a:ext cx="4661743" cy="349629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Google Shape;181;p42"/>
          <p:cNvSpPr txBox="1"/>
          <p:nvPr/>
        </p:nvSpPr>
        <p:spPr>
          <a:xfrm>
            <a:off x="1987708" y="4681867"/>
            <a:ext cx="4717891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McGonigal, K. (2013, September 4). How to make stress your friend. Retrieved September 27, 2019, from https://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watch?reload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=9&amp;v=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RcGyVTAoXEU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Google Shape;144;p36">
            <a:extLst>
              <a:ext uri="{FF2B5EF4-FFF2-40B4-BE49-F238E27FC236}">
                <a16:creationId xmlns:a16="http://schemas.microsoft.com/office/drawing/2014/main" id="{F0BCFAB4-E46F-D641-9112-D09DDFA10E5C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dirty="0"/>
              <a:t>“How to Make Stress Your Friend.”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933</Words>
  <Application>Microsoft Office PowerPoint</Application>
  <PresentationFormat>On-screen Show (16:9)</PresentationFormat>
  <Paragraphs>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LEARN theme</vt:lpstr>
      <vt:lpstr>PowerPoint Presentation</vt:lpstr>
      <vt:lpstr>I Can’t Stress This Enough</vt:lpstr>
      <vt:lpstr>Essential Questions</vt:lpstr>
      <vt:lpstr>Lesson Objectives</vt:lpstr>
      <vt:lpstr>Can Stress Be Beneficial?</vt:lpstr>
      <vt:lpstr>PowerPoint Presentation</vt:lpstr>
      <vt:lpstr>Jigsaw Reading</vt:lpstr>
      <vt:lpstr>Jigsaw Reading</vt:lpstr>
      <vt:lpstr>PowerPoint Presentation</vt:lpstr>
      <vt:lpstr>Stress Indicators Table</vt:lpstr>
      <vt:lpstr>Stress Indicators Table</vt:lpstr>
      <vt:lpstr>Can Stress Be Beneficial?</vt:lpstr>
      <vt:lpstr>Can Stress Be Beneficial?</vt:lpstr>
      <vt:lpstr>PowerPoint Presentation</vt:lpstr>
      <vt:lpstr>SMART Goals</vt:lpstr>
      <vt:lpstr>SMART Goals</vt:lpstr>
      <vt:lpstr>SMART Goals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Can’t Stress This Enough</dc:title>
  <dc:creator>McLeod Porter, Delma</dc:creator>
  <cp:lastModifiedBy>McLeod Porter, Delma</cp:lastModifiedBy>
  <cp:revision>14</cp:revision>
  <dcterms:modified xsi:type="dcterms:W3CDTF">2024-11-26T20:36:15Z</dcterms:modified>
</cp:coreProperties>
</file>