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  <p:sldMasterId id="2147483676" r:id="rId3"/>
  </p:sldMasterIdLst>
  <p:notesMasterIdLst>
    <p:notesMasterId r:id="rId25"/>
  </p:notesMasterIdLst>
  <p:sldIdLst>
    <p:sldId id="278" r:id="rId4"/>
    <p:sldId id="256" r:id="rId5"/>
    <p:sldId id="276" r:id="rId6"/>
    <p:sldId id="27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6"/>
      <p:bold r:id="rId27"/>
      <p:italic r:id="rId28"/>
      <p:boldItalic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  <p:embeddedFont>
      <p:font typeface="Lato" panose="020F0502020204030203" pitchFamily="34" charset="0"/>
      <p:regular r:id="rId34"/>
      <p:bold r:id="rId35"/>
      <p:italic r:id="rId36"/>
      <p:boldItalic r:id="rId37"/>
    </p:embeddedFont>
    <p:embeddedFont>
      <p:font typeface="Raleway" pitchFamily="2" charset="77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i8VF7SaySYH3mw5NQ9inL0sXUE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CBEDF3-D47E-494A-B361-8DC9735684C3}" v="7" dt="2024-08-19T15:42:14.2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492"/>
  </p:normalViewPr>
  <p:slideViewPr>
    <p:cSldViewPr snapToGrid="0">
      <p:cViewPr varScale="1">
        <p:scale>
          <a:sx n="146" d="100"/>
          <a:sy n="146" d="100"/>
        </p:scale>
        <p:origin x="176" y="2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8.xml"/><Relationship Id="rId34" Type="http://schemas.openxmlformats.org/officeDocument/2006/relationships/font" Target="fonts/font9.fntdata"/><Relationship Id="rId42" Type="http://customschemas.google.com/relationships/presentationmetadata" Target="metadata"/><Relationship Id="rId47" Type="http://schemas.microsoft.com/office/2015/10/relationships/revisionInfo" Target="revisionInfo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6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m3zT2IxZQaw&amp;list=PL-aUhEQeaZXLMF3fItNDxiuSkEr0pq0c2&amp;index=13" TargetMode="External"/><Relationship Id="rId4" Type="http://schemas.openxmlformats.org/officeDocument/2006/relationships/hyperlink" Target="https://youtu.be/EVS_yYQoLJg?si=kTaJ334s_kIiqut4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456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VS_yYQoLJg?si=kTaJ334s_kIiqut4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9gy-1Z2Sa-c&amp;list=PL-aUhEQeaZXLMF3fItNDxiuSkEr0pq0c2&amp;index=13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9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6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6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8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8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3zT2IxZQaw&amp;list=PL-aUhEQeaZXLMF3fItNDxiuSkEr0pq0c2&amp;index=13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T-Chart. Strategies. </a:t>
            </a:r>
            <a:r>
              <a:rPr lang="en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https://learn.k20center.ou.edu/strategy/86</a:t>
            </a:r>
            <a:endParaRPr dirty="0"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None/>
            </a:pPr>
            <a:r>
              <a:rPr lang="en" sz="1200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(2021, September 21). </a:t>
            </a:r>
            <a:r>
              <a:rPr lang="en" sz="1200" i="1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 15 minute timer </a:t>
            </a:r>
            <a:r>
              <a:rPr lang="en" sz="1200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[Video]. YouTube.</a:t>
            </a:r>
            <a:r>
              <a:rPr lang="en" sz="1200" dirty="0">
                <a:solidFill>
                  <a:srgbClr val="292929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https://www.youtube.com/watch?v=m3zT2IxZQaw&amp;list=PL-aUhEQeaZXLMF3fItNDxiuSkEr0pq0c2&amp;index=13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7fd687604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7fd687604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RAVEN. Strategies.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None/>
            </a:pPr>
            <a:r>
              <a:rPr lang="en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https://learn.k20center.ou.edu/strategy/3456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None/>
            </a:pPr>
            <a:r>
              <a:rPr lang="en" sz="1200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(2021, September 21). K20 Center 10 minute timer. [Video]. YouTube.</a:t>
            </a:r>
            <a:r>
              <a:rPr lang="en" sz="1200" dirty="0">
                <a:solidFill>
                  <a:srgbClr val="292929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https://www.youtube.com/watch?v=9gy-1Z2Sa-c&amp;list=PL-aUhEQeaZXLMF3fItNDxiuSkEr0pq0c2&amp;index=13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200"/>
              <a:buNone/>
            </a:pPr>
            <a:r>
              <a:rPr lang="en" sz="12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(n.d.). Jigsaw. Strategies. </a:t>
            </a:r>
            <a:r>
              <a:rPr lang="en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https://learn.k20center.ou.edu/strategy/179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Calibri"/>
              <a:buNone/>
            </a:pPr>
            <a:r>
              <a:rPr lang="en" sz="1200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(n.d.). Claim, evidence, reasoning (CER). Strategies. </a:t>
            </a:r>
            <a:r>
              <a:rPr lang="en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https://learn.k20center.ou.edu/strategy/156</a:t>
            </a:r>
            <a:endParaRPr sz="1200" dirty="0">
              <a:solidFill>
                <a:srgbClr val="2929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Calibri"/>
              <a:buNone/>
            </a:pPr>
            <a:r>
              <a:rPr lang="en" sz="12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(n.d.). Claim, evidence, reasoning (CER). Strategies. </a:t>
            </a:r>
            <a:r>
              <a:rPr lang="en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https://learn.k20center.ou.edu/strategy/156</a:t>
            </a:r>
            <a:endParaRPr sz="1200">
              <a:solidFill>
                <a:srgbClr val="2929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8124bcdb0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g28124bcdb0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200"/>
              <a:buNone/>
            </a:pPr>
            <a:r>
              <a:rPr lang="en" sz="1200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(n.d.). Four corners. Strategies. </a:t>
            </a:r>
            <a:r>
              <a:rPr lang="en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https://learn.k20center.ou.edu/strategy/138</a:t>
            </a:r>
            <a:endParaRPr sz="1200" dirty="0">
              <a:solidFill>
                <a:srgbClr val="2929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f40d2425e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f40d2425e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Sources: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Fox. (n.d.). </a:t>
            </a:r>
            <a:r>
              <a:rPr lang="en-US" sz="800" b="0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The X-Files</a:t>
            </a:r>
            <a:r>
              <a:rPr lang="en-US" sz="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 (season 11). </a:t>
            </a:r>
            <a:r>
              <a:rPr lang="en-US" sz="800" b="0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Wikipedia</a:t>
            </a:r>
            <a:r>
              <a:rPr lang="en-US" sz="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. Retrieved from https://</a:t>
            </a:r>
            <a:r>
              <a:rPr lang="en-US" sz="8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en.wikipedia.org</a:t>
            </a:r>
            <a:r>
              <a:rPr lang="en-US" sz="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/wiki/</a:t>
            </a:r>
            <a:r>
              <a:rPr lang="en-US" sz="8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The_X</a:t>
            </a:r>
            <a:r>
              <a:rPr lang="en-US" sz="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-Files_(season_11)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Lava Bear Films. (n.d.). Arrival, Movie </a:t>
            </a:r>
            <a:r>
              <a:rPr lang="en-US" sz="8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Poster.jpg</a:t>
            </a:r>
            <a:r>
              <a:rPr lang="en-US" sz="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. Wikipedia. Retrieved from https://</a:t>
            </a:r>
            <a:r>
              <a:rPr lang="en-US" sz="8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en.wikipedia.org</a:t>
            </a:r>
            <a:r>
              <a:rPr lang="en-US" sz="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/wiki/</a:t>
            </a:r>
            <a:r>
              <a:rPr lang="en-US" sz="8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File:Arrival</a:t>
            </a:r>
            <a:r>
              <a:rPr lang="en-US" sz="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,_</a:t>
            </a:r>
            <a:r>
              <a:rPr lang="en-US" sz="8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Movie_Poster.jpg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NBC Television (1968 January 12). Leonard Nimoy William Shatner Star Trek 1968.JPG. Wikipedia. Retrieved from https://</a:t>
            </a:r>
            <a:r>
              <a:rPr lang="en-US" sz="8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en.wikipedia.org</a:t>
            </a:r>
            <a:r>
              <a:rPr lang="en-US" sz="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/wiki/File:Leonard_Nimoy_William_Shatner_Star_Trek_1968.JPG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7fdb389e8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7fdb389e8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Fox Business. (2019, September 20). </a:t>
            </a:r>
            <a:r>
              <a:rPr lang="en-US" i="1" dirty="0"/>
              <a:t>Fox Business talks to ‘Storm Area 51’ attendees in Nevada desert </a:t>
            </a:r>
            <a:r>
              <a:rPr lang="en-US" i="0" dirty="0"/>
              <a:t>[Video]. YouTube. https://</a:t>
            </a:r>
            <a:r>
              <a:rPr lang="en-US" i="0" dirty="0" err="1"/>
              <a:t>www.youtube.com</a:t>
            </a:r>
            <a:r>
              <a:rPr lang="en-US" i="0" dirty="0"/>
              <a:t>/</a:t>
            </a:r>
            <a:r>
              <a:rPr lang="en-US" i="0" dirty="0" err="1"/>
              <a:t>watch?v</a:t>
            </a:r>
            <a:r>
              <a:rPr lang="en-US" i="0" dirty="0"/>
              <a:t>=Ysko_2Xavh8 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" sz="11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History. (2019, March 17). </a:t>
            </a:r>
            <a:r>
              <a:rPr lang="en" sz="1100" b="0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Project Blue Book: Declassified – The true story of the D.C. UFO sightings | History </a:t>
            </a:r>
            <a:r>
              <a:rPr lang="en" sz="11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[Video]. YouTube. </a:t>
            </a:r>
            <a:r>
              <a:rPr lang="en-US" sz="11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en-US" sz="11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www.youtube.com</a:t>
            </a:r>
            <a:r>
              <a:rPr lang="en-US" sz="11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1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watch?v</a:t>
            </a:r>
            <a:r>
              <a:rPr lang="en-US" sz="11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=UKzI3uu_oTQ&amp;t=1s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(n.d.). Four corners. Strategies. </a:t>
            </a:r>
            <a:r>
              <a:rPr lang="en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https://learn.k20center.ou.edu/strategy/138</a:t>
            </a:r>
            <a:endParaRPr sz="1200" dirty="0">
              <a:solidFill>
                <a:srgbClr val="2929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None/>
            </a:pPr>
            <a:r>
              <a:rPr lang="en" sz="1200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(2021, September 21). </a:t>
            </a:r>
            <a:r>
              <a:rPr lang="en" sz="1200" i="1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 15 minute timer</a:t>
            </a:r>
            <a:r>
              <a:rPr lang="en" sz="1200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 [Video]. YouTube. </a:t>
            </a:r>
            <a:r>
              <a:rPr lang="en" sz="11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https://www.youtube.com/watch?v=m3zT2IxZQaw&amp;list=PL-aUhEQeaZXLMF3fItNDxiuSkEr0pq0c2&amp;index=13</a:t>
            </a:r>
            <a:endParaRPr dirty="0"/>
          </a:p>
        </p:txBody>
      </p:sp>
      <p:sp>
        <p:nvSpPr>
          <p:cNvPr id="235" name="Google Shape;23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1" name="Google Shape;1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8" name="Google Shape;4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2" name="Google Shape;52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6" name="Google Shape;5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ITLE_AND_BOD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eorgia"/>
              <a:buNone/>
              <a:defRPr sz="36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⚫"/>
              <a:defRPr/>
            </a:lvl1pPr>
            <a:lvl2pPr marL="914400" lvl="1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➤"/>
              <a:defRPr/>
            </a:lvl2pPr>
            <a:lvl3pPr marL="1371600" lvl="2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-"/>
              <a:defRPr/>
            </a:lvl3pPr>
            <a:lvl4pPr marL="1828800" lvl="3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794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8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7438376" y="4749850"/>
            <a:ext cx="164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rgbClr val="B7B7B7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>
            <a:lvl1pPr marL="457200" lvl="0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Char char="⚫"/>
              <a:defRPr/>
            </a:lvl1pPr>
            <a:lvl2pPr marL="914400" lvl="1" indent="-2730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Char char="➤"/>
              <a:defRPr/>
            </a:lvl2pPr>
            <a:lvl3pPr marL="1371600" lvl="2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3pPr>
            <a:lvl4pPr marL="1828800" lvl="3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71" name="Google Shape;7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⚫"/>
              <a:defRPr sz="2000"/>
            </a:lvl1pPr>
            <a:lvl2pPr marL="914400" lvl="1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➤"/>
              <a:defRPr sz="1800"/>
            </a:lvl2pPr>
            <a:lvl3pPr marL="1371600" lvl="2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-"/>
              <a:defRPr sz="1500"/>
            </a:lvl3pPr>
            <a:lvl4pPr marL="1828800" lvl="3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⚫"/>
              <a:defRPr sz="2000"/>
            </a:lvl1pPr>
            <a:lvl2pPr marL="914400" lvl="1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➤"/>
              <a:defRPr sz="1800"/>
            </a:lvl2pPr>
            <a:lvl3pPr marL="1371600" lvl="2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-"/>
              <a:defRPr sz="1500"/>
            </a:lvl3pPr>
            <a:lvl4pPr marL="1828800" lvl="3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78" name="Google Shape;7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 - Dar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Calibri"/>
              <a:buNone/>
              <a:defRPr sz="37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6"/>
            </a:gs>
            <a:gs pos="85000">
              <a:schemeClr val="accent1"/>
            </a:gs>
            <a:gs pos="100000">
              <a:schemeClr val="accent1"/>
            </a:gs>
          </a:gsLst>
          <a:lin ang="16200038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95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9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19500" bIns="48750" anchor="t" anchorCtr="0">
            <a:noAutofit/>
          </a:bodyPr>
          <a:lstStyle>
            <a:lvl1pPr marR="38100"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alibri"/>
              <a:buNone/>
              <a:defRPr sz="42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48750" rIns="48750" bIns="487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100">
                <a:solidFill>
                  <a:schemeClr val="lt1"/>
                </a:solidFill>
              </a:defRPr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90" name="Google Shape;90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5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0" rIns="4875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18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45"/>
          <p:cNvSpPr txBox="1">
            <a:spLocks noGrp="1"/>
          </p:cNvSpPr>
          <p:nvPr>
            <p:ph type="body" idx="2"/>
          </p:nvPr>
        </p:nvSpPr>
        <p:spPr>
          <a:xfrm>
            <a:off x="4645027" y="1394819"/>
            <a:ext cx="40416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0" rIns="4875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18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45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1pPr>
            <a:lvl2pPr marL="914400" lvl="1" indent="-2730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Char char="➤"/>
              <a:defRPr sz="1500"/>
            </a:lvl2pPr>
            <a:lvl3pPr marL="1371600" lvl="2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400"/>
            </a:lvl3pPr>
            <a:lvl4pPr marL="1828800" lvl="3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4pPr>
            <a:lvl5pPr marL="2286000" lvl="4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45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6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1pPr>
            <a:lvl2pPr marL="914400" lvl="1" indent="-2730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Char char="➤"/>
              <a:defRPr sz="1500"/>
            </a:lvl2pPr>
            <a:lvl3pPr marL="1371600" lvl="2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400"/>
            </a:lvl3pPr>
            <a:lvl4pPr marL="1828800" lvl="3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4pPr>
            <a:lvl5pPr marL="2286000" lvl="4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97" name="Google Shape;97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6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100"/>
            </a:lvl1pPr>
            <a:lvl2pPr marL="914400" lvl="1" indent="-2921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Char char="➤"/>
              <a:defRPr sz="2000"/>
            </a:lvl2pPr>
            <a:lvl3pPr marL="1371600" lvl="2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-"/>
              <a:defRPr sz="1800"/>
            </a:lvl3pPr>
            <a:lvl4pPr marL="1828800" lvl="3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500"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4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6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1pPr>
            <a:lvl2pPr marL="914400" lvl="1" indent="-2730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Char char="➤"/>
              <a:defRPr sz="1500"/>
            </a:lvl2pPr>
            <a:lvl3pPr marL="1371600" lvl="2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400"/>
            </a:lvl3pPr>
            <a:lvl4pPr marL="1828800" lvl="3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4pPr>
            <a:lvl5pPr marL="2286000" lvl="4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02" name="Google Shape;102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5" name="Google Shape;105;p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⚫"/>
              <a:defRPr/>
            </a:lvl1pPr>
            <a:lvl2pPr marL="914400" lvl="1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➤"/>
              <a:defRPr/>
            </a:lvl2pPr>
            <a:lvl3pPr marL="1371600" lvl="2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-"/>
              <a:defRPr/>
            </a:lvl3pPr>
            <a:lvl4pPr marL="1828800" lvl="3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  <p:sp>
        <p:nvSpPr>
          <p:cNvPr id="106" name="Google Shape;106;p47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⚫"/>
              <a:defRPr/>
            </a:lvl1pPr>
            <a:lvl2pPr marL="914400" lvl="1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Char char="➤"/>
              <a:defRPr/>
            </a:lvl2pPr>
            <a:lvl3pPr marL="1371600" lvl="2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-"/>
              <a:defRPr/>
            </a:lvl3pPr>
            <a:lvl4pPr marL="1828800" lvl="3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  <p:pic>
        <p:nvPicPr>
          <p:cNvPr id="107" name="Google Shape;107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4" name="Google Shape;11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9" name="Google Shape;11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0" name="Google Shape;2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5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5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5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0" name="Google Shape;130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5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4" name="Google Shape;134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8" name="Google Shape;138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1" name="Google Shape;141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5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8" name="Google Shape;148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1" name="Google Shape;151;p5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152" name="Google Shape;152;p5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153" name="Google Shape;153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58" name="Google Shape;158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62" name="Google Shape;162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5" name="Google Shape;2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66" name="Google Shape;166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61"/>
          <p:cNvSpPr txBox="1">
            <a:spLocks noGrp="1"/>
          </p:cNvSpPr>
          <p:nvPr>
            <p:ph type="title"/>
          </p:nvPr>
        </p:nvSpPr>
        <p:spPr>
          <a:xfrm>
            <a:off x="730000" y="10900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0" name="Google Shape;170;p61"/>
          <p:cNvSpPr txBox="1">
            <a:spLocks noGrp="1"/>
          </p:cNvSpPr>
          <p:nvPr>
            <p:ph type="body" idx="1"/>
          </p:nvPr>
        </p:nvSpPr>
        <p:spPr>
          <a:xfrm>
            <a:off x="721225" y="25531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1" name="Google Shape;171;p61"/>
          <p:cNvSpPr txBox="1">
            <a:spLocks noGrp="1"/>
          </p:cNvSpPr>
          <p:nvPr>
            <p:ph type="sldNum" idx="12"/>
          </p:nvPr>
        </p:nvSpPr>
        <p:spPr>
          <a:xfrm>
            <a:off x="7438376" y="4749850"/>
            <a:ext cx="164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2" name="Google Shape;172;p61"/>
          <p:cNvSpPr/>
          <p:nvPr/>
        </p:nvSpPr>
        <p:spPr>
          <a:xfrm>
            <a:off x="596800" y="101800"/>
            <a:ext cx="951000" cy="95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61" descr="Untitled-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8700" y="185050"/>
            <a:ext cx="787200" cy="7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1" name="Google Shape;3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3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8" name="Google Shape;3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3" name="Google Shape;43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None/>
              <a:defRPr sz="3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>
            <a:lvl1pPr marL="457200" marR="0" lvl="0" indent="-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Merriweather Sans"/>
              <a:buChar char="➤"/>
              <a:defRPr sz="1800" b="0" i="0" u="none" strike="noStrike" cap="none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-"/>
              <a:defRPr sz="1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erriweather Sans"/>
              <a:buChar char="-"/>
              <a:defRPr sz="15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erriweather Sans"/>
              <a:buChar char="-"/>
              <a:defRPr sz="15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nstantia"/>
              <a:buChar char="•"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m3zT2IxZQaw?list=PL-aUhEQeaZXLMF3fItNDxiuSkEr0pq0c2" TargetMode="Externa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m3zT2IxZQaw?list=PL-aUhEQeaZXLMF3fItNDxiuSkEr0pq0c2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6.xml"/><Relationship Id="rId1" Type="http://schemas.openxmlformats.org/officeDocument/2006/relationships/video" Target="https://www.youtube.com/embed/9gy-1Z2Sa-c?list=PL-aUhEQeaZXLMF3fItNDxiuSkEr0pq0c2" TargetMode="Externa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sko_2Xavh8?feature=oembed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KzI3uu_oTQ?feature=oembed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871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Video Discussion</a:t>
            </a:r>
            <a:endParaRPr dirty="0"/>
          </a:p>
        </p:txBody>
      </p:sp>
      <p:sp>
        <p:nvSpPr>
          <p:cNvPr id="224" name="Google Shape;224;p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0000"/>
              <a:buChar char="•"/>
            </a:pPr>
            <a:r>
              <a:rPr lang="en" dirty="0"/>
              <a:t>In what ways does this video differ from the first video?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ct val="120000"/>
              <a:buChar char="•"/>
            </a:pPr>
            <a:r>
              <a:rPr lang="en" dirty="0"/>
              <a:t>In your opinion, do the people in this video believe in the possibility of aliens? </a:t>
            </a:r>
            <a:r>
              <a:rPr lang="en" b="1" dirty="0"/>
              <a:t>What </a:t>
            </a:r>
            <a:r>
              <a:rPr lang="en" dirty="0"/>
              <a:t>makes you think that? 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"/>
          <p:cNvSpPr txBox="1">
            <a:spLocks noGrp="1"/>
          </p:cNvSpPr>
          <p:nvPr>
            <p:ph type="title"/>
          </p:nvPr>
        </p:nvSpPr>
        <p:spPr>
          <a:xfrm>
            <a:off x="457200" y="130323"/>
            <a:ext cx="82296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Four Corners Strategy</a:t>
            </a:r>
            <a:endParaRPr dirty="0"/>
          </a:p>
        </p:txBody>
      </p:sp>
      <p:sp>
        <p:nvSpPr>
          <p:cNvPr id="230" name="Google Shape;230;p8"/>
          <p:cNvSpPr txBox="1">
            <a:spLocks noGrp="1"/>
          </p:cNvSpPr>
          <p:nvPr>
            <p:ph type="body" idx="1"/>
          </p:nvPr>
        </p:nvSpPr>
        <p:spPr>
          <a:xfrm>
            <a:off x="457200" y="828723"/>
            <a:ext cx="7232100" cy="3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sz="2600" b="1" dirty="0"/>
              <a:t>Aliens exist.</a:t>
            </a:r>
            <a:endParaRPr sz="2600" b="1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600" dirty="0"/>
              <a:t>Decide whether you: </a:t>
            </a:r>
            <a:endParaRPr sz="2600" dirty="0"/>
          </a:p>
          <a:p>
            <a:pPr marL="457200" lvl="0" indent="-3810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400"/>
              <a:buChar char="•"/>
            </a:pPr>
            <a:r>
              <a:rPr lang="en" sz="2600" dirty="0"/>
              <a:t>Strongly Agree</a:t>
            </a:r>
            <a:endParaRPr sz="26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600" dirty="0"/>
              <a:t>Agree</a:t>
            </a:r>
            <a:endParaRPr sz="26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600" dirty="0"/>
              <a:t>Disagree</a:t>
            </a:r>
            <a:endParaRPr sz="26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600" dirty="0"/>
              <a:t>Strongly disagree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lang="en" sz="2600" dirty="0"/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600" dirty="0"/>
              <a:t>Move to the corner of the room labeled with the poster that indicates your opinion. </a:t>
            </a:r>
            <a:endParaRPr sz="2600" dirty="0"/>
          </a:p>
        </p:txBody>
      </p:sp>
      <p:pic>
        <p:nvPicPr>
          <p:cNvPr id="231" name="Google Shape;231;p8" title="Four Corner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9923" y="291475"/>
            <a:ext cx="1016275" cy="94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"/>
          <p:cNvSpPr txBox="1">
            <a:spLocks noGrp="1"/>
          </p:cNvSpPr>
          <p:nvPr>
            <p:ph type="subTitle" idx="1"/>
          </p:nvPr>
        </p:nvSpPr>
        <p:spPr>
          <a:xfrm>
            <a:off x="321628" y="1105987"/>
            <a:ext cx="8208868" cy="3669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your assigned article.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</a:t>
            </a:r>
            <a:r>
              <a:rPr lang="en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 quotes</a:t>
            </a:r>
            <a:r>
              <a:rPr lang="en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found in your article. 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your Article Note Catcher, write down each important quote with the correct citation. 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why you chose each quote (for example: the quote is biased, the quote cites reliable evidence, etc.). 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endParaRPr lang="en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9"/>
          <p:cNvSpPr/>
          <p:nvPr/>
        </p:nvSpPr>
        <p:spPr>
          <a:xfrm>
            <a:off x="321628" y="459787"/>
            <a:ext cx="779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Article Note Catcher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Online Media 3" descr="K20 Center 15 minute timer">
            <a:hlinkClick r:id="" action="ppaction://media"/>
            <a:extLst>
              <a:ext uri="{FF2B5EF4-FFF2-40B4-BE49-F238E27FC236}">
                <a16:creationId xmlns:a16="http://schemas.microsoft.com/office/drawing/2014/main" id="{6EF10D71-D9EB-128B-4A43-3D8A1D54927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87633" y="3732531"/>
            <a:ext cx="2225628" cy="1257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"/>
          <p:cNvSpPr txBox="1">
            <a:spLocks noGrp="1"/>
          </p:cNvSpPr>
          <p:nvPr>
            <p:ph type="title"/>
          </p:nvPr>
        </p:nvSpPr>
        <p:spPr>
          <a:xfrm>
            <a:off x="485525" y="-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600" dirty="0"/>
              <a:t>T-Chart</a:t>
            </a:r>
            <a:endParaRPr sz="3600" dirty="0"/>
          </a:p>
        </p:txBody>
      </p:sp>
      <p:sp>
        <p:nvSpPr>
          <p:cNvPr id="245" name="Google Shape;245;p10"/>
          <p:cNvSpPr txBox="1">
            <a:spLocks noGrp="1"/>
          </p:cNvSpPr>
          <p:nvPr>
            <p:ph type="body" idx="1"/>
          </p:nvPr>
        </p:nvSpPr>
        <p:spPr>
          <a:xfrm>
            <a:off x="485525" y="809091"/>
            <a:ext cx="8229600" cy="313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rPr lang="en" sz="2600" dirty="0"/>
              <a:t>With your group:</a:t>
            </a:r>
            <a:endParaRPr sz="2600" dirty="0"/>
          </a:p>
          <a:p>
            <a:pPr marL="47625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sz="2600" dirty="0"/>
              <a:t>Discuss any </a:t>
            </a:r>
            <a:r>
              <a:rPr lang="en-US" sz="2600" dirty="0"/>
              <a:t>quotes you noted that support the existence of aliens.</a:t>
            </a:r>
            <a:endParaRPr sz="2600" dirty="0"/>
          </a:p>
          <a:p>
            <a:pPr marL="47625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sz="2600" dirty="0"/>
              <a:t>Discuss any quotes you noted that disprove the existence of aliens.</a:t>
            </a:r>
          </a:p>
          <a:p>
            <a:pPr marL="47625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sz="2600" dirty="0"/>
              <a:t>Write information for each side in the proper columns of the T-Chart.</a:t>
            </a:r>
          </a:p>
        </p:txBody>
      </p:sp>
      <p:pic>
        <p:nvPicPr>
          <p:cNvPr id="246" name="Google Shape;246;p10" title="TChar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8750" y="188300"/>
            <a:ext cx="1105074" cy="103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nline Media 3" descr="K20 Center 15 minute timer">
            <a:hlinkClick r:id="" action="ppaction://media"/>
            <a:extLst>
              <a:ext uri="{FF2B5EF4-FFF2-40B4-BE49-F238E27FC236}">
                <a16:creationId xmlns:a16="http://schemas.microsoft.com/office/drawing/2014/main" id="{19BA7EB7-57F4-CA10-CC6F-FAD276684F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387633" y="3732531"/>
            <a:ext cx="2225628" cy="1257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7fd6876048_0_5"/>
          <p:cNvSpPr txBox="1">
            <a:spLocks noGrp="1"/>
          </p:cNvSpPr>
          <p:nvPr>
            <p:ph type="title"/>
          </p:nvPr>
        </p:nvSpPr>
        <p:spPr>
          <a:xfrm>
            <a:off x="457200" y="325641"/>
            <a:ext cx="8229600" cy="857400"/>
          </a:xfrm>
          <a:prstGeom prst="rect">
            <a:avLst/>
          </a:prstGeom>
        </p:spPr>
        <p:txBody>
          <a:bodyPr spcFirstLastPara="1" wrap="square" lIns="0" tIns="4875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RAVEN</a:t>
            </a:r>
            <a:endParaRPr sz="3600" dirty="0"/>
          </a:p>
        </p:txBody>
      </p:sp>
      <p:sp>
        <p:nvSpPr>
          <p:cNvPr id="253" name="Google Shape;253;g27fd6876048_0_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7525" tIns="48750" rIns="97525" bIns="48750" anchor="t" anchorCtr="0">
            <a:noAutofit/>
          </a:bodyPr>
          <a:lstStyle/>
          <a:p>
            <a:pPr marL="520700" lvl="0" indent="-457200" algn="l" rtl="0">
              <a:spcBef>
                <a:spcPts val="30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sz="2600" b="1" dirty="0"/>
              <a:t>Relevance</a:t>
            </a:r>
            <a:r>
              <a:rPr lang="en" sz="2600" dirty="0"/>
              <a:t>: Up-to-date information that relates to the topic.</a:t>
            </a:r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sz="2600" b="1" dirty="0"/>
              <a:t>Authority</a:t>
            </a:r>
            <a:r>
              <a:rPr lang="en" sz="2600" dirty="0"/>
              <a:t>: The author’s level of expertise (the author’s credentials, other works, etc.) </a:t>
            </a:r>
            <a:endParaRPr sz="2600" dirty="0"/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sz="2600" b="1" dirty="0"/>
              <a:t>Verifiability</a:t>
            </a:r>
            <a:r>
              <a:rPr lang="en" sz="2600" dirty="0"/>
              <a:t>: Reliable sources, references, and citations are present</a:t>
            </a:r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sz="2600" b="1" dirty="0"/>
              <a:t>Evidence</a:t>
            </a:r>
            <a:r>
              <a:rPr lang="en" sz="2600" dirty="0"/>
              <a:t>: </a:t>
            </a:r>
            <a:r>
              <a:rPr lang="en-US" sz="2600" dirty="0"/>
              <a:t>Facts support the claim</a:t>
            </a:r>
            <a:endParaRPr sz="2600" dirty="0"/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sz="2600" b="1" dirty="0"/>
              <a:t>Neutrality</a:t>
            </a:r>
            <a:r>
              <a:rPr lang="en" sz="2600" dirty="0"/>
              <a:t>: Information is unbiased and objective</a:t>
            </a:r>
            <a:endParaRPr sz="2600" dirty="0"/>
          </a:p>
        </p:txBody>
      </p:sp>
      <p:pic>
        <p:nvPicPr>
          <p:cNvPr id="254" name="Google Shape;254;g27fd6876048_0_5" title="RAVE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7819" y="218975"/>
            <a:ext cx="1033455" cy="107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"/>
          <p:cNvSpPr txBox="1">
            <a:spLocks noGrp="1"/>
          </p:cNvSpPr>
          <p:nvPr>
            <p:ph type="title"/>
          </p:nvPr>
        </p:nvSpPr>
        <p:spPr>
          <a:xfrm>
            <a:off x="457200" y="414325"/>
            <a:ext cx="7710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Is the article you read valid and reliable?</a:t>
            </a:r>
            <a:endParaRPr dirty="0"/>
          </a:p>
        </p:txBody>
      </p:sp>
      <p:sp>
        <p:nvSpPr>
          <p:cNvPr id="260" name="Google Shape;260;p11"/>
          <p:cNvSpPr txBox="1">
            <a:spLocks noGrp="1"/>
          </p:cNvSpPr>
          <p:nvPr>
            <p:ph type="body" idx="1"/>
          </p:nvPr>
        </p:nvSpPr>
        <p:spPr>
          <a:xfrm>
            <a:off x="457199" y="1409350"/>
            <a:ext cx="7859487" cy="3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/>
            <a:r>
              <a:rPr lang="en" dirty="0"/>
              <a:t>As a group, read and complete the Source Evaluation Checklist together.</a:t>
            </a:r>
            <a:endParaRPr lang="en-US" dirty="0"/>
          </a:p>
          <a:p>
            <a:pPr indent="-457200"/>
            <a:r>
              <a:rPr lang="en-US" dirty="0"/>
              <a:t>Determine whether the article you read is valid and reliable or untrustworthy.</a:t>
            </a:r>
          </a:p>
          <a:p>
            <a:pPr indent="-457200"/>
            <a:r>
              <a:rPr lang="en-US" dirty="0"/>
              <a:t>Write your answer on the back of the handout.</a:t>
            </a:r>
            <a:endParaRPr dirty="0"/>
          </a:p>
        </p:txBody>
      </p:sp>
      <p:pic>
        <p:nvPicPr>
          <p:cNvPr id="2" name="Online Media 1" descr="K20 Center 10 minute timer">
            <a:hlinkClick r:id="" action="ppaction://media"/>
            <a:extLst>
              <a:ext uri="{FF2B5EF4-FFF2-40B4-BE49-F238E27FC236}">
                <a16:creationId xmlns:a16="http://schemas.microsoft.com/office/drawing/2014/main" id="{18FCDE45-8FCB-3F69-B8A1-21CC1BF3D0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28153" y="3845818"/>
            <a:ext cx="1917578" cy="1083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"/>
          <p:cNvSpPr txBox="1">
            <a:spLocks noGrp="1"/>
          </p:cNvSpPr>
          <p:nvPr>
            <p:ph type="title"/>
          </p:nvPr>
        </p:nvSpPr>
        <p:spPr>
          <a:xfrm>
            <a:off x="457200" y="33981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Validity of the Articles</a:t>
            </a:r>
            <a:endParaRPr dirty="0"/>
          </a:p>
        </p:txBody>
      </p:sp>
      <p:sp>
        <p:nvSpPr>
          <p:cNvPr id="267" name="Google Shape;267;p12"/>
          <p:cNvSpPr txBox="1">
            <a:spLocks noGrp="1"/>
          </p:cNvSpPr>
          <p:nvPr>
            <p:ph type="body" idx="1"/>
          </p:nvPr>
        </p:nvSpPr>
        <p:spPr>
          <a:xfrm>
            <a:off x="242050" y="137281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sz="2600" dirty="0"/>
              <a:t>Article Name:</a:t>
            </a:r>
            <a:endParaRPr sz="2600" dirty="0"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600" dirty="0"/>
          </a:p>
        </p:txBody>
      </p:sp>
      <p:sp>
        <p:nvSpPr>
          <p:cNvPr id="268" name="Google Shape;268;p12"/>
          <p:cNvSpPr txBox="1">
            <a:spLocks noGrp="1"/>
          </p:cNvSpPr>
          <p:nvPr>
            <p:ph type="body" idx="2"/>
          </p:nvPr>
        </p:nvSpPr>
        <p:spPr>
          <a:xfrm>
            <a:off x="4823000" y="137281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sz="2600"/>
              <a:t>Validity:</a:t>
            </a:r>
            <a:endParaRPr sz="2600"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"/>
          <p:cNvSpPr txBox="1">
            <a:spLocks noGrp="1"/>
          </p:cNvSpPr>
          <p:nvPr>
            <p:ph type="title"/>
          </p:nvPr>
        </p:nvSpPr>
        <p:spPr>
          <a:xfrm>
            <a:off x="670560" y="349466"/>
            <a:ext cx="801624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Jigsaw</a:t>
            </a:r>
            <a:endParaRPr dirty="0">
              <a:solidFill>
                <a:srgbClr val="991B1E"/>
              </a:solidFill>
            </a:endParaRPr>
          </a:p>
        </p:txBody>
      </p:sp>
      <p:sp>
        <p:nvSpPr>
          <p:cNvPr id="274" name="Google Shape;274;p13"/>
          <p:cNvSpPr txBox="1">
            <a:spLocks noGrp="1"/>
          </p:cNvSpPr>
          <p:nvPr>
            <p:ph type="body" idx="1"/>
          </p:nvPr>
        </p:nvSpPr>
        <p:spPr>
          <a:xfrm>
            <a:off x="657408" y="1642100"/>
            <a:ext cx="7522092" cy="29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Return to your original group after each member has read a different article.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Teach the information from your article to the rest of the group.  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Work collaboratively to add information to the T-chart.</a:t>
            </a:r>
            <a:endParaRPr dirty="0"/>
          </a:p>
        </p:txBody>
      </p:sp>
      <p:pic>
        <p:nvPicPr>
          <p:cNvPr id="275" name="Google Shape;275;p13" title="Jigsa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772400" y="181463"/>
            <a:ext cx="1193425" cy="119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"/>
          <p:cNvSpPr txBox="1">
            <a:spLocks noGrp="1"/>
          </p:cNvSpPr>
          <p:nvPr>
            <p:ph type="title"/>
          </p:nvPr>
        </p:nvSpPr>
        <p:spPr>
          <a:xfrm>
            <a:off x="315250" y="952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Claim, Evidence, and Reasoning (CER)</a:t>
            </a:r>
            <a:endParaRPr dirty="0">
              <a:solidFill>
                <a:srgbClr val="991B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4"/>
          <p:cNvSpPr txBox="1">
            <a:spLocks noGrp="1"/>
          </p:cNvSpPr>
          <p:nvPr>
            <p:ph type="body" idx="1"/>
          </p:nvPr>
        </p:nvSpPr>
        <p:spPr>
          <a:xfrm>
            <a:off x="226503" y="1247475"/>
            <a:ext cx="3179426" cy="294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lang="en-US" sz="2000"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200" b="1" dirty="0"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Example Question: </a:t>
            </a: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2200" dirty="0"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Is it easier to complete assignments on paper or on a computer? </a:t>
            </a:r>
          </a:p>
        </p:txBody>
      </p:sp>
      <p:sp>
        <p:nvSpPr>
          <p:cNvPr id="282" name="Google Shape;282;p14"/>
          <p:cNvSpPr txBox="1">
            <a:spLocks noGrp="1"/>
          </p:cNvSpPr>
          <p:nvPr>
            <p:ph type="body" idx="2"/>
          </p:nvPr>
        </p:nvSpPr>
        <p:spPr>
          <a:xfrm>
            <a:off x="3590488" y="1152375"/>
            <a:ext cx="5553512" cy="35568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dirty="0"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Claim:</a:t>
            </a:r>
            <a:r>
              <a:rPr lang="en" sz="2200" dirty="0"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 Doing your assignments on a computer is easier than writing them on paper.</a:t>
            </a:r>
            <a:endParaRPr sz="2200" dirty="0"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dirty="0"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Evidence:</a:t>
            </a:r>
            <a:r>
              <a:rPr lang="en" sz="2200" dirty="0"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  Our school has a computer lab and most students have worked with computers. </a:t>
            </a:r>
            <a:endParaRPr sz="2200" dirty="0"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dirty="0">
                <a:latin typeface="Lato"/>
                <a:ea typeface="Lato"/>
                <a:cs typeface="Lato"/>
                <a:sym typeface="Lato"/>
              </a:rPr>
              <a:t>Reasoning:</a:t>
            </a:r>
            <a:r>
              <a:rPr lang="en" sz="2200" dirty="0">
                <a:latin typeface="Lato"/>
                <a:ea typeface="Lato"/>
                <a:cs typeface="Lato"/>
                <a:sym typeface="Lato"/>
              </a:rPr>
              <a:t>  Since assignments can be stored online, students can access their work anywhere. </a:t>
            </a:r>
            <a:endParaRPr sz="2200" dirty="0"/>
          </a:p>
        </p:txBody>
      </p:sp>
      <p:pic>
        <p:nvPicPr>
          <p:cNvPr id="283" name="Google Shape;283;p14" title="Claim Evidence Reasoning (CER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1525" y="95275"/>
            <a:ext cx="857400" cy="8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"/>
          <p:cNvSpPr txBox="1">
            <a:spLocks noGrp="1"/>
          </p:cNvSpPr>
          <p:nvPr>
            <p:ph type="title"/>
          </p:nvPr>
        </p:nvSpPr>
        <p:spPr>
          <a:xfrm>
            <a:off x="361450" y="9719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000" dirty="0"/>
              <a:t>Claim, Evidence, and Reasoning (CER)</a:t>
            </a:r>
            <a:endParaRPr sz="3000" dirty="0"/>
          </a:p>
        </p:txBody>
      </p:sp>
      <p:sp>
        <p:nvSpPr>
          <p:cNvPr id="289" name="Google Shape;289;p15"/>
          <p:cNvSpPr txBox="1">
            <a:spLocks noGrp="1"/>
          </p:cNvSpPr>
          <p:nvPr>
            <p:ph type="body" idx="1"/>
          </p:nvPr>
        </p:nvSpPr>
        <p:spPr>
          <a:xfrm>
            <a:off x="418900" y="1011150"/>
            <a:ext cx="7977614" cy="3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With your group: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Choose one </a:t>
            </a:r>
            <a:r>
              <a:rPr lang="en" b="1" dirty="0"/>
              <a:t>claim</a:t>
            </a:r>
            <a:r>
              <a:rPr lang="en" dirty="0"/>
              <a:t>:</a:t>
            </a:r>
            <a:endParaRPr dirty="0">
              <a:solidFill>
                <a:srgbClr val="980000"/>
              </a:solidFill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" i="1" dirty="0"/>
              <a:t>Aliens do exist.</a:t>
            </a:r>
            <a:endParaRPr dirty="0"/>
          </a:p>
          <a:p>
            <a:pPr marL="914400" lvl="1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" i="1" dirty="0"/>
              <a:t>Aliens do not exist.</a:t>
            </a:r>
            <a:endParaRPr dirty="0"/>
          </a:p>
          <a:p>
            <a:pPr marL="914400" lvl="1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" i="1" dirty="0"/>
              <a:t>There is not enough evidence to determine the existence of aliens.</a:t>
            </a:r>
            <a:endParaRPr i="1" dirty="0"/>
          </a:p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Write down </a:t>
            </a:r>
            <a:r>
              <a:rPr lang="en" b="1" dirty="0">
                <a:solidFill>
                  <a:schemeClr val="dk1"/>
                </a:solidFill>
              </a:rPr>
              <a:t>text evidence</a:t>
            </a:r>
            <a:r>
              <a:rPr lang="en" dirty="0">
                <a:solidFill>
                  <a:schemeClr val="dk1"/>
                </a:solidFill>
              </a:rPr>
              <a:t>—</a:t>
            </a:r>
            <a:r>
              <a:rPr lang="en" dirty="0"/>
              <a:t>quotes or statements from the readings</a:t>
            </a:r>
            <a:r>
              <a:rPr lang="en" dirty="0">
                <a:solidFill>
                  <a:schemeClr val="dk1"/>
                </a:solidFill>
              </a:rPr>
              <a:t>—that supports</a:t>
            </a:r>
            <a:r>
              <a:rPr lang="en" dirty="0"/>
              <a:t> your claim.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600"/>
              <a:buChar char="•"/>
            </a:pPr>
            <a:r>
              <a:rPr lang="en" dirty="0"/>
              <a:t>Explain </a:t>
            </a:r>
            <a:r>
              <a:rPr lang="en" dirty="0">
                <a:solidFill>
                  <a:schemeClr val="dk1"/>
                </a:solidFill>
              </a:rPr>
              <a:t>the </a:t>
            </a:r>
            <a:r>
              <a:rPr lang="en" b="1" dirty="0">
                <a:solidFill>
                  <a:schemeClr val="dk1"/>
                </a:solidFill>
              </a:rPr>
              <a:t>reasoning</a:t>
            </a:r>
            <a:r>
              <a:rPr lang="en" dirty="0">
                <a:solidFill>
                  <a:schemeClr val="dk1"/>
                </a:solidFill>
              </a:rPr>
              <a:t> behind your claim.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290" name="Google Shape;290;p15" title="Claim Evidence Reasoning (CER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1525" y="95275"/>
            <a:ext cx="857400" cy="8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"/>
          <p:cNvSpPr txBox="1">
            <a:spLocks noGrp="1"/>
          </p:cNvSpPr>
          <p:nvPr>
            <p:ph type="ctrTitle"/>
          </p:nvPr>
        </p:nvSpPr>
        <p:spPr>
          <a:xfrm>
            <a:off x="576943" y="1241576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dirty="0" err="1"/>
              <a:t>Alienstock</a:t>
            </a:r>
            <a:endParaRPr dirty="0"/>
          </a:p>
        </p:txBody>
      </p:sp>
      <p:sp>
        <p:nvSpPr>
          <p:cNvPr id="179" name="Google Shape;179;p1"/>
          <p:cNvSpPr txBox="1">
            <a:spLocks noGrp="1"/>
          </p:cNvSpPr>
          <p:nvPr>
            <p:ph type="subTitle" idx="1"/>
          </p:nvPr>
        </p:nvSpPr>
        <p:spPr>
          <a:xfrm>
            <a:off x="573943" y="243505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Analyzing Information, Media, and Validity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8124bcdb00_0_1"/>
          <p:cNvSpPr txBox="1">
            <a:spLocks noGrp="1"/>
          </p:cNvSpPr>
          <p:nvPr>
            <p:ph type="title"/>
          </p:nvPr>
        </p:nvSpPr>
        <p:spPr>
          <a:xfrm>
            <a:off x="457200" y="130323"/>
            <a:ext cx="82296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Four Corners Strategy Revisited </a:t>
            </a:r>
            <a:endParaRPr dirty="0"/>
          </a:p>
        </p:txBody>
      </p:sp>
      <p:sp>
        <p:nvSpPr>
          <p:cNvPr id="296" name="Google Shape;296;g28124bcdb00_0_1"/>
          <p:cNvSpPr txBox="1">
            <a:spLocks noGrp="1"/>
          </p:cNvSpPr>
          <p:nvPr>
            <p:ph type="body" idx="1"/>
          </p:nvPr>
        </p:nvSpPr>
        <p:spPr>
          <a:xfrm>
            <a:off x="457200" y="842001"/>
            <a:ext cx="7232100" cy="3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sz="2600" b="1" dirty="0"/>
              <a:t>Aliens exist. </a:t>
            </a:r>
            <a:endParaRPr sz="2600" b="1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600" dirty="0"/>
              <a:t>Decide whether you: 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400"/>
              <a:buChar char="•"/>
            </a:pPr>
            <a:r>
              <a:rPr lang="en-US" sz="2600" dirty="0"/>
              <a:t>Strongly Agree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600" dirty="0"/>
              <a:t>Agree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600" dirty="0"/>
              <a:t>Disagree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600" dirty="0"/>
              <a:t>Strongly disagree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lang="en-US" sz="2600" dirty="0"/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600" dirty="0"/>
              <a:t>Move to the corner of the room labeled with the poster that indicates your opinion. </a:t>
            </a:r>
          </a:p>
        </p:txBody>
      </p:sp>
      <p:pic>
        <p:nvPicPr>
          <p:cNvPr id="297" name="Google Shape;297;g28124bcdb00_0_1" title="Four Corner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0073" y="130325"/>
            <a:ext cx="1016275" cy="94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f40d2425ef_0_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Reflection</a:t>
            </a:r>
            <a:endParaRPr dirty="0"/>
          </a:p>
        </p:txBody>
      </p:sp>
      <p:sp>
        <p:nvSpPr>
          <p:cNvPr id="303" name="Google Shape;303;g2f40d2425ef_0_3"/>
          <p:cNvSpPr txBox="1">
            <a:spLocks noGrp="1"/>
          </p:cNvSpPr>
          <p:nvPr>
            <p:ph type="body" idx="1"/>
          </p:nvPr>
        </p:nvSpPr>
        <p:spPr>
          <a:xfrm>
            <a:off x="457200" y="16309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Did you change your mind about the existence of aliens?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Why or why not? 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How did understanding and analyzing the validity of sources impact your opinion?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E97B7-69E1-DDD5-8C74-A4FED24CE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5" name="Google Shape;105;p25">
            <a:extLst>
              <a:ext uri="{FF2B5EF4-FFF2-40B4-BE49-F238E27FC236}">
                <a16:creationId xmlns:a16="http://schemas.microsoft.com/office/drawing/2014/main" id="{176CEC6F-AEA2-48E4-8556-1C4104E27A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0352" y="2126469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677863" indent="-45720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How do different types of articles and media express similar or contradicting ideas about the same topic?</a:t>
            </a:r>
          </a:p>
          <a:p>
            <a:pPr marL="677863" indent="-45720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How do you determine the relevance, reliability, and validity of information?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8459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195B3-7E23-AFFC-7AC2-29F8D9802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41892"/>
            <a:ext cx="7772400" cy="1021800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9A0F6-03CC-A4CC-C7DE-0BC7F36F5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1763692"/>
            <a:ext cx="7772400" cy="1132200"/>
          </a:xfrm>
        </p:spPr>
        <p:txBody>
          <a:bodyPr/>
          <a:lstStyle/>
          <a:p>
            <a:pPr marL="6858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Analyze and compare multiple media sources to evaluate their credibility and validity.</a:t>
            </a:r>
          </a:p>
          <a:p>
            <a:pPr marL="6858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Construct a Claim, Evidence, Reasoning (CER) statement to articulate and support a conclusion based on the information gathered from various sources. </a:t>
            </a:r>
          </a:p>
        </p:txBody>
      </p:sp>
    </p:spTree>
    <p:extLst>
      <p:ext uri="{BB962C8B-B14F-4D97-AF65-F5344CB8AC3E}">
        <p14:creationId xmlns:p14="http://schemas.microsoft.com/office/powerpoint/2010/main" val="2785296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0464" y="565223"/>
            <a:ext cx="2437591" cy="3092323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"/>
          <p:cNvSpPr txBox="1">
            <a:spLocks noGrp="1"/>
          </p:cNvSpPr>
          <p:nvPr>
            <p:ph type="title"/>
          </p:nvPr>
        </p:nvSpPr>
        <p:spPr>
          <a:xfrm>
            <a:off x="0" y="3939148"/>
            <a:ext cx="9144000" cy="49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600" dirty="0"/>
              <a:t>What do these TV shows and movies have in common?</a:t>
            </a:r>
            <a:endParaRPr sz="2600" dirty="0"/>
          </a:p>
        </p:txBody>
      </p:sp>
      <p:pic>
        <p:nvPicPr>
          <p:cNvPr id="192" name="Google Shape;19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6252" y="565222"/>
            <a:ext cx="2177692" cy="309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8853" y="565221"/>
            <a:ext cx="1983414" cy="3092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7fdb389e8a_0_15"/>
          <p:cNvSpPr txBox="1">
            <a:spLocks noGrp="1"/>
          </p:cNvSpPr>
          <p:nvPr>
            <p:ph type="title"/>
          </p:nvPr>
        </p:nvSpPr>
        <p:spPr>
          <a:xfrm>
            <a:off x="457200" y="66951"/>
            <a:ext cx="8229600" cy="680400"/>
          </a:xfrm>
          <a:prstGeom prst="rect">
            <a:avLst/>
          </a:prstGeom>
        </p:spPr>
        <p:txBody>
          <a:bodyPr spcFirstLastPara="1" wrap="square" lIns="97525" tIns="97525" rIns="97525" bIns="975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Area 51 and </a:t>
            </a:r>
            <a:r>
              <a:rPr lang="en" dirty="0" err="1"/>
              <a:t>Alienstock</a:t>
            </a:r>
            <a:r>
              <a:rPr lang="en" dirty="0"/>
              <a:t>: A Brief Overview </a:t>
            </a:r>
            <a:endParaRPr dirty="0"/>
          </a:p>
        </p:txBody>
      </p:sp>
      <p:sp>
        <p:nvSpPr>
          <p:cNvPr id="200" name="Google Shape;200;g27fdb389e8a_0_15"/>
          <p:cNvSpPr txBox="1">
            <a:spLocks noGrp="1"/>
          </p:cNvSpPr>
          <p:nvPr>
            <p:ph type="body" idx="1"/>
          </p:nvPr>
        </p:nvSpPr>
        <p:spPr>
          <a:xfrm>
            <a:off x="457199" y="712450"/>
            <a:ext cx="8229601" cy="4213500"/>
          </a:xfrm>
          <a:prstGeom prst="rect">
            <a:avLst/>
          </a:prstGeom>
        </p:spPr>
        <p:txBody>
          <a:bodyPr spcFirstLastPara="1" wrap="square" lIns="97525" tIns="97525" rIns="97525" bIns="97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292929"/>
                </a:solidFill>
              </a:rPr>
              <a:t>Area 51 </a:t>
            </a:r>
            <a:endParaRPr sz="1900" b="1" dirty="0">
              <a:solidFill>
                <a:srgbClr val="292929"/>
              </a:solidFill>
            </a:endParaRPr>
          </a:p>
          <a:p>
            <a:pPr marL="457200" lvl="0" indent="-349250" algn="l" rtl="0">
              <a:spcBef>
                <a:spcPts val="1200"/>
              </a:spcBef>
              <a:spcAft>
                <a:spcPts val="0"/>
              </a:spcAft>
              <a:buSzPct val="80000"/>
              <a:buChar char="●"/>
            </a:pPr>
            <a:r>
              <a:rPr lang="en" sz="1700" dirty="0">
                <a:solidFill>
                  <a:srgbClr val="292929"/>
                </a:solidFill>
              </a:rPr>
              <a:t>Area 51 is a common name for a United States Air Force facility located in southern Nevada.</a:t>
            </a:r>
            <a:endParaRPr sz="1700" dirty="0">
              <a:solidFill>
                <a:srgbClr val="292929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ct val="80000"/>
              <a:buChar char="●"/>
            </a:pPr>
            <a:r>
              <a:rPr lang="en" sz="1700" dirty="0">
                <a:solidFill>
                  <a:srgbClr val="292929"/>
                </a:solidFill>
              </a:rPr>
              <a:t>The secrecy surrounding the base makes it a popular subject for conspiracy theories, especially regarding alien and UFO folklore.</a:t>
            </a:r>
            <a:endParaRPr sz="1700" dirty="0">
              <a:solidFill>
                <a:srgbClr val="292929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ct val="80000"/>
              <a:buChar char="●"/>
            </a:pPr>
            <a:r>
              <a:rPr lang="en" sz="1700" dirty="0">
                <a:solidFill>
                  <a:srgbClr val="292929"/>
                </a:solidFill>
              </a:rPr>
              <a:t>One tale claims that the site contains the wreckage of a crashed UFO and the bodies of its alien pilots. </a:t>
            </a:r>
            <a:endParaRPr sz="1700" dirty="0">
              <a:solidFill>
                <a:srgbClr val="292929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ct val="80000"/>
              <a:buChar char="●"/>
            </a:pPr>
            <a:r>
              <a:rPr lang="en" sz="1700" dirty="0">
                <a:solidFill>
                  <a:srgbClr val="292929"/>
                </a:solidFill>
              </a:rPr>
              <a:t>Officially, Area 51 is used for training. While it was never declared a “secret base,” it does contain top secret, or sensitive, research.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b="1" dirty="0" err="1">
                <a:solidFill>
                  <a:srgbClr val="292929"/>
                </a:solidFill>
              </a:rPr>
              <a:t>Alienstock</a:t>
            </a:r>
            <a:endParaRPr sz="1700" b="1" dirty="0">
              <a:solidFill>
                <a:srgbClr val="292929"/>
              </a:solidFill>
            </a:endParaRPr>
          </a:p>
          <a:p>
            <a:pPr marL="457200" lvl="0" indent="-349250" algn="l" rtl="0">
              <a:spcBef>
                <a:spcPts val="1200"/>
              </a:spcBef>
              <a:spcAft>
                <a:spcPts val="0"/>
              </a:spcAft>
              <a:buSzPct val="80000"/>
              <a:buChar char="●"/>
            </a:pPr>
            <a:r>
              <a:rPr lang="en" sz="1700" dirty="0" err="1">
                <a:solidFill>
                  <a:srgbClr val="292929"/>
                </a:solidFill>
              </a:rPr>
              <a:t>Alienstock</a:t>
            </a:r>
            <a:r>
              <a:rPr lang="en" sz="1700" dirty="0">
                <a:solidFill>
                  <a:srgbClr val="292929"/>
                </a:solidFill>
              </a:rPr>
              <a:t> was an alien-themed music festival outside of Area 51.</a:t>
            </a:r>
            <a:endParaRPr sz="1700" dirty="0">
              <a:solidFill>
                <a:srgbClr val="292929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ct val="80000"/>
              <a:buChar char="●"/>
            </a:pPr>
            <a:r>
              <a:rPr lang="en" sz="1700" dirty="0" err="1">
                <a:solidFill>
                  <a:srgbClr val="292929"/>
                </a:solidFill>
              </a:rPr>
              <a:t>Alienstock</a:t>
            </a:r>
            <a:r>
              <a:rPr lang="en" sz="1700" dirty="0">
                <a:solidFill>
                  <a:srgbClr val="292929"/>
                </a:solidFill>
              </a:rPr>
              <a:t> originated from a Facebook event created in September of 2019 encouraging people to “storm Area 51.” Although it was intended to be playful, more than 2 million people responded to the event as “going.” </a:t>
            </a:r>
            <a:endParaRPr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descr="Fox Business talks to 'Storm Area 51' attendees in Nevada desert">
            <a:hlinkClick r:id="" action="ppaction://media"/>
            <a:extLst>
              <a:ext uri="{FF2B5EF4-FFF2-40B4-BE49-F238E27FC236}">
                <a16:creationId xmlns:a16="http://schemas.microsoft.com/office/drawing/2014/main" id="{1EE224D7-237C-A17A-D430-C4EFE7F3A95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35523" y="1138640"/>
            <a:ext cx="5072954" cy="2866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Video Discussion</a:t>
            </a:r>
            <a:endParaRPr dirty="0"/>
          </a:p>
        </p:txBody>
      </p:sp>
      <p:sp>
        <p:nvSpPr>
          <p:cNvPr id="212" name="Google Shape;212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en" dirty="0"/>
              <a:t>What opinions do you think the reporters have about the </a:t>
            </a:r>
            <a:r>
              <a:rPr lang="en" dirty="0" err="1"/>
              <a:t>Alienstock</a:t>
            </a:r>
            <a:r>
              <a:rPr lang="en" dirty="0"/>
              <a:t> event?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en" dirty="0"/>
              <a:t>What opinions do you think the people who attended the event have about aliens? 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en" b="1" dirty="0"/>
              <a:t>Why</a:t>
            </a:r>
            <a:r>
              <a:rPr lang="en" dirty="0"/>
              <a:t> do you think these things?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Project Blue Book: Declassified - The True Story of the D.C. UFO Sightings | History">
            <a:hlinkClick r:id="" action="ppaction://media"/>
            <a:extLst>
              <a:ext uri="{FF2B5EF4-FFF2-40B4-BE49-F238E27FC236}">
                <a16:creationId xmlns:a16="http://schemas.microsoft.com/office/drawing/2014/main" id="{47136865-407D-589C-72B5-44AF1CC1B2A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66942" y="930392"/>
            <a:ext cx="5810116" cy="3282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20 PD">
  <a:themeElements>
    <a:clrScheme name="Custom 14">
      <a:dk1>
        <a:srgbClr val="2E2E2E"/>
      </a:dk1>
      <a:lt1>
        <a:srgbClr val="FFFFFF"/>
      </a:lt1>
      <a:dk2>
        <a:srgbClr val="2E2E2E"/>
      </a:dk2>
      <a:lt2>
        <a:srgbClr val="848F8F"/>
      </a:lt2>
      <a:accent1>
        <a:srgbClr val="910D28"/>
      </a:accent1>
      <a:accent2>
        <a:srgbClr val="3E5C61"/>
      </a:accent2>
      <a:accent3>
        <a:srgbClr val="BED7D3"/>
      </a:accent3>
      <a:accent4>
        <a:srgbClr val="85592C"/>
      </a:accent4>
      <a:accent5>
        <a:srgbClr val="C1C1C1"/>
      </a:accent5>
      <a:accent6>
        <a:srgbClr val="5E050D"/>
      </a:accent6>
      <a:hlink>
        <a:srgbClr val="289CC7"/>
      </a:hlink>
      <a:folHlink>
        <a:srgbClr val="6D8F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1318</Words>
  <Application>Microsoft Macintosh PowerPoint</Application>
  <PresentationFormat>On-screen Show (16:9)</PresentationFormat>
  <Paragraphs>108</Paragraphs>
  <Slides>21</Slides>
  <Notes>18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Lato</vt:lpstr>
      <vt:lpstr>Arial</vt:lpstr>
      <vt:lpstr>Constantia</vt:lpstr>
      <vt:lpstr>Noto Sans Symbols</vt:lpstr>
      <vt:lpstr>Raleway</vt:lpstr>
      <vt:lpstr>Georgia</vt:lpstr>
      <vt:lpstr>Calibri</vt:lpstr>
      <vt:lpstr>LEARN theme</vt:lpstr>
      <vt:lpstr>K20 PD</vt:lpstr>
      <vt:lpstr>LEARN theme</vt:lpstr>
      <vt:lpstr>PowerPoint Presentation</vt:lpstr>
      <vt:lpstr>Alienstock</vt:lpstr>
      <vt:lpstr>Essential Questions</vt:lpstr>
      <vt:lpstr>Learning Objectives</vt:lpstr>
      <vt:lpstr>What do these TV shows and movies have in common?</vt:lpstr>
      <vt:lpstr>Area 51 and Alienstock: A Brief Overview </vt:lpstr>
      <vt:lpstr>PowerPoint Presentation</vt:lpstr>
      <vt:lpstr>Video Discussion</vt:lpstr>
      <vt:lpstr>PowerPoint Presentation</vt:lpstr>
      <vt:lpstr>Video Discussion</vt:lpstr>
      <vt:lpstr>Four Corners Strategy</vt:lpstr>
      <vt:lpstr>PowerPoint Presentation</vt:lpstr>
      <vt:lpstr>T-Chart</vt:lpstr>
      <vt:lpstr>RAVEN</vt:lpstr>
      <vt:lpstr>Is the article you read valid and reliable?</vt:lpstr>
      <vt:lpstr>Validity of the Articles</vt:lpstr>
      <vt:lpstr>Jigsaw</vt:lpstr>
      <vt:lpstr>Claim, Evidence, and Reasoning (CER)</vt:lpstr>
      <vt:lpstr>Claim, Evidence, and Reasoning (CER)</vt:lpstr>
      <vt:lpstr>Four Corners Strategy Revisited 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McHale, Susan</dc:creator>
  <cp:lastModifiedBy>Gracia, Ann M.</cp:lastModifiedBy>
  <cp:revision>5</cp:revision>
  <dcterms:modified xsi:type="dcterms:W3CDTF">2024-10-03T14:59:08Z</dcterms:modified>
</cp:coreProperties>
</file>