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FB1EB-2F33-43B5-A3F2-7BE7762D349B}" type="datetimeFigureOut">
              <a:rPr lang="en-US" smtClean="0"/>
              <a:t>6/13/2022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E86D6-0549-4A14-B0A3-4763E5B68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6993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FB1EB-2F33-43B5-A3F2-7BE7762D349B}" type="datetimeFigureOut">
              <a:rPr lang="en-US" smtClean="0"/>
              <a:t>6/13/2022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E86D6-0549-4A14-B0A3-4763E5B68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6395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FB1EB-2F33-43B5-A3F2-7BE7762D349B}" type="datetimeFigureOut">
              <a:rPr lang="en-US" smtClean="0"/>
              <a:t>6/13/2022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E86D6-0549-4A14-B0A3-4763E5B68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6956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FB1EB-2F33-43B5-A3F2-7BE7762D349B}" type="datetimeFigureOut">
              <a:rPr lang="en-US" smtClean="0"/>
              <a:t>6/13/2022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E86D6-0549-4A14-B0A3-4763E5B68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2140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FB1EB-2F33-43B5-A3F2-7BE7762D349B}" type="datetimeFigureOut">
              <a:rPr lang="en-US" smtClean="0"/>
              <a:t>6/13/2022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E86D6-0549-4A14-B0A3-4763E5B68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6902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FB1EB-2F33-43B5-A3F2-7BE7762D349B}" type="datetimeFigureOut">
              <a:rPr lang="en-US" smtClean="0"/>
              <a:t>6/13/2022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E86D6-0549-4A14-B0A3-4763E5B68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6078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FB1EB-2F33-43B5-A3F2-7BE7762D349B}" type="datetimeFigureOut">
              <a:rPr lang="en-US" smtClean="0"/>
              <a:t>6/13/2022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E86D6-0549-4A14-B0A3-4763E5B68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9049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FB1EB-2F33-43B5-A3F2-7BE7762D349B}" type="datetimeFigureOut">
              <a:rPr lang="en-US" smtClean="0"/>
              <a:t>6/13/2022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E86D6-0549-4A14-B0A3-4763E5B68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4586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FB1EB-2F33-43B5-A3F2-7BE7762D349B}" type="datetimeFigureOut">
              <a:rPr lang="en-US" smtClean="0"/>
              <a:t>6/13/2022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E86D6-0549-4A14-B0A3-4763E5B68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1076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FB1EB-2F33-43B5-A3F2-7BE7762D349B}" type="datetimeFigureOut">
              <a:rPr lang="en-US" smtClean="0"/>
              <a:t>6/13/2022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E86D6-0549-4A14-B0A3-4763E5B68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6525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FB1EB-2F33-43B5-A3F2-7BE7762D349B}" type="datetimeFigureOut">
              <a:rPr lang="en-US" smtClean="0"/>
              <a:t>6/13/2022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E86D6-0549-4A14-B0A3-4763E5B68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8112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1FB1EB-2F33-43B5-A3F2-7BE7762D349B}" type="datetimeFigureOut">
              <a:rPr lang="en-US" smtClean="0"/>
              <a:t>6/13/2022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1E86D6-0549-4A14-B0A3-4763E5B68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7226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s" b="0" i="0" u="none" baseline="0"/>
              <a:t>Síntesis</a:t>
            </a:r>
            <a:endParaRPr lang="e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6072229"/>
              </p:ext>
            </p:extLst>
          </p:nvPr>
        </p:nvGraphicFramePr>
        <p:xfrm>
          <a:off x="238260" y="1981200"/>
          <a:ext cx="8574086" cy="14630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6983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757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46616">
                <a:tc>
                  <a:txBody>
                    <a:bodyPr/>
                    <a:lstStyle/>
                    <a:p>
                      <a:pPr marL="0" marR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" sz="3200" b="1" i="0" u="sng" baseline="0">
                          <a:solidFill>
                            <a:schemeClr val="tx1"/>
                          </a:solidFill>
                          <a:effectLst/>
                          <a:latin typeface="Calibri"/>
                          <a:ea typeface="ＭＳ 明朝"/>
                          <a:cs typeface="Times New Roman"/>
                        </a:rPr>
                        <a:t>Síntesis</a:t>
                      </a:r>
                      <a:r>
                        <a:rPr lang="es" sz="3200" b="0" i="0" u="sng" baseline="0">
                          <a:solidFill>
                            <a:schemeClr val="tx1"/>
                          </a:solidFill>
                          <a:effectLst/>
                          <a:latin typeface="Calibri"/>
                          <a:ea typeface="ＭＳ 明朝"/>
                          <a:cs typeface="Times New Roman"/>
                        </a:rPr>
                        <a:t>:</a:t>
                      </a:r>
                      <a:r>
                        <a:rPr lang="es" sz="3200" b="0" i="0" u="none" baseline="0">
                          <a:solidFill>
                            <a:schemeClr val="tx1"/>
                          </a:solidFill>
                          <a:effectLst/>
                          <a:latin typeface="Calibri"/>
                          <a:ea typeface="ＭＳ 明朝"/>
                          <a:cs typeface="Times New Roman"/>
                        </a:rPr>
                        <a:t> cuando dos o más sustancias se combinan para formar una sustancia </a:t>
                      </a:r>
                      <a:r>
                        <a:rPr lang="es" sz="3200" b="1" i="0" u="sng" baseline="0">
                          <a:solidFill>
                            <a:schemeClr val="tx1"/>
                          </a:solidFill>
                          <a:effectLst/>
                          <a:latin typeface="Calibri"/>
                          <a:ea typeface="ＭＳ 明朝"/>
                          <a:cs typeface="Times New Roman"/>
                        </a:rPr>
                        <a:t>simple</a:t>
                      </a:r>
                      <a:r>
                        <a:rPr lang="es" sz="3200" b="0" i="0" u="none" baseline="0">
                          <a:solidFill>
                            <a:schemeClr val="tx1"/>
                          </a:solidFill>
                          <a:effectLst/>
                          <a:latin typeface="Calibri"/>
                          <a:ea typeface="ＭＳ 明朝"/>
                          <a:cs typeface="Times New Roman"/>
                        </a:rPr>
                        <a:t>.</a:t>
                      </a:r>
                      <a:endParaRPr lang="es" sz="3200" dirty="0">
                        <a:solidFill>
                          <a:schemeClr val="tx1"/>
                        </a:solidFill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" sz="3200" b="0" i="0" u="none" baseline="0">
                          <a:effectLst/>
                          <a:latin typeface="Calibri"/>
                          <a:ea typeface="ＭＳ 明朝"/>
                          <a:cs typeface="Times New Roman"/>
                        </a:rPr>
                        <a:t>Ejemplo:</a:t>
                      </a:r>
                    </a:p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" sz="4400" b="0" i="0" u="none" baseline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ＭＳ 明朝"/>
                          <a:cs typeface="Times New Roman"/>
                        </a:rPr>
                        <a:t>A + B </a:t>
                      </a:r>
                      <a:r>
                        <a:rPr lang="es" sz="4400" b="0" i="0" u="none" baseline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ＭＳ 明朝"/>
                          <a:cs typeface="Times New Roman"/>
                          <a:sym typeface="Wingdings"/>
                        </a:rPr>
                        <a:t> AB</a:t>
                      </a:r>
                      <a:endParaRPr lang="es" sz="4400" dirty="0">
                        <a:solidFill>
                          <a:srgbClr val="FF0000"/>
                        </a:solidFill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1026" name="Picture 2" descr="C:\Users\ksuckow\Downloads\synthsis reaction2 (1)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3745"/>
          <a:stretch/>
        </p:blipFill>
        <p:spPr bwMode="auto">
          <a:xfrm>
            <a:off x="2057400" y="3505201"/>
            <a:ext cx="5119201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415410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0"/>
            <a:r>
              <a:rPr lang="es" b="0" i="0" u="none" baseline="0"/>
              <a:t>Reacción de combustión</a:t>
            </a:r>
            <a:endParaRPr lang="e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1" y="2133600"/>
            <a:ext cx="8401050" cy="3992563"/>
          </a:xfrm>
        </p:spPr>
        <p:txBody>
          <a:bodyPr>
            <a:normAutofit/>
          </a:bodyPr>
          <a:lstStyle/>
          <a:p>
            <a:pPr lvl="1" algn="l" rtl="0" fontAlgn="base"/>
            <a:endParaRPr lang="es" sz="2600" dirty="0"/>
          </a:p>
          <a:p>
            <a:pPr marL="457200" indent="-457200" algn="l" rtl="0">
              <a:buFont typeface="+mj-lt"/>
              <a:buAutoNum type="arabicPeriod" startAt="6"/>
            </a:pPr>
            <a:endParaRPr lang="es" sz="2800" dirty="0"/>
          </a:p>
        </p:txBody>
      </p:sp>
      <p:sp>
        <p:nvSpPr>
          <p:cNvPr id="4" name="Rectangle 3"/>
          <p:cNvSpPr/>
          <p:nvPr/>
        </p:nvSpPr>
        <p:spPr>
          <a:xfrm>
            <a:off x="934957" y="1748644"/>
            <a:ext cx="6474273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rtl="0"/>
            <a:r>
              <a:rPr lang="es" sz="4800" b="0" i="0" u="none" baseline="0">
                <a:ea typeface="ＭＳ 明朝"/>
                <a:cs typeface="Times New Roman"/>
              </a:rPr>
              <a:t>CH</a:t>
            </a:r>
            <a:r>
              <a:rPr lang="es" sz="4800" b="0" i="0" u="none" baseline="-25000">
                <a:ea typeface="ＭＳ 明朝"/>
                <a:cs typeface="Times New Roman"/>
              </a:rPr>
              <a:t>4</a:t>
            </a:r>
            <a:r>
              <a:rPr lang="es" sz="4800" b="0" i="0" u="none" baseline="0">
                <a:ea typeface="ＭＳ 明朝"/>
                <a:cs typeface="Times New Roman"/>
              </a:rPr>
              <a:t> + 2O</a:t>
            </a:r>
            <a:r>
              <a:rPr lang="es" sz="4800" b="0" i="0" u="none" baseline="-25000">
                <a:ea typeface="ＭＳ 明朝"/>
                <a:cs typeface="Times New Roman"/>
              </a:rPr>
              <a:t>2</a:t>
            </a:r>
            <a:r>
              <a:rPr lang="es" sz="4800" b="0" i="0" u="none" baseline="0">
                <a:ea typeface="ＭＳ 明朝"/>
                <a:cs typeface="Times New Roman"/>
              </a:rPr>
              <a:t> </a:t>
            </a:r>
            <a:r>
              <a:rPr lang="es" sz="4800" b="0" i="0" u="none" baseline="0">
                <a:ea typeface="ＭＳ 明朝"/>
                <a:cs typeface="Times New Roman"/>
                <a:sym typeface="Wingdings"/>
              </a:rPr>
              <a:t> CO</a:t>
            </a:r>
            <a:r>
              <a:rPr lang="es" sz="4800" b="0" i="0" u="none" baseline="-25000">
                <a:ea typeface="ＭＳ 明朝"/>
                <a:cs typeface="Times New Roman"/>
                <a:sym typeface="Wingdings"/>
              </a:rPr>
              <a:t>2</a:t>
            </a:r>
            <a:r>
              <a:rPr lang="es" sz="4800" b="0" i="0" u="none" baseline="0">
                <a:ea typeface="ＭＳ 明朝"/>
                <a:cs typeface="Times New Roman"/>
                <a:sym typeface="Wingdings"/>
              </a:rPr>
              <a:t> + 2 H</a:t>
            </a:r>
            <a:r>
              <a:rPr lang="es" sz="4800" b="0" i="0" u="none" baseline="-25000">
                <a:ea typeface="ＭＳ 明朝"/>
                <a:cs typeface="Times New Roman"/>
                <a:sym typeface="Wingdings"/>
              </a:rPr>
              <a:t>2</a:t>
            </a:r>
            <a:r>
              <a:rPr lang="es" sz="4800" b="0" i="0" u="none" baseline="0">
                <a:ea typeface="ＭＳ 明朝"/>
                <a:cs typeface="Times New Roman"/>
                <a:sym typeface="Wingdings"/>
              </a:rPr>
              <a:t>O</a:t>
            </a:r>
            <a:endParaRPr lang="es" sz="4800" dirty="0">
              <a:latin typeface="Cambria"/>
              <a:ea typeface="ＭＳ 明朝"/>
              <a:cs typeface="Times New Roman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38100" y="4343400"/>
            <a:ext cx="5791200" cy="21881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54025" indent="-454025" algn="l" defTabSz="914400" rtl="0" eaLnBrk="1" latinLnBrk="0" hangingPunct="1">
              <a:spcBef>
                <a:spcPts val="20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Char char="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pitchFamily="2" charset="2"/>
              <a:buChar char=""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260475" indent="-346075" algn="l" defTabSz="914400" rtl="0" eaLnBrk="1" latinLnBrk="0" hangingPunct="1">
              <a:spcBef>
                <a:spcPts val="6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Char char="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339725" algn="l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pitchFamily="2" charset="2"/>
              <a:buChar char="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939925" indent="-331788" algn="l" defTabSz="914400" rtl="0" eaLnBrk="1" latinLnBrk="0" hangingPunct="1">
              <a:spcBef>
                <a:spcPts val="6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Char char="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90763" indent="-344488" algn="l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pitchFamily="2" charset="2"/>
              <a:buChar char=""/>
              <a:defRPr lang="es" sz="1800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625725" indent="-344488" algn="l" defTabSz="914400" rtl="0" eaLnBrk="1" latinLnBrk="0" hangingPunct="1">
              <a:spcBef>
                <a:spcPts val="6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Char char=""/>
              <a:defRPr lang="es" sz="1800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970213" indent="-344488" algn="l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pitchFamily="2" charset="2"/>
              <a:buChar char=""/>
              <a:defRPr lang="es" sz="1800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313113" indent="-344488" algn="l" defTabSz="914400" rtl="0" eaLnBrk="1" latinLnBrk="0" hangingPunct="1">
              <a:spcBef>
                <a:spcPts val="6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Char char=""/>
              <a:defRPr lang="es" sz="1800" kern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0">
              <a:buNone/>
            </a:pPr>
            <a:r>
              <a:rPr lang="es" sz="4800" b="0" i="0" u="none" baseline="0"/>
              <a:t>¿Son el CO</a:t>
            </a:r>
            <a:r>
              <a:rPr lang="es" sz="4800" b="0" i="0" u="none" baseline="-25000"/>
              <a:t>2</a:t>
            </a:r>
            <a:r>
              <a:rPr lang="es" sz="4800" b="0" i="0" u="none" baseline="0"/>
              <a:t> y H</a:t>
            </a:r>
            <a:r>
              <a:rPr lang="es" sz="4800" b="0" i="0" u="none" baseline="-25000"/>
              <a:t>2</a:t>
            </a:r>
            <a:r>
              <a:rPr lang="es" sz="4800" b="0" i="0" u="none" baseline="0"/>
              <a:t>O productos?</a:t>
            </a:r>
            <a:endParaRPr lang="es" sz="4800" dirty="0"/>
          </a:p>
        </p:txBody>
      </p:sp>
      <p:sp>
        <p:nvSpPr>
          <p:cNvPr id="5" name="Cloud Callout 4"/>
          <p:cNvSpPr/>
          <p:nvPr/>
        </p:nvSpPr>
        <p:spPr>
          <a:xfrm>
            <a:off x="5105400" y="2743200"/>
            <a:ext cx="3664280" cy="2364178"/>
          </a:xfrm>
          <a:prstGeom prst="cloudCallou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es" sz="3800" b="0" i="0" u="none" baseline="0" dirty="0"/>
              <a:t>Pregúntate a ti mismo</a:t>
            </a:r>
            <a:endParaRPr lang="es" sz="3800" dirty="0"/>
          </a:p>
        </p:txBody>
      </p:sp>
    </p:spTree>
    <p:extLst>
      <p:ext uri="{BB962C8B-B14F-4D97-AF65-F5344CB8AC3E}">
        <p14:creationId xmlns:p14="http://schemas.microsoft.com/office/powerpoint/2010/main" val="11733084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0"/>
            <a:r>
              <a:rPr lang="es" b="0" i="0" u="none" baseline="0"/>
              <a:t>Reacción de síntesis</a:t>
            </a:r>
            <a:endParaRPr lang="e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1" y="2133600"/>
            <a:ext cx="8401050" cy="3992563"/>
          </a:xfrm>
        </p:spPr>
        <p:txBody>
          <a:bodyPr>
            <a:normAutofit/>
          </a:bodyPr>
          <a:lstStyle/>
          <a:p>
            <a:pPr lvl="1" algn="l" rtl="0" fontAlgn="base"/>
            <a:endParaRPr lang="es" sz="2600" dirty="0"/>
          </a:p>
          <a:p>
            <a:pPr marL="457200" indent="-457200" algn="l" rtl="0">
              <a:buFont typeface="+mj-lt"/>
              <a:buAutoNum type="arabicPeriod" startAt="6"/>
            </a:pPr>
            <a:endParaRPr lang="es" sz="2800" dirty="0"/>
          </a:p>
        </p:txBody>
      </p:sp>
      <p:sp>
        <p:nvSpPr>
          <p:cNvPr id="4" name="Rectangle 3"/>
          <p:cNvSpPr/>
          <p:nvPr/>
        </p:nvSpPr>
        <p:spPr>
          <a:xfrm>
            <a:off x="914400" y="1750622"/>
            <a:ext cx="6724085" cy="8871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914400" marR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s" sz="4800" b="0" i="0" u="none" baseline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2H</a:t>
            </a:r>
            <a:r>
              <a:rPr lang="es" sz="4800" b="0" i="0" u="none" baseline="-250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 (g)</a:t>
            </a:r>
            <a:r>
              <a:rPr lang="es" sz="4800" b="0" i="0" u="none" baseline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+ O</a:t>
            </a:r>
            <a:r>
              <a:rPr lang="es" sz="4800" b="0" i="0" u="none" baseline="-250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 (g)</a:t>
            </a:r>
            <a:r>
              <a:rPr lang="es" sz="4800" b="0" i="0" u="none" baseline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" sz="4800" b="0" i="0" u="none" baseline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es" sz="4800" b="0" i="0" u="none" baseline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H</a:t>
            </a:r>
            <a:r>
              <a:rPr lang="es" sz="4800" b="0" i="0" u="none" baseline="-250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s" sz="4800" b="0" i="0" u="none" baseline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</a:t>
            </a:r>
            <a:r>
              <a:rPr lang="es" sz="4800" b="0" i="0" u="none" baseline="-250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(l)</a:t>
            </a:r>
            <a:endParaRPr lang="es" sz="4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38100" y="4343400"/>
            <a:ext cx="5791200" cy="218817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454025" indent="-454025" algn="l" defTabSz="914400" rtl="0" eaLnBrk="1" latinLnBrk="0" hangingPunct="1">
              <a:spcBef>
                <a:spcPts val="20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Char char="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pitchFamily="2" charset="2"/>
              <a:buChar char=""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260475" indent="-346075" algn="l" defTabSz="914400" rtl="0" eaLnBrk="1" latinLnBrk="0" hangingPunct="1">
              <a:spcBef>
                <a:spcPts val="6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Char char="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339725" algn="l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pitchFamily="2" charset="2"/>
              <a:buChar char="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939925" indent="-331788" algn="l" defTabSz="914400" rtl="0" eaLnBrk="1" latinLnBrk="0" hangingPunct="1">
              <a:spcBef>
                <a:spcPts val="6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Char char="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90763" indent="-344488" algn="l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pitchFamily="2" charset="2"/>
              <a:buChar char=""/>
              <a:defRPr lang="es" sz="1800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625725" indent="-344488" algn="l" defTabSz="914400" rtl="0" eaLnBrk="1" latinLnBrk="0" hangingPunct="1">
              <a:spcBef>
                <a:spcPts val="6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Char char=""/>
              <a:defRPr lang="es" sz="1800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970213" indent="-344488" algn="l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pitchFamily="2" charset="2"/>
              <a:buChar char=""/>
              <a:defRPr lang="es" sz="1800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313113" indent="-344488" algn="l" defTabSz="914400" rtl="0" eaLnBrk="1" latinLnBrk="0" hangingPunct="1">
              <a:spcBef>
                <a:spcPts val="6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Char char=""/>
              <a:defRPr lang="es" sz="1800" kern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0">
              <a:buNone/>
            </a:pPr>
            <a:r>
              <a:rPr lang="es" sz="4800" b="0" i="0" u="none" baseline="0"/>
              <a:t>¿Los </a:t>
            </a:r>
            <a:r>
              <a:rPr lang="es" sz="4800" b="0" i="0" u="none" baseline="0">
                <a:solidFill>
                  <a:srgbClr val="7030A0"/>
                </a:solidFill>
              </a:rPr>
              <a:t>reactivos</a:t>
            </a:r>
            <a:r>
              <a:rPr lang="es" sz="4800" b="0" i="0" u="none" baseline="0"/>
              <a:t> se combinan para formar un </a:t>
            </a:r>
            <a:r>
              <a:rPr lang="es" sz="4800" b="0" i="0" u="none" baseline="0">
                <a:solidFill>
                  <a:srgbClr val="00B050"/>
                </a:solidFill>
              </a:rPr>
              <a:t>producto</a:t>
            </a:r>
            <a:r>
              <a:rPr lang="es" sz="4800" b="0" i="0" u="none" baseline="0"/>
              <a:t>?</a:t>
            </a:r>
            <a:endParaRPr lang="es" sz="4800" dirty="0"/>
          </a:p>
        </p:txBody>
      </p:sp>
      <p:sp>
        <p:nvSpPr>
          <p:cNvPr id="5" name="Cloud Callout 4"/>
          <p:cNvSpPr/>
          <p:nvPr/>
        </p:nvSpPr>
        <p:spPr>
          <a:xfrm>
            <a:off x="5105400" y="2895600"/>
            <a:ext cx="3886200" cy="2364178"/>
          </a:xfrm>
          <a:prstGeom prst="cloudCallou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es" sz="4000" b="0" i="0" u="none" baseline="0" dirty="0"/>
              <a:t>Pregúntate a ti mismo</a:t>
            </a:r>
            <a:endParaRPr lang="es" sz="4000" dirty="0"/>
          </a:p>
        </p:txBody>
      </p:sp>
    </p:spTree>
    <p:extLst>
      <p:ext uri="{BB962C8B-B14F-4D97-AF65-F5344CB8AC3E}">
        <p14:creationId xmlns:p14="http://schemas.microsoft.com/office/powerpoint/2010/main" val="4739877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s" b="0" i="0" u="none" baseline="0" dirty="0"/>
              <a:t>Descomposición</a:t>
            </a:r>
            <a:endParaRPr lang="e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7102892"/>
              </p:ext>
            </p:extLst>
          </p:nvPr>
        </p:nvGraphicFramePr>
        <p:xfrm>
          <a:off x="238260" y="2133600"/>
          <a:ext cx="8574086" cy="11887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6983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757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46616">
                <a:tc>
                  <a:txBody>
                    <a:bodyPr/>
                    <a:lstStyle/>
                    <a:p>
                      <a:pPr marL="0" marR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" sz="2600" b="1" i="0" u="sng" baseline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ＭＳ 明朝"/>
                          <a:cs typeface="Times New Roman"/>
                        </a:rPr>
                        <a:t>Descomposición</a:t>
                      </a:r>
                      <a:r>
                        <a:rPr lang="es" sz="2600" b="0" i="0" u="sng" baseline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ＭＳ 明朝"/>
                          <a:cs typeface="Times New Roman"/>
                        </a:rPr>
                        <a:t> </a:t>
                      </a:r>
                      <a:r>
                        <a:rPr lang="es" sz="2600" b="0" i="0" u="none" baseline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ＭＳ 明朝"/>
                          <a:cs typeface="Times New Roman"/>
                        </a:rPr>
                        <a:t>las reacciones ocurren cuando se </a:t>
                      </a:r>
                      <a:r>
                        <a:rPr lang="es" sz="2600" b="1" i="0" u="sng" baseline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ＭＳ 明朝"/>
                          <a:cs typeface="Times New Roman"/>
                        </a:rPr>
                        <a:t>descompone</a:t>
                      </a:r>
                      <a:r>
                        <a:rPr lang="es" sz="2600" b="0" i="0" u="none" baseline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ＭＳ 明朝"/>
                          <a:cs typeface="Times New Roman"/>
                        </a:rPr>
                        <a:t> un reactivo simple</a:t>
                      </a:r>
                      <a:endParaRPr lang="es" sz="2600" dirty="0">
                        <a:solidFill>
                          <a:schemeClr val="tx1"/>
                        </a:solidFill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" sz="2800" b="0" i="0" u="none" baseline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ＭＳ 明朝"/>
                          <a:cs typeface="Times New Roman"/>
                        </a:rPr>
                        <a:t> </a:t>
                      </a:r>
                      <a:endParaRPr lang="es" sz="2800" dirty="0">
                        <a:solidFill>
                          <a:schemeClr val="tx1"/>
                        </a:solidFill>
                        <a:effectLst/>
                        <a:latin typeface="Calibri"/>
                        <a:ea typeface="ＭＳ 明朝"/>
                        <a:cs typeface="Times New Roman"/>
                      </a:endParaRPr>
                    </a:p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" sz="4000" b="0" i="0" u="none" baseline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ＭＳ 明朝"/>
                          <a:cs typeface="Times New Roman"/>
                        </a:rPr>
                        <a:t>AB </a:t>
                      </a:r>
                      <a:r>
                        <a:rPr lang="es" sz="4000" b="0" i="0" u="none" baseline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ＭＳ 明朝"/>
                          <a:cs typeface="Times New Roman"/>
                          <a:sym typeface="Wingdings"/>
                        </a:rPr>
                        <a:t> A + B</a:t>
                      </a:r>
                      <a:endParaRPr lang="es" sz="4000" dirty="0">
                        <a:solidFill>
                          <a:schemeClr val="tx1"/>
                        </a:solidFill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6" name="Picture 2" descr="C:\Users\ksuckow\Downloads\synthsis reaction2 (1)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426"/>
          <a:stretch/>
        </p:blipFill>
        <p:spPr bwMode="auto">
          <a:xfrm>
            <a:off x="1371600" y="3352799"/>
            <a:ext cx="1309201" cy="28752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C:\Users\ksuckow\Downloads\synthsis reaction2 (1)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283" r="41802" b="31978"/>
          <a:stretch/>
        </p:blipFill>
        <p:spPr bwMode="auto">
          <a:xfrm>
            <a:off x="3505201" y="3492499"/>
            <a:ext cx="2540000" cy="1955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C:\Users\ksuckow\Downloads\synthsis reaction2 (1)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052" r="25822"/>
          <a:stretch/>
        </p:blipFill>
        <p:spPr bwMode="auto">
          <a:xfrm>
            <a:off x="2509351" y="3489961"/>
            <a:ext cx="825500" cy="25094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862536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0"/>
            <a:r>
              <a:rPr lang="es" b="0" i="0" u="none" baseline="0"/>
              <a:t>Reacción de descomposición</a:t>
            </a:r>
            <a:endParaRPr lang="e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1" y="2133600"/>
            <a:ext cx="8401050" cy="3992563"/>
          </a:xfrm>
        </p:spPr>
        <p:txBody>
          <a:bodyPr>
            <a:normAutofit/>
          </a:bodyPr>
          <a:lstStyle/>
          <a:p>
            <a:pPr lvl="1" algn="l" rtl="0" fontAlgn="base"/>
            <a:endParaRPr lang="es" sz="2600" dirty="0"/>
          </a:p>
          <a:p>
            <a:pPr marL="457200" indent="-457200" algn="l" rtl="0">
              <a:buFont typeface="+mj-lt"/>
              <a:buAutoNum type="arabicPeriod" startAt="6"/>
            </a:pPr>
            <a:endParaRPr lang="es" sz="2800" dirty="0"/>
          </a:p>
        </p:txBody>
      </p:sp>
      <p:sp>
        <p:nvSpPr>
          <p:cNvPr id="4" name="Rectangle 3"/>
          <p:cNvSpPr/>
          <p:nvPr/>
        </p:nvSpPr>
        <p:spPr>
          <a:xfrm>
            <a:off x="-550513" y="1748644"/>
            <a:ext cx="9694513" cy="8871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914400" marR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s" sz="4800" b="0" i="0" u="none" baseline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NaHCO</a:t>
            </a:r>
            <a:r>
              <a:rPr lang="es" sz="4800" b="0" i="0" u="none" baseline="-250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 (s)</a:t>
            </a:r>
            <a:r>
              <a:rPr lang="es" sz="4800" b="0" i="0" u="none" baseline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" sz="4800" b="0" i="0" u="none" baseline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es" sz="4800" b="0" i="0" u="none" baseline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Na</a:t>
            </a:r>
            <a:r>
              <a:rPr lang="es" sz="4800" b="0" i="0" u="none" baseline="-250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(s)</a:t>
            </a:r>
            <a:r>
              <a:rPr lang="es" sz="4800" b="0" i="0" u="none" baseline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+ CO</a:t>
            </a:r>
            <a:r>
              <a:rPr lang="es" sz="4800" b="0" i="0" u="none" baseline="-250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 (g)</a:t>
            </a:r>
            <a:r>
              <a:rPr lang="es" sz="4800" b="0" i="0" u="none" baseline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+ H</a:t>
            </a:r>
            <a:r>
              <a:rPr lang="es" sz="4800" b="0" i="0" u="none" baseline="-250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s" sz="4800" b="0" i="0" u="none" baseline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</a:t>
            </a:r>
            <a:r>
              <a:rPr lang="es" sz="4800" b="0" i="0" u="none" baseline="-250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(l)</a:t>
            </a:r>
            <a:endParaRPr lang="es" sz="4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38100" y="4343400"/>
            <a:ext cx="5791200" cy="218817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454025" indent="-454025" algn="l" defTabSz="914400" rtl="0" eaLnBrk="1" latinLnBrk="0" hangingPunct="1">
              <a:spcBef>
                <a:spcPts val="20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Char char="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pitchFamily="2" charset="2"/>
              <a:buChar char=""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260475" indent="-346075" algn="l" defTabSz="914400" rtl="0" eaLnBrk="1" latinLnBrk="0" hangingPunct="1">
              <a:spcBef>
                <a:spcPts val="6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Char char="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339725" algn="l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pitchFamily="2" charset="2"/>
              <a:buChar char="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939925" indent="-331788" algn="l" defTabSz="914400" rtl="0" eaLnBrk="1" latinLnBrk="0" hangingPunct="1">
              <a:spcBef>
                <a:spcPts val="6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Char char="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90763" indent="-344488" algn="l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pitchFamily="2" charset="2"/>
              <a:buChar char=""/>
              <a:defRPr lang="es" sz="1800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625725" indent="-344488" algn="l" defTabSz="914400" rtl="0" eaLnBrk="1" latinLnBrk="0" hangingPunct="1">
              <a:spcBef>
                <a:spcPts val="6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Char char=""/>
              <a:defRPr lang="es" sz="1800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970213" indent="-344488" algn="l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pitchFamily="2" charset="2"/>
              <a:buChar char=""/>
              <a:defRPr lang="es" sz="1800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313113" indent="-344488" algn="l" defTabSz="914400" rtl="0" eaLnBrk="1" latinLnBrk="0" hangingPunct="1">
              <a:spcBef>
                <a:spcPts val="6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Char char=""/>
              <a:defRPr lang="es" sz="1800" kern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l" rtl="0">
              <a:buNone/>
            </a:pPr>
            <a:r>
              <a:rPr lang="es" sz="4800" b="0" i="0" u="none" baseline="0"/>
              <a:t>¿Hay un </a:t>
            </a:r>
            <a:r>
              <a:rPr lang="es" sz="4800" b="0" i="0" u="none" baseline="0">
                <a:solidFill>
                  <a:srgbClr val="7030A0"/>
                </a:solidFill>
              </a:rPr>
              <a:t>reactivo </a:t>
            </a:r>
            <a:r>
              <a:rPr lang="es" sz="4800" b="0" i="0" u="none" baseline="0"/>
              <a:t>que forma más de un </a:t>
            </a:r>
            <a:r>
              <a:rPr lang="es" sz="4800" b="0" i="0" u="none" baseline="0">
                <a:solidFill>
                  <a:srgbClr val="00B050"/>
                </a:solidFill>
              </a:rPr>
              <a:t>producto</a:t>
            </a:r>
            <a:r>
              <a:rPr lang="es" sz="4800" b="0" i="0" u="none" baseline="0"/>
              <a:t>?</a:t>
            </a:r>
            <a:endParaRPr lang="es" sz="4800" dirty="0"/>
          </a:p>
        </p:txBody>
      </p:sp>
      <p:sp>
        <p:nvSpPr>
          <p:cNvPr id="5" name="Cloud Callout 4"/>
          <p:cNvSpPr/>
          <p:nvPr/>
        </p:nvSpPr>
        <p:spPr>
          <a:xfrm>
            <a:off x="5257800" y="2895600"/>
            <a:ext cx="3600451" cy="2133600"/>
          </a:xfrm>
          <a:prstGeom prst="cloudCallou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es" sz="3800" b="0" i="0" u="none" baseline="0" dirty="0"/>
              <a:t>Pregúntate a ti mismo</a:t>
            </a:r>
            <a:endParaRPr lang="es" sz="3800" dirty="0"/>
          </a:p>
        </p:txBody>
      </p:sp>
    </p:spTree>
    <p:extLst>
      <p:ext uri="{BB962C8B-B14F-4D97-AF65-F5344CB8AC3E}">
        <p14:creationId xmlns:p14="http://schemas.microsoft.com/office/powerpoint/2010/main" val="815073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synthsis reaction2 (2)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5444"/>
          <a:stretch/>
        </p:blipFill>
        <p:spPr bwMode="auto">
          <a:xfrm>
            <a:off x="1614055" y="2514600"/>
            <a:ext cx="6096000" cy="2552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s" b="0" i="0" u="none" baseline="0"/>
              <a:t>Reacción de sustitución simple</a:t>
            </a:r>
            <a:endParaRPr lang="e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3996128"/>
              </p:ext>
            </p:extLst>
          </p:nvPr>
        </p:nvGraphicFramePr>
        <p:xfrm>
          <a:off x="238260" y="1905000"/>
          <a:ext cx="8574086" cy="17068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6983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757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46616">
                <a:tc>
                  <a:txBody>
                    <a:bodyPr/>
                    <a:lstStyle/>
                    <a:p>
                      <a:pPr marL="0" marR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" sz="2800" b="0" i="0" u="none" baseline="0">
                          <a:solidFill>
                            <a:schemeClr val="tx1"/>
                          </a:solidFill>
                          <a:effectLst/>
                          <a:latin typeface="Calibri"/>
                          <a:ea typeface="ＭＳ 明朝"/>
                          <a:cs typeface="Times New Roman"/>
                        </a:rPr>
                        <a:t>Las reacciones de </a:t>
                      </a:r>
                      <a:r>
                        <a:rPr lang="es" sz="2800" b="1" i="0" u="sng" baseline="0">
                          <a:solidFill>
                            <a:schemeClr val="tx1"/>
                          </a:solidFill>
                          <a:effectLst/>
                          <a:latin typeface="Calibri"/>
                          <a:ea typeface="ＭＳ 明朝"/>
                          <a:cs typeface="Times New Roman"/>
                        </a:rPr>
                        <a:t>sustitución simple</a:t>
                      </a:r>
                      <a:r>
                        <a:rPr lang="es" sz="2800" b="0" i="0" u="none" baseline="0">
                          <a:solidFill>
                            <a:schemeClr val="tx1"/>
                          </a:solidFill>
                          <a:effectLst/>
                          <a:latin typeface="Calibri"/>
                          <a:ea typeface="ＭＳ 明朝"/>
                          <a:cs typeface="Times New Roman"/>
                        </a:rPr>
                        <a:t> ocurren cuando los átomos de </a:t>
                      </a:r>
                      <a:r>
                        <a:rPr lang="es" sz="2800" b="1" i="0" u="sng" baseline="0">
                          <a:solidFill>
                            <a:schemeClr val="tx1"/>
                          </a:solidFill>
                          <a:effectLst/>
                          <a:latin typeface="Calibri"/>
                          <a:ea typeface="ＭＳ 明朝"/>
                          <a:cs typeface="Times New Roman"/>
                        </a:rPr>
                        <a:t>un</a:t>
                      </a:r>
                      <a:r>
                        <a:rPr lang="es" sz="2800" b="0" i="0" u="none" baseline="0">
                          <a:solidFill>
                            <a:schemeClr val="tx1"/>
                          </a:solidFill>
                          <a:effectLst/>
                          <a:latin typeface="Calibri"/>
                          <a:ea typeface="ＭＳ 明朝"/>
                          <a:cs typeface="Times New Roman"/>
                        </a:rPr>
                        <a:t> elemento </a:t>
                      </a:r>
                      <a:r>
                        <a:rPr lang="es" sz="2800" b="1" i="0" u="sng" baseline="0">
                          <a:solidFill>
                            <a:schemeClr val="tx1"/>
                          </a:solidFill>
                          <a:effectLst/>
                          <a:latin typeface="Calibri"/>
                          <a:ea typeface="ＭＳ 明朝"/>
                          <a:cs typeface="Times New Roman"/>
                        </a:rPr>
                        <a:t>reemplazan</a:t>
                      </a:r>
                      <a:r>
                        <a:rPr lang="es" sz="2800" b="0" i="0" u="none" baseline="0">
                          <a:solidFill>
                            <a:schemeClr val="tx1"/>
                          </a:solidFill>
                          <a:effectLst/>
                          <a:latin typeface="Calibri"/>
                          <a:ea typeface="ＭＳ 明朝"/>
                          <a:cs typeface="Times New Roman"/>
                        </a:rPr>
                        <a:t> a los átomos de un segundo elemento</a:t>
                      </a:r>
                      <a:endParaRPr lang="es" sz="2800" dirty="0">
                        <a:solidFill>
                          <a:schemeClr val="tx1"/>
                        </a:solidFill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" sz="2800" b="0" i="0" u="none" baseline="0">
                          <a:solidFill>
                            <a:schemeClr val="tx1"/>
                          </a:solidFill>
                          <a:effectLst/>
                          <a:latin typeface="Calibri"/>
                          <a:ea typeface="ＭＳ 明朝"/>
                          <a:cs typeface="Times New Roman"/>
                        </a:rPr>
                        <a:t> </a:t>
                      </a:r>
                      <a:endParaRPr lang="es" sz="2800" dirty="0">
                        <a:solidFill>
                          <a:schemeClr val="tx1"/>
                        </a:solidFill>
                        <a:effectLst/>
                        <a:latin typeface="Calibri"/>
                        <a:ea typeface="ＭＳ 明朝"/>
                        <a:cs typeface="Times New Roman"/>
                      </a:endParaRPr>
                    </a:p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" sz="3200" b="0" i="0" u="none" baseline="0">
                          <a:solidFill>
                            <a:schemeClr val="tx1"/>
                          </a:solidFill>
                          <a:effectLst/>
                          <a:latin typeface="Calibri"/>
                          <a:ea typeface="ＭＳ 明朝"/>
                          <a:cs typeface="Times New Roman"/>
                        </a:rPr>
                        <a:t>AB + C </a:t>
                      </a:r>
                      <a:r>
                        <a:rPr lang="es" sz="3200" b="0" i="0" u="none" baseline="0">
                          <a:solidFill>
                            <a:schemeClr val="tx1"/>
                          </a:solidFill>
                          <a:effectLst/>
                          <a:latin typeface="Calibri"/>
                          <a:ea typeface="ＭＳ 明朝"/>
                          <a:cs typeface="Times New Roman"/>
                          <a:sym typeface="Wingdings"/>
                        </a:rPr>
                        <a:t> AC + B</a:t>
                      </a:r>
                      <a:endParaRPr lang="es" sz="3200" dirty="0">
                        <a:solidFill>
                          <a:schemeClr val="tx1"/>
                        </a:solidFill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506338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0"/>
            <a:r>
              <a:rPr lang="es" b="0" i="0" u="none" baseline="0"/>
              <a:t>Reacción de sustitución simple</a:t>
            </a:r>
            <a:endParaRPr lang="e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1" y="2133600"/>
            <a:ext cx="8401050" cy="3992563"/>
          </a:xfrm>
        </p:spPr>
        <p:txBody>
          <a:bodyPr>
            <a:normAutofit/>
          </a:bodyPr>
          <a:lstStyle/>
          <a:p>
            <a:pPr lvl="1" algn="l" rtl="0" fontAlgn="base"/>
            <a:endParaRPr lang="es" sz="2600" dirty="0"/>
          </a:p>
          <a:p>
            <a:pPr marL="457200" indent="-457200" algn="l" rtl="0">
              <a:buFont typeface="+mj-lt"/>
              <a:buAutoNum type="arabicPeriod" startAt="6"/>
            </a:pPr>
            <a:endParaRPr lang="es" sz="2800" dirty="0"/>
          </a:p>
        </p:txBody>
      </p:sp>
      <p:sp>
        <p:nvSpPr>
          <p:cNvPr id="4" name="Rectangle 3"/>
          <p:cNvSpPr/>
          <p:nvPr/>
        </p:nvSpPr>
        <p:spPr>
          <a:xfrm>
            <a:off x="-550513" y="1748644"/>
            <a:ext cx="9282093" cy="8871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914400" marR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s" sz="4800" b="0" i="0" u="none" baseline="0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Zn</a:t>
            </a:r>
            <a:r>
              <a:rPr lang="es" sz="4800" b="0" i="0" u="none" baseline="-250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(s)</a:t>
            </a:r>
            <a:r>
              <a:rPr lang="es" sz="4800" b="0" i="0" u="none" baseline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+ 2</a:t>
            </a:r>
            <a:r>
              <a:rPr lang="es" sz="4800" b="0" i="0" u="none" baseline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</a:t>
            </a:r>
            <a:r>
              <a:rPr lang="es" sz="4800" b="0" i="0" u="none" baseline="0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</a:t>
            </a:r>
            <a:r>
              <a:rPr lang="es" sz="4800" b="0" i="0" u="none" baseline="-250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(aq)</a:t>
            </a:r>
            <a:r>
              <a:rPr lang="es" sz="4800" b="0" i="0" u="none" baseline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" sz="4800" b="0" i="0" u="none" baseline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es" sz="4800" b="0" i="0" u="none" baseline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" sz="4800" b="0" i="0" u="none" baseline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</a:t>
            </a:r>
            <a:r>
              <a:rPr lang="es" sz="4800" b="0" i="0" u="none" baseline="-2500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s" sz="4800" b="0" i="0" u="none" baseline="-250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(g)</a:t>
            </a:r>
            <a:r>
              <a:rPr lang="es" sz="4800" b="0" i="0" u="none" baseline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+ </a:t>
            </a:r>
            <a:r>
              <a:rPr lang="es" sz="4800" b="0" i="0" u="none" baseline="0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Zn</a:t>
            </a:r>
            <a:r>
              <a:rPr lang="es" sz="4800" b="0" i="0" u="none" baseline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</a:t>
            </a:r>
            <a:r>
              <a:rPr lang="es" sz="4800" b="0" i="0" u="none" baseline="-2500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s" sz="4800" b="0" i="0" u="none" baseline="-250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(aq) </a:t>
            </a:r>
            <a:endParaRPr lang="es" sz="4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38100" y="4343400"/>
            <a:ext cx="5791200" cy="2188174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454025" indent="-454025" algn="l" defTabSz="914400" rtl="0" eaLnBrk="1" latinLnBrk="0" hangingPunct="1">
              <a:spcBef>
                <a:spcPts val="20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Char char="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pitchFamily="2" charset="2"/>
              <a:buChar char=""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260475" indent="-346075" algn="l" defTabSz="914400" rtl="0" eaLnBrk="1" latinLnBrk="0" hangingPunct="1">
              <a:spcBef>
                <a:spcPts val="6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Char char="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339725" algn="l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pitchFamily="2" charset="2"/>
              <a:buChar char="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939925" indent="-331788" algn="l" defTabSz="914400" rtl="0" eaLnBrk="1" latinLnBrk="0" hangingPunct="1">
              <a:spcBef>
                <a:spcPts val="6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Char char="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90763" indent="-344488" algn="l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pitchFamily="2" charset="2"/>
              <a:buChar char=""/>
              <a:defRPr lang="es" sz="1800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625725" indent="-344488" algn="l" defTabSz="914400" rtl="0" eaLnBrk="1" latinLnBrk="0" hangingPunct="1">
              <a:spcBef>
                <a:spcPts val="6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Char char=""/>
              <a:defRPr lang="es" sz="1800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970213" indent="-344488" algn="l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pitchFamily="2" charset="2"/>
              <a:buChar char=""/>
              <a:defRPr lang="es" sz="1800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313113" indent="-344488" algn="l" defTabSz="914400" rtl="0" eaLnBrk="1" latinLnBrk="0" hangingPunct="1">
              <a:spcBef>
                <a:spcPts val="6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Char char=""/>
              <a:defRPr lang="es" sz="1800" kern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l" rtl="0">
              <a:buNone/>
            </a:pPr>
            <a:r>
              <a:rPr lang="es" sz="4800" b="0" i="0" u="none" baseline="0"/>
              <a:t>¿Hay un elemento simple que sustituye a un elemento en un compuesto?</a:t>
            </a:r>
            <a:endParaRPr lang="es" sz="4800" dirty="0"/>
          </a:p>
        </p:txBody>
      </p:sp>
      <p:sp>
        <p:nvSpPr>
          <p:cNvPr id="5" name="Cloud Callout 4"/>
          <p:cNvSpPr/>
          <p:nvPr/>
        </p:nvSpPr>
        <p:spPr>
          <a:xfrm>
            <a:off x="5334000" y="2743200"/>
            <a:ext cx="3657600" cy="2364178"/>
          </a:xfrm>
          <a:prstGeom prst="cloudCallou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es" sz="3800" b="0" i="0" u="none" baseline="0" dirty="0"/>
              <a:t>Pregúntate a ti mismo</a:t>
            </a:r>
            <a:endParaRPr lang="es" sz="3800" dirty="0"/>
          </a:p>
        </p:txBody>
      </p:sp>
    </p:spTree>
    <p:extLst>
      <p:ext uri="{BB962C8B-B14F-4D97-AF65-F5344CB8AC3E}">
        <p14:creationId xmlns:p14="http://schemas.microsoft.com/office/powerpoint/2010/main" val="20755534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s" b="0" i="0" u="none" baseline="0"/>
              <a:t>Reacción de sustitución doble</a:t>
            </a:r>
            <a:endParaRPr lang="e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2815432"/>
              </p:ext>
            </p:extLst>
          </p:nvPr>
        </p:nvGraphicFramePr>
        <p:xfrm>
          <a:off x="238260" y="1767689"/>
          <a:ext cx="8574086" cy="13716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6983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757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46616">
                <a:tc>
                  <a:txBody>
                    <a:bodyPr/>
                    <a:lstStyle/>
                    <a:p>
                      <a:pPr marL="0" marR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" sz="3000" b="0" i="0" u="none" baseline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ＭＳ 明朝"/>
                          <a:cs typeface="Times New Roman"/>
                        </a:rPr>
                        <a:t>Las reacciones de </a:t>
                      </a:r>
                      <a:r>
                        <a:rPr lang="es" sz="3000" b="1" i="0" u="sng" baseline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ＭＳ 明朝"/>
                          <a:cs typeface="Times New Roman"/>
                        </a:rPr>
                        <a:t>sustitución doble</a:t>
                      </a:r>
                      <a:r>
                        <a:rPr lang="es" sz="3000" b="0" i="0" u="none" baseline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ＭＳ 明朝"/>
                          <a:cs typeface="Times New Roman"/>
                        </a:rPr>
                        <a:t> ocurren cuando se intercambian los elementos de </a:t>
                      </a:r>
                      <a:r>
                        <a:rPr lang="es" sz="3000" b="0" i="0" u="sng" baseline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ＭＳ 明朝"/>
                          <a:cs typeface="Times New Roman"/>
                        </a:rPr>
                        <a:t>dos</a:t>
                      </a:r>
                      <a:r>
                        <a:rPr lang="es" sz="3000" b="0" i="0" u="none" baseline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ＭＳ 明朝"/>
                          <a:cs typeface="Times New Roman"/>
                        </a:rPr>
                        <a:t> compuestos.</a:t>
                      </a:r>
                      <a:endParaRPr lang="es" sz="3000" dirty="0">
                        <a:solidFill>
                          <a:schemeClr val="tx1"/>
                        </a:solidFill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" sz="3200" b="0" i="0" u="none" baseline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ＭＳ 明朝"/>
                          <a:cs typeface="Times New Roman"/>
                        </a:rPr>
                        <a:t> </a:t>
                      </a:r>
                      <a:endParaRPr lang="es" sz="3200" dirty="0">
                        <a:solidFill>
                          <a:schemeClr val="tx1"/>
                        </a:solidFill>
                        <a:effectLst/>
                        <a:latin typeface="Calibri"/>
                        <a:ea typeface="ＭＳ 明朝"/>
                        <a:cs typeface="Times New Roman"/>
                      </a:endParaRPr>
                    </a:p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" sz="2700" b="0" i="0" u="none" baseline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ＭＳ 明朝"/>
                          <a:cs typeface="Times New Roman"/>
                        </a:rPr>
                        <a:t>AB + CD </a:t>
                      </a:r>
                      <a:r>
                        <a:rPr lang="es" sz="2700" b="0" i="0" u="none" baseline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ＭＳ 明朝"/>
                          <a:cs typeface="Times New Roman"/>
                          <a:sym typeface="Wingdings"/>
                        </a:rPr>
                        <a:t> AD + CB </a:t>
                      </a:r>
                      <a:endParaRPr lang="es" sz="2700" dirty="0">
                        <a:solidFill>
                          <a:schemeClr val="tx1"/>
                        </a:solidFill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550" y="3429000"/>
            <a:ext cx="7264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2B7F656-AE9E-A9CE-5AF1-1B824E96818A}"/>
              </a:ext>
            </a:extLst>
          </p:cNvPr>
          <p:cNvSpPr txBox="1"/>
          <p:nvPr/>
        </p:nvSpPr>
        <p:spPr>
          <a:xfrm>
            <a:off x="844550" y="4419600"/>
            <a:ext cx="768985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/>
              <a:t>	AB  +     CD         </a:t>
            </a:r>
            <a:r>
              <a:rPr lang="en-US" sz="3000" dirty="0">
                <a:sym typeface="Wingdings" pitchFamily="2" charset="2"/>
              </a:rPr>
              <a:t>      AD         +     CB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37987524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0"/>
            <a:r>
              <a:rPr lang="es" b="0" i="0" u="none" baseline="0"/>
              <a:t>Reacción de sustitución doble</a:t>
            </a:r>
            <a:endParaRPr lang="e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1" y="2133600"/>
            <a:ext cx="8401050" cy="3992563"/>
          </a:xfrm>
        </p:spPr>
        <p:txBody>
          <a:bodyPr>
            <a:normAutofit/>
          </a:bodyPr>
          <a:lstStyle/>
          <a:p>
            <a:pPr lvl="1" algn="l" rtl="0" fontAlgn="base"/>
            <a:endParaRPr lang="es" sz="2600" dirty="0"/>
          </a:p>
          <a:p>
            <a:pPr marL="457200" indent="-457200" algn="l" rtl="0">
              <a:buFont typeface="+mj-lt"/>
              <a:buAutoNum type="arabicPeriod" startAt="6"/>
            </a:pPr>
            <a:endParaRPr lang="es" sz="2800" dirty="0"/>
          </a:p>
        </p:txBody>
      </p:sp>
      <p:sp>
        <p:nvSpPr>
          <p:cNvPr id="4" name="Rectangle 3"/>
          <p:cNvSpPr/>
          <p:nvPr/>
        </p:nvSpPr>
        <p:spPr>
          <a:xfrm>
            <a:off x="-550513" y="1748644"/>
            <a:ext cx="9445214" cy="8871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914400" marR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s" sz="4800" b="0" i="0" u="none" baseline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r>
              <a:rPr lang="es" sz="4800" b="0" i="0" u="none" baseline="0">
                <a:solidFill>
                  <a:schemeClr val="accent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s" sz="4800" b="0" i="0" u="none" baseline="-25000">
                <a:solidFill>
                  <a:schemeClr val="accent6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(l</a:t>
            </a:r>
            <a:r>
              <a:rPr lang="es" sz="4800" b="0" i="0" u="none" baseline="-250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es" sz="4800" b="0" i="0" u="none" baseline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+ </a:t>
            </a:r>
            <a:r>
              <a:rPr lang="es" sz="4800" b="0" i="0" u="none" baseline="0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Pb</a:t>
            </a:r>
            <a:r>
              <a:rPr lang="es" sz="4800" b="0" i="0" u="none" baseline="0">
                <a:solidFill>
                  <a:schemeClr val="accent4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</a:t>
            </a:r>
            <a:r>
              <a:rPr lang="es" sz="4800" b="0" i="0" u="none" baseline="-25000">
                <a:solidFill>
                  <a:schemeClr val="accent4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es" sz="4800" b="0" i="0" u="none" baseline="-250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(l)</a:t>
            </a:r>
            <a:r>
              <a:rPr lang="es" sz="4800" b="0" i="0" u="none" baseline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" sz="4800" b="0" i="0" u="none" baseline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es" sz="4800" b="0" i="0" u="none" baseline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" sz="4800" b="0" i="0" u="none" baseline="0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Pb</a:t>
            </a:r>
            <a:r>
              <a:rPr lang="es" sz="4800" b="0" i="0" u="none" baseline="0">
                <a:solidFill>
                  <a:schemeClr val="accent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s" sz="4800" b="0" i="0" u="none" baseline="-25000">
                <a:solidFill>
                  <a:schemeClr val="accent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s" sz="4800" b="0" i="0" u="none" baseline="-250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(s)</a:t>
            </a:r>
            <a:r>
              <a:rPr lang="es" sz="4800" b="0" i="0" u="none" baseline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+ </a:t>
            </a:r>
            <a:r>
              <a:rPr lang="es" sz="4800" b="0" i="0" u="none" baseline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r>
              <a:rPr lang="es" sz="4800" b="0" i="0" u="none" baseline="0">
                <a:solidFill>
                  <a:schemeClr val="accent4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</a:t>
            </a:r>
            <a:r>
              <a:rPr lang="es" sz="4800" b="0" i="0" u="none" baseline="-25000">
                <a:solidFill>
                  <a:schemeClr val="accent4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es" sz="4800" b="0" i="0" u="none" baseline="-250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(l) </a:t>
            </a:r>
            <a:endParaRPr lang="es" sz="4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38100" y="4343400"/>
            <a:ext cx="5791200" cy="2188174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454025" indent="-454025" algn="l" defTabSz="914400" rtl="0" eaLnBrk="1" latinLnBrk="0" hangingPunct="1">
              <a:spcBef>
                <a:spcPts val="20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Char char="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pitchFamily="2" charset="2"/>
              <a:buChar char=""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260475" indent="-346075" algn="l" defTabSz="914400" rtl="0" eaLnBrk="1" latinLnBrk="0" hangingPunct="1">
              <a:spcBef>
                <a:spcPts val="6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Char char="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339725" algn="l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pitchFamily="2" charset="2"/>
              <a:buChar char="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939925" indent="-331788" algn="l" defTabSz="914400" rtl="0" eaLnBrk="1" latinLnBrk="0" hangingPunct="1">
              <a:spcBef>
                <a:spcPts val="6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Char char="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90763" indent="-344488" algn="l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pitchFamily="2" charset="2"/>
              <a:buChar char=""/>
              <a:defRPr lang="es" sz="1800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625725" indent="-344488" algn="l" defTabSz="914400" rtl="0" eaLnBrk="1" latinLnBrk="0" hangingPunct="1">
              <a:spcBef>
                <a:spcPts val="6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Char char=""/>
              <a:defRPr lang="es" sz="1800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970213" indent="-344488" algn="l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pitchFamily="2" charset="2"/>
              <a:buChar char=""/>
              <a:defRPr lang="es" sz="1800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313113" indent="-344488" algn="l" defTabSz="914400" rtl="0" eaLnBrk="1" latinLnBrk="0" hangingPunct="1">
              <a:spcBef>
                <a:spcPts val="6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Char char=""/>
              <a:defRPr lang="es" sz="1800" kern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l" rtl="0">
              <a:buNone/>
            </a:pPr>
            <a:r>
              <a:rPr lang="es" sz="4800" b="0" i="0" u="none" baseline="0"/>
              <a:t>¿Los elementos de dos reactivos se sustituyen entre sí en los productos?</a:t>
            </a:r>
            <a:endParaRPr lang="es" sz="4800" dirty="0"/>
          </a:p>
        </p:txBody>
      </p:sp>
      <p:sp>
        <p:nvSpPr>
          <p:cNvPr id="5" name="Cloud Callout 4"/>
          <p:cNvSpPr/>
          <p:nvPr/>
        </p:nvSpPr>
        <p:spPr>
          <a:xfrm>
            <a:off x="5105400" y="2743200"/>
            <a:ext cx="3664280" cy="2364178"/>
          </a:xfrm>
          <a:prstGeom prst="cloudCallou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es" sz="3800" b="0" i="0" u="none" baseline="0" dirty="0"/>
              <a:t>Pregúntate a ti mismo</a:t>
            </a:r>
            <a:endParaRPr lang="es" sz="3800" dirty="0"/>
          </a:p>
        </p:txBody>
      </p:sp>
    </p:spTree>
    <p:extLst>
      <p:ext uri="{BB962C8B-B14F-4D97-AF65-F5344CB8AC3E}">
        <p14:creationId xmlns:p14="http://schemas.microsoft.com/office/powerpoint/2010/main" val="38454145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s" b="0" i="0" u="none" baseline="0"/>
              <a:t>Tipos de reacción: </a:t>
            </a:r>
            <a:endParaRPr lang="e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08533"/>
              </p:ext>
            </p:extLst>
          </p:nvPr>
        </p:nvGraphicFramePr>
        <p:xfrm>
          <a:off x="238260" y="1767689"/>
          <a:ext cx="8574086" cy="18288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4861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879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46616">
                <a:tc>
                  <a:txBody>
                    <a:bodyPr/>
                    <a:lstStyle/>
                    <a:p>
                      <a:pPr marL="0" marR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" sz="3000" b="0" i="0" u="none" baseline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ＭＳ 明朝"/>
                          <a:cs typeface="Times New Roman"/>
                        </a:rPr>
                        <a:t>Las reacciones de </a:t>
                      </a:r>
                      <a:r>
                        <a:rPr lang="es" sz="3000" b="1" i="0" u="sng" baseline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ＭＳ 明朝"/>
                          <a:cs typeface="Times New Roman"/>
                        </a:rPr>
                        <a:t>combustión</a:t>
                      </a:r>
                      <a:r>
                        <a:rPr lang="es" sz="3000" b="0" i="0" u="none" baseline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ＭＳ 明朝"/>
                          <a:cs typeface="Times New Roman"/>
                        </a:rPr>
                        <a:t> forman dióxido de carbono y agua como productos</a:t>
                      </a:r>
                      <a:endParaRPr lang="es" sz="3000" dirty="0">
                        <a:solidFill>
                          <a:schemeClr val="tx1"/>
                        </a:solidFill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" sz="2400" b="0" i="0" u="none" baseline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ＭＳ 明朝"/>
                          <a:cs typeface="Times New Roman"/>
                        </a:rPr>
                        <a:t> </a:t>
                      </a:r>
                      <a:endParaRPr lang="es" sz="2400" dirty="0">
                        <a:solidFill>
                          <a:schemeClr val="tx1"/>
                        </a:solidFill>
                        <a:effectLst/>
                        <a:latin typeface="Calibri"/>
                        <a:ea typeface="ＭＳ 明朝"/>
                        <a:cs typeface="Times New Roman"/>
                      </a:endParaRPr>
                    </a:p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" sz="3000" b="0" i="0" u="none" baseline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ＭＳ 明朝"/>
                          <a:cs typeface="Times New Roman"/>
                        </a:rPr>
                        <a:t>CH</a:t>
                      </a:r>
                      <a:r>
                        <a:rPr lang="es" sz="3000" b="0" i="0" u="none" baseline="-250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ＭＳ 明朝"/>
                          <a:cs typeface="Times New Roman"/>
                        </a:rPr>
                        <a:t>4</a:t>
                      </a:r>
                      <a:r>
                        <a:rPr lang="es" sz="3000" b="0" i="0" u="none" baseline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ＭＳ 明朝"/>
                          <a:cs typeface="Times New Roman"/>
                        </a:rPr>
                        <a:t> + 2O</a:t>
                      </a:r>
                      <a:r>
                        <a:rPr lang="es" sz="3000" b="0" i="0" u="none" baseline="-250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ＭＳ 明朝"/>
                          <a:cs typeface="Times New Roman"/>
                        </a:rPr>
                        <a:t>2</a:t>
                      </a:r>
                      <a:r>
                        <a:rPr lang="es" sz="3000" b="0" i="0" u="none" baseline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ＭＳ 明朝"/>
                          <a:cs typeface="Times New Roman"/>
                        </a:rPr>
                        <a:t> </a:t>
                      </a:r>
                      <a:r>
                        <a:rPr lang="es" sz="3000" b="0" i="0" u="none" baseline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ＭＳ 明朝"/>
                          <a:cs typeface="Times New Roman"/>
                          <a:sym typeface="Wingdings"/>
                        </a:rPr>
                        <a:t> CO</a:t>
                      </a:r>
                      <a:r>
                        <a:rPr lang="es" sz="3000" b="0" i="0" u="none" baseline="-250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ＭＳ 明朝"/>
                          <a:cs typeface="Times New Roman"/>
                          <a:sym typeface="Wingdings"/>
                        </a:rPr>
                        <a:t>2</a:t>
                      </a:r>
                      <a:r>
                        <a:rPr lang="es" sz="3000" b="0" i="0" u="none" baseline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ＭＳ 明朝"/>
                          <a:cs typeface="Times New Roman"/>
                          <a:sym typeface="Wingdings"/>
                        </a:rPr>
                        <a:t> + 2 H</a:t>
                      </a:r>
                      <a:r>
                        <a:rPr lang="es" sz="3000" b="0" i="0" u="none" baseline="-250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ＭＳ 明朝"/>
                          <a:cs typeface="Times New Roman"/>
                          <a:sym typeface="Wingdings"/>
                        </a:rPr>
                        <a:t>2</a:t>
                      </a:r>
                      <a:r>
                        <a:rPr lang="es" sz="3000" b="0" i="0" u="none" baseline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ＭＳ 明朝"/>
                          <a:cs typeface="Times New Roman"/>
                          <a:sym typeface="Wingdings"/>
                        </a:rPr>
                        <a:t>O</a:t>
                      </a:r>
                      <a:endParaRPr lang="es" sz="3000" dirty="0">
                        <a:solidFill>
                          <a:schemeClr val="tx1"/>
                        </a:solidFill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3733800"/>
            <a:ext cx="5459149" cy="2390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462388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305</Words>
  <Application>Microsoft Office PowerPoint</Application>
  <PresentationFormat>On-screen Show (4:3)</PresentationFormat>
  <Paragraphs>41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Cambria</vt:lpstr>
      <vt:lpstr>Wingdings</vt:lpstr>
      <vt:lpstr>Office Theme</vt:lpstr>
      <vt:lpstr>Síntesis</vt:lpstr>
      <vt:lpstr>Reacción de síntesis</vt:lpstr>
      <vt:lpstr>Descomposición</vt:lpstr>
      <vt:lpstr>Reacción de descomposición</vt:lpstr>
      <vt:lpstr>Reacción de sustitución simple</vt:lpstr>
      <vt:lpstr>Reacción de sustitución simple</vt:lpstr>
      <vt:lpstr>Reacción de sustitución doble</vt:lpstr>
      <vt:lpstr>Reacción de sustitución doble</vt:lpstr>
      <vt:lpstr>Tipos de reacción: </vt:lpstr>
      <vt:lpstr>Reacción de combustión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Synthesis</dc:title>
  <dc:creator>Zuromski, Kristin L.</dc:creator>
  <cp:lastModifiedBy>Catalina Otalora</cp:lastModifiedBy>
  <cp:revision>2</cp:revision>
  <dcterms:created xsi:type="dcterms:W3CDTF">2015-11-09T21:48:29Z</dcterms:created>
  <dcterms:modified xsi:type="dcterms:W3CDTF">2022-06-13T19:02:51Z</dcterms:modified>
</cp:coreProperties>
</file>