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9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3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9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1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9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0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0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5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0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5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1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FB1EB-2F33-43B5-A3F2-7BE7762D349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2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Synthesis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072229"/>
              </p:ext>
            </p:extLst>
          </p:nvPr>
        </p:nvGraphicFramePr>
        <p:xfrm>
          <a:off x="238260" y="1981200"/>
          <a:ext cx="8574086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98357"/>
                <a:gridCol w="2875729"/>
              </a:tblGrid>
              <a:tr h="7466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Synthesis</a:t>
                      </a:r>
                      <a:r>
                        <a:rPr lang="en-US" sz="3200" b="0" u="sng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:</a:t>
                      </a:r>
                      <a:r>
                        <a:rPr lang="en-US" sz="3200" b="0" u="non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3200" u="non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when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two or more substances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combine to form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 </a:t>
                      </a:r>
                      <a:r>
                        <a:rPr lang="en-US" sz="3200" b="1" u="sng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single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substance.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Example: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 + B </a:t>
                      </a:r>
                      <a:r>
                        <a:rPr lang="en-US" sz="4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 AB</a:t>
                      </a:r>
                      <a:endParaRPr lang="en-US" sz="44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C:\Users\ksuckow\Downloads\synthsis reaction2 (1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745"/>
          <a:stretch/>
        </p:blipFill>
        <p:spPr bwMode="auto">
          <a:xfrm>
            <a:off x="2057400" y="3505201"/>
            <a:ext cx="5119201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54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Combustion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1" y="2133600"/>
            <a:ext cx="8401050" cy="3992563"/>
          </a:xfrm>
        </p:spPr>
        <p:txBody>
          <a:bodyPr>
            <a:normAutofit/>
          </a:bodyPr>
          <a:lstStyle/>
          <a:p>
            <a:pPr lvl="1" fontAlgn="base"/>
            <a:endParaRPr lang="en-US" sz="2600" dirty="0" smtClean="0"/>
          </a:p>
          <a:p>
            <a:pPr marL="457200" indent="-457200">
              <a:buFont typeface="+mj-lt"/>
              <a:buAutoNum type="arabicPeriod" startAt="6"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934957" y="1748644"/>
            <a:ext cx="64742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ea typeface="ＭＳ 明朝"/>
                <a:cs typeface="Times New Roman"/>
              </a:rPr>
              <a:t>CH</a:t>
            </a:r>
            <a:r>
              <a:rPr lang="en-US" sz="4800" baseline="-25000" dirty="0">
                <a:ea typeface="ＭＳ 明朝"/>
                <a:cs typeface="Times New Roman"/>
              </a:rPr>
              <a:t>4</a:t>
            </a:r>
            <a:r>
              <a:rPr lang="en-US" sz="4800" dirty="0">
                <a:ea typeface="ＭＳ 明朝"/>
                <a:cs typeface="Times New Roman"/>
              </a:rPr>
              <a:t> + 2O</a:t>
            </a:r>
            <a:r>
              <a:rPr lang="en-US" sz="4800" baseline="-25000" dirty="0">
                <a:ea typeface="ＭＳ 明朝"/>
                <a:cs typeface="Times New Roman"/>
              </a:rPr>
              <a:t>2</a:t>
            </a:r>
            <a:r>
              <a:rPr lang="en-US" sz="4800" dirty="0">
                <a:ea typeface="ＭＳ 明朝"/>
                <a:cs typeface="Times New Roman"/>
              </a:rPr>
              <a:t> </a:t>
            </a:r>
            <a:r>
              <a:rPr lang="en-US" sz="4800" dirty="0">
                <a:ea typeface="ＭＳ 明朝"/>
                <a:cs typeface="Times New Roman"/>
                <a:sym typeface="Wingdings"/>
              </a:rPr>
              <a:t> CO</a:t>
            </a:r>
            <a:r>
              <a:rPr lang="en-US" sz="4800" baseline="-25000" dirty="0">
                <a:ea typeface="ＭＳ 明朝"/>
                <a:cs typeface="Times New Roman"/>
                <a:sym typeface="Wingdings"/>
              </a:rPr>
              <a:t>2</a:t>
            </a:r>
            <a:r>
              <a:rPr lang="en-US" sz="4800" dirty="0">
                <a:ea typeface="ＭＳ 明朝"/>
                <a:cs typeface="Times New Roman"/>
                <a:sym typeface="Wingdings"/>
              </a:rPr>
              <a:t> + 2 H</a:t>
            </a:r>
            <a:r>
              <a:rPr lang="en-US" sz="4800" baseline="-25000" dirty="0">
                <a:ea typeface="ＭＳ 明朝"/>
                <a:cs typeface="Times New Roman"/>
                <a:sym typeface="Wingdings"/>
              </a:rPr>
              <a:t>2</a:t>
            </a:r>
            <a:r>
              <a:rPr lang="en-US" sz="4800" dirty="0">
                <a:ea typeface="ＭＳ 明朝"/>
                <a:cs typeface="Times New Roman"/>
                <a:sym typeface="Wingdings"/>
              </a:rPr>
              <a:t>O</a:t>
            </a:r>
            <a:endParaRPr lang="en-US" sz="4800" dirty="0">
              <a:latin typeface="Cambria"/>
              <a:ea typeface="ＭＳ 明朝"/>
              <a:cs typeface="Times New Roman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" y="4343400"/>
            <a:ext cx="5791200" cy="2188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dirty="0" smtClean="0"/>
              <a:t>Are CO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 and H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O products?</a:t>
            </a:r>
            <a:endParaRPr lang="en-US" sz="4800" dirty="0"/>
          </a:p>
        </p:txBody>
      </p:sp>
      <p:sp>
        <p:nvSpPr>
          <p:cNvPr id="5" name="Cloud Callout 4"/>
          <p:cNvSpPr/>
          <p:nvPr/>
        </p:nvSpPr>
        <p:spPr>
          <a:xfrm>
            <a:off x="5493080" y="2743200"/>
            <a:ext cx="3276600" cy="2364178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dirty="0"/>
              <a:t>Ask </a:t>
            </a:r>
            <a:r>
              <a:rPr lang="en-US" sz="4500" dirty="0" smtClean="0"/>
              <a:t>Yourself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17330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Synthesis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1" y="2133600"/>
            <a:ext cx="8401050" cy="3992563"/>
          </a:xfrm>
        </p:spPr>
        <p:txBody>
          <a:bodyPr>
            <a:normAutofit/>
          </a:bodyPr>
          <a:lstStyle/>
          <a:p>
            <a:pPr lvl="1" fontAlgn="base"/>
            <a:endParaRPr lang="en-US" sz="2600" dirty="0" smtClean="0"/>
          </a:p>
          <a:p>
            <a:pPr marL="457200" indent="-457200">
              <a:buFont typeface="+mj-lt"/>
              <a:buAutoNum type="arabicPeriod" startAt="6"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914400" y="1750622"/>
            <a:ext cx="6724085" cy="8871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2H</a:t>
            </a:r>
            <a:r>
              <a:rPr lang="en-US" sz="48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(g)</a:t>
            </a:r>
            <a:r>
              <a:rPr lang="en-US" sz="4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O</a:t>
            </a:r>
            <a:r>
              <a:rPr lang="en-US" sz="48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(g)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48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4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48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" y="4343400"/>
            <a:ext cx="5791200" cy="21881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dirty="0" smtClean="0"/>
              <a:t>Are the </a:t>
            </a:r>
            <a:r>
              <a:rPr lang="en-US" sz="4800" dirty="0" smtClean="0">
                <a:solidFill>
                  <a:srgbClr val="7030A0"/>
                </a:solidFill>
              </a:rPr>
              <a:t>reactants</a:t>
            </a:r>
            <a:r>
              <a:rPr lang="en-US" sz="4800" dirty="0" smtClean="0"/>
              <a:t> combining to form one </a:t>
            </a:r>
            <a:r>
              <a:rPr lang="en-US" sz="4800" dirty="0" smtClean="0">
                <a:solidFill>
                  <a:srgbClr val="00B050"/>
                </a:solidFill>
              </a:rPr>
              <a:t>product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5" name="Cloud Callout 4"/>
          <p:cNvSpPr/>
          <p:nvPr/>
        </p:nvSpPr>
        <p:spPr>
          <a:xfrm>
            <a:off x="5257800" y="2895600"/>
            <a:ext cx="3276600" cy="2364178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dirty="0"/>
              <a:t>Ask </a:t>
            </a:r>
            <a:r>
              <a:rPr lang="en-US" sz="4500" dirty="0" smtClean="0"/>
              <a:t>Yourself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47398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Decomposition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545729"/>
              </p:ext>
            </p:extLst>
          </p:nvPr>
        </p:nvGraphicFramePr>
        <p:xfrm>
          <a:off x="238260" y="2133600"/>
          <a:ext cx="8574086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98357"/>
                <a:gridCol w="2875729"/>
              </a:tblGrid>
              <a:tr h="7466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Decomposition</a:t>
                      </a:r>
                      <a:r>
                        <a:rPr lang="en-US" sz="2800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reactions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occur when a single reactant is </a:t>
                      </a:r>
                      <a:r>
                        <a:rPr lang="en-US" sz="2800" b="1" u="sng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broken </a:t>
                      </a:r>
                      <a:r>
                        <a:rPr lang="en-US" sz="28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down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  <a:endParaRPr lang="en-US" sz="28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AB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 A + B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2" descr="C:\Users\ksuckow\Downloads\synthsis reaction2 (1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26"/>
          <a:stretch/>
        </p:blipFill>
        <p:spPr bwMode="auto">
          <a:xfrm>
            <a:off x="1371600" y="3352799"/>
            <a:ext cx="1309201" cy="2875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ksuckow\Downloads\synthsis reaction2 (1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3" r="41802" b="31978"/>
          <a:stretch/>
        </p:blipFill>
        <p:spPr bwMode="auto">
          <a:xfrm>
            <a:off x="3505201" y="3492499"/>
            <a:ext cx="2540000" cy="195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suckow\Downloads\synthsis reaction2 (1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52" r="25822"/>
          <a:stretch/>
        </p:blipFill>
        <p:spPr bwMode="auto">
          <a:xfrm>
            <a:off x="2509351" y="3352799"/>
            <a:ext cx="825500" cy="264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25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Decomposition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1" y="2133600"/>
            <a:ext cx="8401050" cy="3992563"/>
          </a:xfrm>
        </p:spPr>
        <p:txBody>
          <a:bodyPr>
            <a:normAutofit/>
          </a:bodyPr>
          <a:lstStyle/>
          <a:p>
            <a:pPr lvl="1" fontAlgn="base"/>
            <a:endParaRPr lang="en-US" sz="2600" dirty="0" smtClean="0"/>
          </a:p>
          <a:p>
            <a:pPr marL="457200" indent="-457200">
              <a:buFont typeface="+mj-lt"/>
              <a:buAutoNum type="arabicPeriod" startAt="6"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-550513" y="1748644"/>
            <a:ext cx="9694513" cy="8871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NaHCO</a:t>
            </a:r>
            <a:r>
              <a:rPr lang="en-US" sz="48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(s)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</a:t>
            </a:r>
            <a:r>
              <a:rPr lang="en-US" sz="48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CO</a:t>
            </a:r>
            <a:r>
              <a:rPr lang="en-US" sz="48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(g)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H</a:t>
            </a:r>
            <a:r>
              <a:rPr lang="en-US" sz="48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48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(l)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" y="4343400"/>
            <a:ext cx="5791200" cy="21881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/>
              <a:t>Is there one </a:t>
            </a:r>
            <a:r>
              <a:rPr lang="en-US" sz="4800" dirty="0" smtClean="0">
                <a:solidFill>
                  <a:srgbClr val="7030A0"/>
                </a:solidFill>
              </a:rPr>
              <a:t>reactant </a:t>
            </a:r>
            <a:r>
              <a:rPr lang="en-US" sz="4800" dirty="0" smtClean="0"/>
              <a:t>forming more than one </a:t>
            </a:r>
            <a:r>
              <a:rPr lang="en-US" sz="4800" dirty="0" smtClean="0">
                <a:solidFill>
                  <a:srgbClr val="00B050"/>
                </a:solidFill>
              </a:rPr>
              <a:t>product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5" name="Cloud Callout 4"/>
          <p:cNvSpPr/>
          <p:nvPr/>
        </p:nvSpPr>
        <p:spPr>
          <a:xfrm>
            <a:off x="5257800" y="2895600"/>
            <a:ext cx="3276600" cy="2364178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dirty="0"/>
              <a:t>Ask </a:t>
            </a:r>
            <a:r>
              <a:rPr lang="en-US" sz="4500" dirty="0" smtClean="0"/>
              <a:t>Yourself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8150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ynthsis reaction2 (2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44"/>
          <a:stretch/>
        </p:blipFill>
        <p:spPr bwMode="auto">
          <a:xfrm>
            <a:off x="1614055" y="2514600"/>
            <a:ext cx="60960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Single Replacement Reaction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996128"/>
              </p:ext>
            </p:extLst>
          </p:nvPr>
        </p:nvGraphicFramePr>
        <p:xfrm>
          <a:off x="238260" y="1905000"/>
          <a:ext cx="8574086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98357"/>
                <a:gridCol w="2875729"/>
              </a:tblGrid>
              <a:tr h="7466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Single Replacement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reactions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occur when atoms of </a:t>
                      </a:r>
                      <a:r>
                        <a:rPr lang="en-US" sz="2800" b="1" u="sng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one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element </a:t>
                      </a:r>
                      <a:r>
                        <a:rPr lang="en-US" sz="2800" b="1" u="sng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replace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the atoms of a second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element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  <a:endParaRPr lang="en-US" sz="28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AB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+ C 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 AC + B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63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Replacement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1" y="2133600"/>
            <a:ext cx="8401050" cy="3992563"/>
          </a:xfrm>
        </p:spPr>
        <p:txBody>
          <a:bodyPr>
            <a:normAutofit/>
          </a:bodyPr>
          <a:lstStyle/>
          <a:p>
            <a:pPr lvl="1" fontAlgn="base"/>
            <a:endParaRPr lang="en-US" sz="2600" dirty="0" smtClean="0"/>
          </a:p>
          <a:p>
            <a:pPr marL="457200" indent="-457200">
              <a:buFont typeface="+mj-lt"/>
              <a:buAutoNum type="arabicPeriod" startAt="6"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-550513" y="1748644"/>
            <a:ext cx="9282093" cy="8871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r>
              <a:rPr lang="en-US" sz="48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</a:t>
            </a:r>
            <a:r>
              <a:rPr lang="en-US" sz="4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48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en-US" sz="48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48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US" sz="48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4800" baseline="-250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48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48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r>
              <a:rPr lang="en-US" sz="4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en-US" sz="4800" baseline="-25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48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48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US" sz="48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" y="4343400"/>
            <a:ext cx="5791200" cy="21881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/>
              <a:t>Is there a single element replacing an element in a compound?</a:t>
            </a:r>
            <a:endParaRPr lang="en-US" sz="4800" dirty="0"/>
          </a:p>
        </p:txBody>
      </p:sp>
      <p:sp>
        <p:nvSpPr>
          <p:cNvPr id="5" name="Cloud Callout 4"/>
          <p:cNvSpPr/>
          <p:nvPr/>
        </p:nvSpPr>
        <p:spPr>
          <a:xfrm>
            <a:off x="5493080" y="2743200"/>
            <a:ext cx="3276600" cy="2364178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dirty="0"/>
              <a:t>Ask </a:t>
            </a:r>
            <a:r>
              <a:rPr lang="en-US" sz="4500" dirty="0" smtClean="0"/>
              <a:t>Yourself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07555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Double Replacement Reaction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015480"/>
              </p:ext>
            </p:extLst>
          </p:nvPr>
        </p:nvGraphicFramePr>
        <p:xfrm>
          <a:off x="238260" y="1767689"/>
          <a:ext cx="8574086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98357"/>
                <a:gridCol w="2875729"/>
              </a:tblGrid>
              <a:tr h="7466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Double</a:t>
                      </a:r>
                      <a:r>
                        <a:rPr lang="en-US" sz="3200" b="1" u="sng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Replacement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reactions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occur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when elements in </a:t>
                      </a:r>
                      <a:r>
                        <a:rPr lang="en-US" sz="3200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two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compounds are exchanged.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  <a:endParaRPr lang="en-US" sz="3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AB + CD</a:t>
                      </a: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7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 AD + CB </a:t>
                      </a:r>
                      <a:endParaRPr lang="en-US" sz="27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" y="3276600"/>
            <a:ext cx="7264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44550" y="4419600"/>
            <a:ext cx="76898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	AB  +     CD         </a:t>
            </a:r>
            <a:r>
              <a:rPr lang="en-US" sz="3000" dirty="0" smtClean="0">
                <a:sym typeface="Wingdings" pitchFamily="2" charset="2"/>
              </a:rPr>
              <a:t>      AD         +     CB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9875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Double Replacement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1" y="2133600"/>
            <a:ext cx="8401050" cy="3992563"/>
          </a:xfrm>
        </p:spPr>
        <p:txBody>
          <a:bodyPr>
            <a:normAutofit/>
          </a:bodyPr>
          <a:lstStyle/>
          <a:p>
            <a:pPr lvl="1" fontAlgn="base"/>
            <a:endParaRPr lang="en-US" sz="2600" dirty="0" smtClean="0"/>
          </a:p>
          <a:p>
            <a:pPr marL="457200" indent="-457200">
              <a:buFont typeface="+mj-lt"/>
              <a:buAutoNum type="arabicPeriod" startAt="6"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-550513" y="1748644"/>
            <a:ext cx="9445214" cy="8871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48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4800" baseline="-250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</a:t>
            </a:r>
            <a:r>
              <a:rPr lang="en-US" sz="48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48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Pb</a:t>
            </a:r>
            <a:r>
              <a:rPr lang="en-US" sz="48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en-US" sz="4800" baseline="-25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48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(l)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Pb</a:t>
            </a:r>
            <a:r>
              <a:rPr lang="en-US" sz="48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4800" baseline="-250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48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(s)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4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48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en-US" sz="4800" baseline="-25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48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(l) 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" y="4343400"/>
            <a:ext cx="5791200" cy="21881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/>
              <a:t>Are elements in two reactants replacing each other in the products?</a:t>
            </a:r>
            <a:endParaRPr lang="en-US" sz="4800" dirty="0"/>
          </a:p>
        </p:txBody>
      </p:sp>
      <p:sp>
        <p:nvSpPr>
          <p:cNvPr id="5" name="Cloud Callout 4"/>
          <p:cNvSpPr/>
          <p:nvPr/>
        </p:nvSpPr>
        <p:spPr>
          <a:xfrm>
            <a:off x="5493080" y="2743200"/>
            <a:ext cx="3276600" cy="2364178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dirty="0"/>
              <a:t>Ask </a:t>
            </a:r>
            <a:r>
              <a:rPr lang="en-US" sz="4500" dirty="0" smtClean="0"/>
              <a:t>Yourself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84541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Reaction Types: 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170665"/>
              </p:ext>
            </p:extLst>
          </p:nvPr>
        </p:nvGraphicFramePr>
        <p:xfrm>
          <a:off x="238260" y="1767689"/>
          <a:ext cx="8574086" cy="1600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6140"/>
                <a:gridCol w="4087946"/>
              </a:tblGrid>
              <a:tr h="7466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Combustion</a:t>
                      </a:r>
                      <a:r>
                        <a:rPr lang="en-US" sz="3500" b="1" u="sng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35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reactions form carbon dioxide and water as products</a:t>
                      </a:r>
                      <a:endParaRPr lang="en-US" sz="35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CH</a:t>
                      </a:r>
                      <a:r>
                        <a:rPr lang="en-US" sz="3000" baseline="-25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+ 2O</a:t>
                      </a:r>
                      <a:r>
                        <a:rPr lang="en-US" sz="3000" baseline="-25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2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 CO</a:t>
                      </a:r>
                      <a:r>
                        <a:rPr lang="en-US" sz="3000" baseline="-25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2</a:t>
                      </a:r>
                      <a:r>
                        <a:rPr lang="en-US" sz="30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 + 2 H</a:t>
                      </a:r>
                      <a:r>
                        <a:rPr lang="en-US" sz="3000" baseline="-25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2</a:t>
                      </a:r>
                      <a:r>
                        <a:rPr lang="en-US" sz="30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O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0"/>
            <a:ext cx="5459149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623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219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Synthesis</vt:lpstr>
      <vt:lpstr>Synthesis reaction</vt:lpstr>
      <vt:lpstr>Decomposition</vt:lpstr>
      <vt:lpstr>Decomposition Reaction</vt:lpstr>
      <vt:lpstr>Single Replacement Reaction</vt:lpstr>
      <vt:lpstr>Single Replacement Reaction</vt:lpstr>
      <vt:lpstr>Double Replacement Reaction</vt:lpstr>
      <vt:lpstr>Double Replacement Reaction</vt:lpstr>
      <vt:lpstr>Reaction Types: </vt:lpstr>
      <vt:lpstr>Combustion Reaction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</dc:title>
  <dc:creator>Zuromski, Kristin L.</dc:creator>
  <cp:lastModifiedBy>Zuromski, Kristin L.</cp:lastModifiedBy>
  <cp:revision>1</cp:revision>
  <dcterms:created xsi:type="dcterms:W3CDTF">2015-11-09T21:48:29Z</dcterms:created>
  <dcterms:modified xsi:type="dcterms:W3CDTF">2015-11-09T21:55:00Z</dcterms:modified>
</cp:coreProperties>
</file>