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7" r:id="rId1"/>
    <p:sldMasterId id="2147483668" r:id="rId2"/>
  </p:sldMasterIdLst>
  <p:notesMasterIdLst>
    <p:notesMasterId r:id="rId15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herry Franklin" initials="" lastIdx="1" clrIdx="0"/>
  <p:cmAuthor id="1" name="Amber Smith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92"/>
    <p:restoredTop sz="94673"/>
  </p:normalViewPr>
  <p:slideViewPr>
    <p:cSldViewPr snapToGrid="0">
      <p:cViewPr varScale="1">
        <p:scale>
          <a:sx n="154" d="100"/>
          <a:sy n="154" d="100"/>
        </p:scale>
        <p:origin x="86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7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50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18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26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youtube.com/watch?v=kpCsfuvzQeY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33cc324f686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33cc324f686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332f18c6e18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332f18c6e18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33cc324f686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33cc324f686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77a1368b4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g177a1368b4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292929"/>
                </a:solidFill>
              </a:rPr>
              <a:t>K20 Center. (n.d.). Card sort. Strategies. </a:t>
            </a:r>
            <a:r>
              <a:rPr lang="en-US" sz="1200" u="sng" dirty="0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https://learn.k20center.ou.edu/strategy/147</a:t>
            </a:r>
            <a:endParaRPr sz="1200" dirty="0">
              <a:solidFill>
                <a:srgbClr val="1155CC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33cc324f686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33cc324f686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33cc324f686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33cc324f686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292929"/>
                </a:solidFill>
              </a:rPr>
              <a:t>K20 Center. (n.d.). Take five. Strategies. </a:t>
            </a:r>
            <a:r>
              <a:rPr lang="en-US" sz="1200" u="sng" dirty="0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https://learn.k20center.ou.edu/strategy/150</a:t>
            </a: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33cc324f686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33cc324f686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292929"/>
                </a:solidFill>
              </a:rPr>
              <a:t>K20 Center. (n.d.). Gallery walk/carousel. Strategies. </a:t>
            </a:r>
            <a:r>
              <a:rPr lang="en-US" sz="1200" u="sng" dirty="0">
                <a:solidFill>
                  <a:schemeClr val="hlink"/>
                </a:solidFill>
                <a:hlinkClick r:id="rId3"/>
              </a:rPr>
              <a:t>https://learn.k20center.ou.edu/strategy/118</a:t>
            </a: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33cc324f686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33cc324f686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292929"/>
                </a:solidFill>
              </a:rPr>
              <a:t>K20 Center. (n.d.). Frayer model. Strategies. </a:t>
            </a:r>
            <a:r>
              <a:rPr lang="en-US" sz="1200" u="sng" dirty="0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https://learn.k20center.ou.edu/strategy/126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200" dirty="0"/>
              <a:t>K20 Center. (n.d.). </a:t>
            </a:r>
            <a:r>
              <a:rPr lang="en-US" sz="1200" i="1" dirty="0"/>
              <a:t>K20 Center 4 minute timer </a:t>
            </a:r>
            <a:r>
              <a:rPr lang="en-US" sz="1200" dirty="0"/>
              <a:t>[Video]. YouTube. </a:t>
            </a:r>
            <a:r>
              <a:rPr lang="en-US" sz="1200" u="sng" dirty="0">
                <a:solidFill>
                  <a:schemeClr val="hlink"/>
                </a:solidFill>
                <a:hlinkClick r:id="rId4"/>
              </a:rPr>
              <a:t>https://www.youtube.com/watch?v=kpCsfuvzQeY</a:t>
            </a:r>
            <a:r>
              <a:rPr lang="en-US" sz="1200" dirty="0">
                <a:solidFill>
                  <a:srgbClr val="1155CC"/>
                </a:solidFill>
              </a:rPr>
              <a:t> </a:t>
            </a: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1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8" name="Google Shape;58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1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18" name="Google Shape;18;p4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3" name="Google Shape;23;p5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/>
          <p:nvPr/>
        </p:nvSpPr>
        <p:spPr>
          <a:xfrm>
            <a:off x="1721476" y="1313644"/>
            <a:ext cx="5701048" cy="320684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30" name="Google Shape;30;p6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9" t="21571" r="32616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4" name="Google Shape;34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7" name="Google Shape;37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10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kpCsfuvzQeY?feature=oembed" TargetMode="External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31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dirty="0"/>
              <a:t>With your group, create a poster that has an analogy for each chemical reactions. Include the following:</a:t>
            </a:r>
            <a:endParaRPr dirty="0"/>
          </a:p>
          <a:p>
            <a:pPr marL="457200" lvl="0" indent="-381000" algn="l" rtl="0">
              <a:spcBef>
                <a:spcPts val="520"/>
              </a:spcBef>
              <a:spcAft>
                <a:spcPts val="0"/>
              </a:spcAft>
              <a:buSzPts val="2400"/>
              <a:buChar char="•"/>
            </a:pPr>
            <a:r>
              <a:rPr lang="en-US" dirty="0"/>
              <a:t>Name of each reaction type</a:t>
            </a: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dirty="0"/>
              <a:t>At least one analogy for each of the reaction types</a:t>
            </a: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dirty="0"/>
              <a:t>At least two chemistry examples of each reaction</a:t>
            </a: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dirty="0"/>
              <a:t>Have fun and be creative!</a:t>
            </a:r>
            <a:endParaRPr dirty="0"/>
          </a:p>
        </p:txBody>
      </p:sp>
      <p:sp>
        <p:nvSpPr>
          <p:cNvPr id="148" name="Google Shape;148;p3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Chemical Reaction Poster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32"/>
          <p:cNvSpPr txBox="1">
            <a:spLocks noGrp="1"/>
          </p:cNvSpPr>
          <p:nvPr>
            <p:ph type="title"/>
          </p:nvPr>
        </p:nvSpPr>
        <p:spPr>
          <a:xfrm>
            <a:off x="457200" y="307250"/>
            <a:ext cx="2896200" cy="16833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Analogy Examples</a:t>
            </a:r>
            <a:endParaRPr dirty="0"/>
          </a:p>
        </p:txBody>
      </p:sp>
      <p:pic>
        <p:nvPicPr>
          <p:cNvPr id="154" name="Google Shape;154;p32" title="Extend Student Example 2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7175" y="2640299"/>
            <a:ext cx="5739725" cy="2250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32" title="Extend Student Example 3.JP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53471" y="307246"/>
            <a:ext cx="5497925" cy="2189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3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dirty="0"/>
              <a:t>With your group, plan how you will present your poster to the class. Feel free to add motions or create a skit.</a:t>
            </a:r>
            <a:endParaRPr dirty="0"/>
          </a:p>
        </p:txBody>
      </p:sp>
      <p:sp>
        <p:nvSpPr>
          <p:cNvPr id="161" name="Google Shape;161;p3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Present Your Poster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3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dirty="0"/>
              <a:t>Untwining and Intertwining</a:t>
            </a:r>
            <a:endParaRPr dirty="0"/>
          </a:p>
        </p:txBody>
      </p:sp>
      <p:sp>
        <p:nvSpPr>
          <p:cNvPr id="95" name="Google Shape;95;p23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00" cy="13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marR="34288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Chemical Reactions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Essential Question</a:t>
            </a:r>
            <a:endParaRPr dirty="0"/>
          </a:p>
        </p:txBody>
      </p:sp>
      <p:sp>
        <p:nvSpPr>
          <p:cNvPr id="101" name="Google Shape;101;p2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55563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What is the benefit of classifications?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5"/>
          <p:cNvSpPr txBox="1">
            <a:spLocks noGrp="1"/>
          </p:cNvSpPr>
          <p:nvPr>
            <p:ph type="title"/>
          </p:nvPr>
        </p:nvSpPr>
        <p:spPr>
          <a:xfrm>
            <a:off x="505413" y="463851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Lesson Objectives</a:t>
            </a:r>
            <a:endParaRPr dirty="0"/>
          </a:p>
        </p:txBody>
      </p:sp>
      <p:sp>
        <p:nvSpPr>
          <p:cNvPr id="107" name="Google Shape;107;p25"/>
          <p:cNvSpPr txBox="1">
            <a:spLocks noGrp="1"/>
          </p:cNvSpPr>
          <p:nvPr>
            <p:ph type="body" idx="1"/>
          </p:nvPr>
        </p:nvSpPr>
        <p:spPr>
          <a:xfrm>
            <a:off x="505413" y="1504796"/>
            <a:ext cx="7772400" cy="23685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 fontScale="25000" lnSpcReduction="20000"/>
          </a:bodyPr>
          <a:lstStyle/>
          <a:p>
            <a:pPr rtl="0" fontAlgn="base">
              <a:buFont typeface="Arial" panose="020B0604020202020204" pitchFamily="34" charset="0"/>
              <a:buChar char="•"/>
            </a:pPr>
            <a:r>
              <a:rPr lang="en-US" sz="8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Students will classify chemical reactions by identifying patterns and organizing reactions into meaningful categories using a card sort activity.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sz="8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Students will develop critical thinking skills by predicting definitions and examples of different types of chemical reactions based on prior knowledge.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sz="8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Students will demonstrate understanding of reaction types by creating and presenting analogies that differentiate between them, incorporating real-world and chemistry-based examples.</a:t>
            </a:r>
          </a:p>
          <a:p>
            <a:pPr marL="398463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With your partner, sort your cards into groups.</a:t>
            </a:r>
            <a:endParaRPr dirty="0"/>
          </a:p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Choose groups that make sense to you.</a:t>
            </a:r>
            <a:endParaRPr dirty="0"/>
          </a:p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Be prepared to share how you chose to group the objects and why.</a:t>
            </a:r>
            <a:endParaRPr dirty="0"/>
          </a:p>
          <a:p>
            <a:pPr marL="1645836" lvl="7" indent="-60951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Classification</a:t>
            </a:r>
            <a:endParaRPr dirty="0"/>
          </a:p>
        </p:txBody>
      </p:sp>
      <p:pic>
        <p:nvPicPr>
          <p:cNvPr id="114" name="Google Shape;114;p26" title="Card Sort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86825" y="127225"/>
            <a:ext cx="1626425" cy="1626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7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dirty="0"/>
              <a:t>With your partner, determine definitions and examples for the following words:</a:t>
            </a:r>
            <a:endParaRPr dirty="0"/>
          </a:p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Combustion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Synthesis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Decomposition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Single Displacement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Double Displacement</a:t>
            </a:r>
            <a:endParaRPr dirty="0"/>
          </a:p>
        </p:txBody>
      </p:sp>
      <p:sp>
        <p:nvSpPr>
          <p:cNvPr id="120" name="Google Shape;120;p2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Definitions and Examples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dirty="0"/>
              <a:t>We need five volunteers to share with the class your definition and example for one of the following words:</a:t>
            </a:r>
            <a:endParaRPr dirty="0"/>
          </a:p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Combustion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Synthesis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Decomposition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Single Displacement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Double Displacement</a:t>
            </a:r>
            <a:endParaRPr dirty="0"/>
          </a:p>
        </p:txBody>
      </p:sp>
      <p:sp>
        <p:nvSpPr>
          <p:cNvPr id="126" name="Google Shape;126;p2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Share Out</a:t>
            </a:r>
            <a:endParaRPr dirty="0"/>
          </a:p>
        </p:txBody>
      </p:sp>
      <p:pic>
        <p:nvPicPr>
          <p:cNvPr id="127" name="Google Shape;127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33810" y="90675"/>
            <a:ext cx="1979063" cy="1073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9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In your group you will walk around the room and visit each of the 10 chemical reaction types.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For each chemical reaction type you will fill out a Frayer Model.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Write the chemical reaction as the vocabulary term and focus on the following:</a:t>
            </a:r>
            <a:endParaRPr dirty="0"/>
          </a:p>
          <a:p>
            <a:pPr lvl="1" algn="l" rtl="0">
              <a:spcBef>
                <a:spcPts val="0"/>
              </a:spcBef>
              <a:spcAft>
                <a:spcPts val="0"/>
              </a:spcAft>
              <a:buSzPts val="2000"/>
              <a:buFont typeface="Courier New" panose="02070309020205020404" pitchFamily="49" charset="0"/>
              <a:buChar char="o"/>
            </a:pPr>
            <a:r>
              <a:rPr lang="en-US" dirty="0"/>
              <a:t>Description</a:t>
            </a:r>
            <a:endParaRPr dirty="0"/>
          </a:p>
          <a:p>
            <a:pPr lvl="1" algn="l" rtl="0">
              <a:spcBef>
                <a:spcPts val="0"/>
              </a:spcBef>
              <a:spcAft>
                <a:spcPts val="0"/>
              </a:spcAft>
              <a:buSzPts val="2000"/>
              <a:buFont typeface="Courier New" panose="02070309020205020404" pitchFamily="49" charset="0"/>
              <a:buChar char="o"/>
            </a:pPr>
            <a:r>
              <a:rPr lang="en-US" dirty="0"/>
              <a:t>Characteristics</a:t>
            </a:r>
            <a:endParaRPr dirty="0"/>
          </a:p>
          <a:p>
            <a:pPr lvl="1" algn="l" rtl="0">
              <a:spcBef>
                <a:spcPts val="0"/>
              </a:spcBef>
              <a:spcAft>
                <a:spcPts val="0"/>
              </a:spcAft>
              <a:buSzPts val="2000"/>
              <a:buFont typeface="Courier New" panose="02070309020205020404" pitchFamily="49" charset="0"/>
              <a:buChar char="o"/>
            </a:pPr>
            <a:r>
              <a:rPr lang="en-US" dirty="0"/>
              <a:t>Examples and Non-examples</a:t>
            </a:r>
            <a:endParaRPr dirty="0"/>
          </a:p>
          <a:p>
            <a:pPr lvl="1" algn="l" rtl="0">
              <a:spcBef>
                <a:spcPts val="0"/>
              </a:spcBef>
              <a:spcAft>
                <a:spcPts val="0"/>
              </a:spcAft>
              <a:buSzPts val="2000"/>
              <a:buFont typeface="Courier New" panose="02070309020205020404" pitchFamily="49" charset="0"/>
              <a:buChar char="o"/>
            </a:pPr>
            <a:r>
              <a:rPr lang="en-US" dirty="0"/>
              <a:t>An image representation.</a:t>
            </a:r>
            <a:endParaRPr dirty="0"/>
          </a:p>
        </p:txBody>
      </p:sp>
      <p:sp>
        <p:nvSpPr>
          <p:cNvPr id="133" name="Google Shape;133;p2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Gallery Walk</a:t>
            </a:r>
            <a:endParaRPr dirty="0"/>
          </a:p>
        </p:txBody>
      </p:sp>
      <p:pic>
        <p:nvPicPr>
          <p:cNvPr id="134" name="Google Shape;134;p29" title="Gallery Walk Carousel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67611" y="162542"/>
            <a:ext cx="1790334" cy="9056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30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Write the chemical reaction as the vocabulary term and focus on the following:</a:t>
            </a:r>
            <a:endParaRPr dirty="0"/>
          </a:p>
          <a:p>
            <a:pPr lvl="1" algn="l" rtl="0">
              <a:spcBef>
                <a:spcPts val="0"/>
              </a:spcBef>
              <a:spcAft>
                <a:spcPts val="0"/>
              </a:spcAft>
              <a:buSzPts val="2000"/>
              <a:buFont typeface="Courier New" panose="02070309020205020404" pitchFamily="49" charset="0"/>
              <a:buChar char="o"/>
            </a:pPr>
            <a:r>
              <a:rPr lang="en-US" dirty="0"/>
              <a:t>Description</a:t>
            </a:r>
            <a:endParaRPr dirty="0"/>
          </a:p>
          <a:p>
            <a:pPr lvl="1" algn="l" rtl="0">
              <a:spcBef>
                <a:spcPts val="0"/>
              </a:spcBef>
              <a:spcAft>
                <a:spcPts val="0"/>
              </a:spcAft>
              <a:buSzPts val="2000"/>
              <a:buFont typeface="Courier New" panose="02070309020205020404" pitchFamily="49" charset="0"/>
              <a:buChar char="o"/>
            </a:pPr>
            <a:r>
              <a:rPr lang="en-US" dirty="0"/>
              <a:t>Characteristics</a:t>
            </a:r>
            <a:endParaRPr dirty="0"/>
          </a:p>
          <a:p>
            <a:pPr lvl="1" algn="l" rtl="0">
              <a:spcBef>
                <a:spcPts val="0"/>
              </a:spcBef>
              <a:spcAft>
                <a:spcPts val="0"/>
              </a:spcAft>
              <a:buSzPts val="2000"/>
              <a:buFont typeface="Courier New" panose="02070309020205020404" pitchFamily="49" charset="0"/>
              <a:buChar char="o"/>
            </a:pPr>
            <a:r>
              <a:rPr lang="en-US" dirty="0"/>
              <a:t>Examples and Non-examples</a:t>
            </a:r>
            <a:endParaRPr dirty="0"/>
          </a:p>
          <a:p>
            <a:pPr lvl="1" algn="l" rtl="0">
              <a:spcBef>
                <a:spcPts val="0"/>
              </a:spcBef>
              <a:spcAft>
                <a:spcPts val="0"/>
              </a:spcAft>
              <a:buSzPts val="2000"/>
              <a:buFont typeface="Courier New" panose="02070309020205020404" pitchFamily="49" charset="0"/>
              <a:buChar char="o"/>
            </a:pPr>
            <a:r>
              <a:rPr lang="en-US" dirty="0"/>
              <a:t>An image representation.</a:t>
            </a:r>
            <a:endParaRPr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0" name="Google Shape;140;p3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Chemical Reaction Frayer Models</a:t>
            </a:r>
            <a:endParaRPr dirty="0"/>
          </a:p>
        </p:txBody>
      </p:sp>
      <p:pic>
        <p:nvPicPr>
          <p:cNvPr id="142" name="Google Shape;142;p30" title="Frayer Model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96153" y="182824"/>
            <a:ext cx="1514946" cy="981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Online Media 1" descr="K20 Center 4 minute timer">
            <a:hlinkClick r:id="" action="ppaction://media"/>
            <a:extLst>
              <a:ext uri="{FF2B5EF4-FFF2-40B4-BE49-F238E27FC236}">
                <a16:creationId xmlns:a16="http://schemas.microsoft.com/office/drawing/2014/main" id="{87E46577-0BF0-3B32-6AE2-8C00C72117C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4756153" y="3189224"/>
            <a:ext cx="2540000" cy="1435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469</Words>
  <Application>Microsoft Macintosh PowerPoint</Application>
  <PresentationFormat>On-screen Show (16:9)</PresentationFormat>
  <Paragraphs>54</Paragraphs>
  <Slides>12</Slides>
  <Notes>12</Notes>
  <HiddenSlides>1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Courier New</vt:lpstr>
      <vt:lpstr>Noto Sans Symbols</vt:lpstr>
      <vt:lpstr>LEARN theme</vt:lpstr>
      <vt:lpstr>LEARN theme</vt:lpstr>
      <vt:lpstr>PowerPoint Presentation</vt:lpstr>
      <vt:lpstr>Untwining and Intertwining</vt:lpstr>
      <vt:lpstr>Essential Question</vt:lpstr>
      <vt:lpstr>Lesson Objectives</vt:lpstr>
      <vt:lpstr>Classification</vt:lpstr>
      <vt:lpstr>Definitions and Examples</vt:lpstr>
      <vt:lpstr>Share Out</vt:lpstr>
      <vt:lpstr>Gallery Walk</vt:lpstr>
      <vt:lpstr>Chemical Reaction Frayer Models</vt:lpstr>
      <vt:lpstr>Chemical Reaction Poster</vt:lpstr>
      <vt:lpstr>Analogy Examples</vt:lpstr>
      <vt:lpstr>Present Your Poster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Untwining and Intertwining</dc:title>
  <dc:subject/>
  <dc:creator>K20 Center</dc:creator>
  <cp:keywords/>
  <dc:description/>
  <cp:lastModifiedBy>Gracia, Ann M.</cp:lastModifiedBy>
  <cp:revision>5</cp:revision>
  <dcterms:modified xsi:type="dcterms:W3CDTF">2025-05-19T15:47:49Z</dcterms:modified>
  <cp:category/>
</cp:coreProperties>
</file>