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 varScale="1">
        <p:scale>
          <a:sx n="107" d="100"/>
          <a:sy n="107" d="100"/>
        </p:scale>
        <p:origin x="2000" y="16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9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9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1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0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5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0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5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1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2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5840" rtl="0" eaLnBrk="1" latinLnBrk="0" hangingPunct="1"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190" indent="-377190" algn="l" defTabSz="1005840" rtl="0" eaLnBrk="1" latinLnBrk="0" hangingPunct="1">
        <a:spcBef>
          <a:spcPct val="20000"/>
        </a:spcBef>
        <a:buFont typeface="Arial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defTabSz="1005840" rtl="0" eaLnBrk="1" latinLnBrk="0" hangingPunct="1">
        <a:spcBef>
          <a:spcPct val="20000"/>
        </a:spcBef>
        <a:buFont typeface="Arial" pitchFamily="34" charset="0"/>
        <a:buChar char="–"/>
        <a:defRPr sz="308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Síntesis</a:t>
            </a:r>
            <a:endParaRPr lang="e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83692"/>
              </p:ext>
            </p:extLst>
          </p:nvPr>
        </p:nvGraphicFramePr>
        <p:xfrm>
          <a:off x="262086" y="2293620"/>
          <a:ext cx="9431495" cy="1609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9344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500" b="1" i="0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Síntesis</a:t>
                      </a:r>
                      <a:r>
                        <a:rPr lang="es" sz="35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cuando dos o más sustancias se combinan para formar una sustancia </a:t>
                      </a:r>
                      <a:r>
                        <a:rPr lang="es" sz="3500" b="0" i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simple</a:t>
                      </a:r>
                      <a:r>
                        <a:rPr lang="es" sz="35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.</a:t>
                      </a:r>
                      <a:endParaRPr lang="es" sz="35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500" b="0" i="0" u="none" baseline="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Ejemplo: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4800" b="0" i="0" u="non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 + B </a:t>
                      </a:r>
                      <a:r>
                        <a:rPr lang="es" sz="4800" b="0" i="0" u="non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AB</a:t>
                      </a:r>
                      <a:endParaRPr lang="es" sz="48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45"/>
          <a:stretch/>
        </p:blipFill>
        <p:spPr bwMode="auto">
          <a:xfrm>
            <a:off x="2263141" y="3970021"/>
            <a:ext cx="5631121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541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s" b="0" i="0" u="none" baseline="0"/>
              <a:t>Reacción de combustión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algn="l" rtl="0" fontAlgn="base"/>
            <a:endParaRPr lang="es" sz="2860" dirty="0"/>
          </a:p>
          <a:p>
            <a:pPr marL="502920" indent="-502920">
              <a:buFont typeface="+mj-lt"/>
              <a:buAutoNum type="arabicPeriod" startAt="6"/>
            </a:pPr>
            <a:endParaRPr lang="es" sz="3080" dirty="0"/>
          </a:p>
        </p:txBody>
      </p:sp>
      <p:sp>
        <p:nvSpPr>
          <p:cNvPr id="4" name="Rectangle 3"/>
          <p:cNvSpPr/>
          <p:nvPr/>
        </p:nvSpPr>
        <p:spPr>
          <a:xfrm>
            <a:off x="1041473" y="2037809"/>
            <a:ext cx="7095660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/>
            <a:r>
              <a:rPr lang="es" sz="5280">
                <a:ea typeface="ＭＳ 明朝"/>
                <a:cs typeface="Times New Roman"/>
              </a:rPr>
              <a:t>CH</a:t>
            </a:r>
            <a:r>
              <a:rPr lang="es" sz="5280" baseline="-25000">
                <a:ea typeface="ＭＳ 明朝"/>
                <a:cs typeface="Times New Roman"/>
              </a:rPr>
              <a:t>4</a:t>
            </a:r>
            <a:r>
              <a:rPr lang="es" sz="5280">
                <a:ea typeface="ＭＳ 明朝"/>
                <a:cs typeface="Times New Roman"/>
              </a:rPr>
              <a:t> + 2O</a:t>
            </a:r>
            <a:r>
              <a:rPr lang="es" sz="5280" baseline="-25000">
                <a:ea typeface="ＭＳ 明朝"/>
                <a:cs typeface="Times New Roman"/>
              </a:rPr>
              <a:t>2</a:t>
            </a:r>
            <a:r>
              <a:rPr lang="es" sz="5280">
                <a:ea typeface="ＭＳ 明朝"/>
                <a:cs typeface="Times New Roman"/>
              </a:rPr>
              <a:t> </a:t>
            </a:r>
            <a:r>
              <a:rPr lang="es" sz="5280">
                <a:ea typeface="ＭＳ 明朝"/>
                <a:cs typeface="Times New Roman"/>
                <a:sym typeface="Wingdings"/>
              </a:rPr>
              <a:t> CO</a:t>
            </a:r>
            <a:r>
              <a:rPr lang="es" sz="5280" baseline="-25000">
                <a:ea typeface="ＭＳ 明朝"/>
                <a:cs typeface="Times New Roman"/>
                <a:sym typeface="Wingdings"/>
              </a:rPr>
              <a:t>2</a:t>
            </a:r>
            <a:r>
              <a:rPr lang="es" sz="5280">
                <a:ea typeface="ＭＳ 明朝"/>
                <a:cs typeface="Times New Roman"/>
                <a:sym typeface="Wingdings"/>
              </a:rPr>
              <a:t> + 2 H</a:t>
            </a:r>
            <a:r>
              <a:rPr lang="es" sz="5280" baseline="-25000">
                <a:ea typeface="ＭＳ 明朝"/>
                <a:cs typeface="Times New Roman"/>
                <a:sym typeface="Wingdings"/>
              </a:rPr>
              <a:t>2</a:t>
            </a:r>
            <a:r>
              <a:rPr lang="es" sz="5280">
                <a:ea typeface="ＭＳ 明朝"/>
                <a:cs typeface="Times New Roman"/>
                <a:sym typeface="Wingdings"/>
              </a:rPr>
              <a:t>O</a:t>
            </a:r>
            <a:endParaRPr lang="es" sz="5280" dirty="0">
              <a:latin typeface="Cambria"/>
              <a:ea typeface="ＭＳ 明朝"/>
              <a:cs typeface="Times New Roman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" sz="5280"/>
              <a:t>¿Son el CO</a:t>
            </a:r>
            <a:r>
              <a:rPr lang="es" sz="5280" baseline="-25000"/>
              <a:t>2</a:t>
            </a:r>
            <a:r>
              <a:rPr lang="es" sz="5280"/>
              <a:t> y H</a:t>
            </a:r>
            <a:r>
              <a:rPr lang="es" sz="5280" baseline="-25000"/>
              <a:t>2</a:t>
            </a:r>
            <a:r>
              <a:rPr lang="es" sz="5280"/>
              <a:t>O productos?</a:t>
            </a:r>
            <a:endParaRPr lang="es" sz="5280" dirty="0"/>
          </a:p>
        </p:txBody>
      </p:sp>
      <p:sp>
        <p:nvSpPr>
          <p:cNvPr id="5" name="Cloud Callout 4"/>
          <p:cNvSpPr/>
          <p:nvPr/>
        </p:nvSpPr>
        <p:spPr>
          <a:xfrm>
            <a:off x="5615940" y="3131820"/>
            <a:ext cx="4030708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" sz="4180" dirty="0"/>
              <a:t>Pregúntate a ti mismo</a:t>
            </a:r>
          </a:p>
        </p:txBody>
      </p:sp>
    </p:spTree>
    <p:extLst>
      <p:ext uri="{BB962C8B-B14F-4D97-AF65-F5344CB8AC3E}">
        <p14:creationId xmlns:p14="http://schemas.microsoft.com/office/powerpoint/2010/main" val="117330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s" b="0" i="0" u="none" baseline="0"/>
              <a:t>Reacción de síntesis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algn="l" rtl="0" fontAlgn="base"/>
            <a:endParaRPr lang="es" sz="2860" dirty="0"/>
          </a:p>
          <a:p>
            <a:pPr marL="502920" indent="-502920">
              <a:buFont typeface="+mj-lt"/>
              <a:buAutoNum type="arabicPeriod" startAt="6"/>
            </a:pPr>
            <a:endParaRPr lang="es" sz="3080" dirty="0"/>
          </a:p>
        </p:txBody>
      </p:sp>
      <p:sp>
        <p:nvSpPr>
          <p:cNvPr id="4" name="Rectangle 3"/>
          <p:cNvSpPr/>
          <p:nvPr/>
        </p:nvSpPr>
        <p:spPr>
          <a:xfrm>
            <a:off x="1005840" y="2039985"/>
            <a:ext cx="7139006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2H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(g)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(g)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" sz="5280"/>
              <a:t>¿Los </a:t>
            </a:r>
            <a:r>
              <a:rPr lang="es" sz="5280">
                <a:solidFill>
                  <a:srgbClr val="7030A0"/>
                </a:solidFill>
              </a:rPr>
              <a:t>reactivos</a:t>
            </a:r>
            <a:r>
              <a:rPr lang="es" sz="5280"/>
              <a:t> se combinan para formar un </a:t>
            </a:r>
            <a:r>
              <a:rPr lang="es" sz="5280">
                <a:solidFill>
                  <a:srgbClr val="00B050"/>
                </a:solidFill>
              </a:rPr>
              <a:t>producto</a:t>
            </a:r>
            <a:r>
              <a:rPr lang="es" sz="5280"/>
              <a:t>?</a:t>
            </a:r>
            <a:endParaRPr lang="es" sz="5280" dirty="0"/>
          </a:p>
        </p:txBody>
      </p:sp>
      <p:sp>
        <p:nvSpPr>
          <p:cNvPr id="5" name="Cloud Callout 4"/>
          <p:cNvSpPr/>
          <p:nvPr/>
        </p:nvSpPr>
        <p:spPr>
          <a:xfrm>
            <a:off x="5615940" y="3299460"/>
            <a:ext cx="427482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" sz="4400" dirty="0"/>
              <a:t>Pregúntate a ti mismo</a:t>
            </a:r>
          </a:p>
        </p:txBody>
      </p:sp>
    </p:spTree>
    <p:extLst>
      <p:ext uri="{BB962C8B-B14F-4D97-AF65-F5344CB8AC3E}">
        <p14:creationId xmlns:p14="http://schemas.microsoft.com/office/powerpoint/2010/main" val="47398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 dirty="0"/>
              <a:t>Descomposición</a:t>
            </a:r>
            <a:endParaRPr lang="e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43310"/>
              </p:ext>
            </p:extLst>
          </p:nvPr>
        </p:nvGraphicFramePr>
        <p:xfrm>
          <a:off x="262086" y="2461260"/>
          <a:ext cx="9431495" cy="1307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7592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2900" b="1" i="0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Descomposición</a:t>
                      </a:r>
                      <a:r>
                        <a:rPr lang="es" sz="2900" b="0" i="0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s" sz="29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las reacciones ocurren cuando se </a:t>
                      </a:r>
                      <a:r>
                        <a:rPr lang="es" sz="2900" b="0" i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descompone</a:t>
                      </a:r>
                      <a:r>
                        <a:rPr lang="es" sz="29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un reactivo simple.</a:t>
                      </a:r>
                      <a:endParaRPr lang="es" sz="29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1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s" sz="3100" dirty="0">
                        <a:solidFill>
                          <a:schemeClr val="tx1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44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AB </a:t>
                      </a:r>
                      <a:r>
                        <a:rPr lang="es" sz="44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 + B</a:t>
                      </a:r>
                      <a:endParaRPr lang="es" sz="44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6"/>
          <a:stretch/>
        </p:blipFill>
        <p:spPr bwMode="auto">
          <a:xfrm>
            <a:off x="1508761" y="3802380"/>
            <a:ext cx="1440121" cy="316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3" r="41802" b="31978"/>
          <a:stretch/>
        </p:blipFill>
        <p:spPr bwMode="auto">
          <a:xfrm>
            <a:off x="3855721" y="3956050"/>
            <a:ext cx="2794000" cy="215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52" r="25822"/>
          <a:stretch/>
        </p:blipFill>
        <p:spPr bwMode="auto">
          <a:xfrm>
            <a:off x="2760286" y="3953257"/>
            <a:ext cx="908050" cy="276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25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s" b="0" i="0" u="none" baseline="0"/>
              <a:t>Reacción de descomposición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algn="l" rtl="0" fontAlgn="base"/>
            <a:endParaRPr lang="es" sz="2860" dirty="0"/>
          </a:p>
          <a:p>
            <a:pPr marL="502920" indent="-502920">
              <a:buFont typeface="+mj-lt"/>
              <a:buAutoNum type="arabicPeriod" startAt="6"/>
            </a:pPr>
            <a:endParaRPr lang="es" sz="3080" dirty="0"/>
          </a:p>
        </p:txBody>
      </p:sp>
      <p:sp>
        <p:nvSpPr>
          <p:cNvPr id="4" name="Rectangle 3"/>
          <p:cNvSpPr/>
          <p:nvPr/>
        </p:nvSpPr>
        <p:spPr>
          <a:xfrm>
            <a:off x="-605564" y="2037809"/>
            <a:ext cx="10630667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NaHCO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(s)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(g)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(l)</a:t>
            </a:r>
            <a:endParaRPr lang="e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" sz="5280"/>
              <a:t>¿Hay un </a:t>
            </a:r>
            <a:r>
              <a:rPr lang="es" sz="5280">
                <a:solidFill>
                  <a:srgbClr val="7030A0"/>
                </a:solidFill>
              </a:rPr>
              <a:t>reactivo </a:t>
            </a:r>
            <a:r>
              <a:rPr lang="es" sz="5280"/>
              <a:t>que forma más de un </a:t>
            </a:r>
            <a:r>
              <a:rPr lang="es" sz="5280">
                <a:solidFill>
                  <a:srgbClr val="00B050"/>
                </a:solidFill>
              </a:rPr>
              <a:t>producto</a:t>
            </a:r>
            <a:r>
              <a:rPr lang="es" sz="5280"/>
              <a:t>?</a:t>
            </a:r>
            <a:endParaRPr lang="es" sz="5280" dirty="0"/>
          </a:p>
        </p:txBody>
      </p:sp>
      <p:sp>
        <p:nvSpPr>
          <p:cNvPr id="5" name="Cloud Callout 4"/>
          <p:cNvSpPr/>
          <p:nvPr/>
        </p:nvSpPr>
        <p:spPr>
          <a:xfrm>
            <a:off x="5783581" y="3299460"/>
            <a:ext cx="3960496" cy="234696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" sz="4180" dirty="0"/>
              <a:t>Pregúntate a ti mismo</a:t>
            </a:r>
          </a:p>
        </p:txBody>
      </p:sp>
    </p:spTree>
    <p:extLst>
      <p:ext uri="{BB962C8B-B14F-4D97-AF65-F5344CB8AC3E}">
        <p14:creationId xmlns:p14="http://schemas.microsoft.com/office/powerpoint/2010/main" val="8150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ynthsis reaction2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44"/>
          <a:stretch/>
        </p:blipFill>
        <p:spPr bwMode="auto">
          <a:xfrm>
            <a:off x="1775461" y="2880360"/>
            <a:ext cx="6705600" cy="28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Reacción de sustitución simple</a:t>
            </a:r>
            <a:endParaRPr lang="e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02650"/>
              </p:ext>
            </p:extLst>
          </p:nvPr>
        </p:nvGraphicFramePr>
        <p:xfrm>
          <a:off x="262086" y="2209800"/>
          <a:ext cx="9431495" cy="18775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7568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1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Las reacciones de </a:t>
                      </a:r>
                      <a:r>
                        <a:rPr lang="es" sz="3100" b="1" i="0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sustitución simple</a:t>
                      </a:r>
                      <a:r>
                        <a:rPr lang="es" sz="31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ocurren cuando los átomos de </a:t>
                      </a:r>
                      <a:r>
                        <a:rPr lang="es" sz="3100" b="0" i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un</a:t>
                      </a:r>
                      <a:r>
                        <a:rPr lang="es" sz="31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elemento </a:t>
                      </a:r>
                      <a:r>
                        <a:rPr lang="es" sz="3100" b="0" i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reemplazan</a:t>
                      </a:r>
                      <a:r>
                        <a:rPr lang="es" sz="31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a los átomos de un segundo elemento.</a:t>
                      </a:r>
                      <a:endParaRPr lang="es" sz="31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1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s" sz="3100" dirty="0">
                        <a:solidFill>
                          <a:schemeClr val="tx1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5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AB + C </a:t>
                      </a:r>
                      <a:r>
                        <a:rPr lang="es" sz="35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AC + B</a:t>
                      </a:r>
                      <a:endParaRPr lang="es" sz="35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63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s" b="0" i="0" u="none" baseline="0"/>
              <a:t>Reacción de sustitución simple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algn="l" rtl="0" fontAlgn="base"/>
            <a:endParaRPr lang="es" sz="2860" dirty="0"/>
          </a:p>
          <a:p>
            <a:pPr marL="502920" indent="-502920">
              <a:buFont typeface="+mj-lt"/>
              <a:buAutoNum type="arabicPeriod" startAt="6"/>
            </a:pPr>
            <a:endParaRPr lang="es" sz="3080" dirty="0"/>
          </a:p>
        </p:txBody>
      </p:sp>
      <p:sp>
        <p:nvSpPr>
          <p:cNvPr id="4" name="Rectangle 3"/>
          <p:cNvSpPr/>
          <p:nvPr/>
        </p:nvSpPr>
        <p:spPr>
          <a:xfrm>
            <a:off x="-605564" y="2037809"/>
            <a:ext cx="10171311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s" sz="528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</a:t>
            </a:r>
            <a:r>
              <a:rPr lang="es" sz="528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" sz="528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(aq)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528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s" sz="5280" baseline="-2500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s" sz="528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es" sz="528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es" sz="5280" baseline="-2500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(aq) </a:t>
            </a:r>
            <a:endParaRPr lang="e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fontScale="85000" lnSpcReduction="2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" sz="5280"/>
              <a:t>¿Hay un elemento simple que sustituye a un elemento en un compuesto?</a:t>
            </a:r>
            <a:endParaRPr lang="es" sz="5280" dirty="0"/>
          </a:p>
        </p:txBody>
      </p:sp>
      <p:sp>
        <p:nvSpPr>
          <p:cNvPr id="5" name="Cloud Callout 4"/>
          <p:cNvSpPr/>
          <p:nvPr/>
        </p:nvSpPr>
        <p:spPr>
          <a:xfrm>
            <a:off x="5867400" y="3131820"/>
            <a:ext cx="402336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" sz="4180" dirty="0"/>
              <a:t>Pregúntate a ti mismo</a:t>
            </a:r>
          </a:p>
        </p:txBody>
      </p:sp>
    </p:spTree>
    <p:extLst>
      <p:ext uri="{BB962C8B-B14F-4D97-AF65-F5344CB8AC3E}">
        <p14:creationId xmlns:p14="http://schemas.microsoft.com/office/powerpoint/2010/main" val="207555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Reacción de sustitución doble</a:t>
            </a:r>
            <a:endParaRPr lang="e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665294"/>
              </p:ext>
            </p:extLst>
          </p:nvPr>
        </p:nvGraphicFramePr>
        <p:xfrm>
          <a:off x="262086" y="2058758"/>
          <a:ext cx="9431495" cy="1508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8760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Las reacciones de </a:t>
                      </a:r>
                      <a:r>
                        <a:rPr lang="es" sz="3300" b="1" i="0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sustitución doble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ocurren cuando se intercambian los elementos de </a:t>
                      </a:r>
                      <a:r>
                        <a:rPr lang="es" sz="3300" b="0" i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dos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compuestos.</a:t>
                      </a:r>
                      <a:endParaRPr lang="es" sz="33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5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s" sz="3500" dirty="0">
                        <a:solidFill>
                          <a:schemeClr val="tx1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0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AB + CD </a:t>
                      </a:r>
                      <a:r>
                        <a:rPr lang="es" sz="30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AD + CB </a:t>
                      </a:r>
                      <a:endParaRPr lang="es" sz="30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005" y="3886200"/>
            <a:ext cx="799084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B7F656-AE9E-A9CE-5AF1-1B824E96818A}"/>
              </a:ext>
            </a:extLst>
          </p:cNvPr>
          <p:cNvSpPr txBox="1"/>
          <p:nvPr/>
        </p:nvSpPr>
        <p:spPr>
          <a:xfrm>
            <a:off x="929005" y="4975860"/>
            <a:ext cx="84588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	AB  +     CD         </a:t>
            </a:r>
            <a:r>
              <a:rPr lang="en-US" sz="3300" dirty="0">
                <a:sym typeface="Wingdings" pitchFamily="2" charset="2"/>
              </a:rPr>
              <a:t>      AD         +     CB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79875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s" b="0" i="0" u="none" baseline="0"/>
              <a:t>Reacción de sustitución doble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algn="l" rtl="0" fontAlgn="base"/>
            <a:endParaRPr lang="es" sz="2860" dirty="0"/>
          </a:p>
          <a:p>
            <a:pPr marL="502920" indent="-502920">
              <a:buFont typeface="+mj-lt"/>
              <a:buAutoNum type="arabicPeriod" startAt="6"/>
            </a:pPr>
            <a:endParaRPr lang="es" sz="3080" dirty="0"/>
          </a:p>
        </p:txBody>
      </p:sp>
      <p:sp>
        <p:nvSpPr>
          <p:cNvPr id="4" name="Rectangle 3"/>
          <p:cNvSpPr/>
          <p:nvPr/>
        </p:nvSpPr>
        <p:spPr>
          <a:xfrm>
            <a:off x="-605564" y="2037809"/>
            <a:ext cx="10353475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s" sz="528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s" sz="528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s" sz="5280" baseline="-2500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s" sz="528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Pb</a:t>
            </a:r>
            <a:r>
              <a:rPr lang="es" sz="528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s" sz="5280" baseline="-2500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" sz="528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Pb</a:t>
            </a:r>
            <a:r>
              <a:rPr lang="es" sz="528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s" sz="5280" baseline="-2500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(s)</a:t>
            </a:r>
            <a:r>
              <a:rPr lang="es" sz="528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s" sz="528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s" sz="528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s" sz="5280" baseline="-2500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" sz="5280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(l) </a:t>
            </a:r>
            <a:endParaRPr lang="e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fontScale="85000"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" sz="5280"/>
              <a:t>¿Los elementos de dos reactivos se sustituyen entre sí en los productos?</a:t>
            </a:r>
            <a:endParaRPr lang="es" sz="5280" dirty="0"/>
          </a:p>
        </p:txBody>
      </p:sp>
      <p:sp>
        <p:nvSpPr>
          <p:cNvPr id="5" name="Cloud Callout 4"/>
          <p:cNvSpPr/>
          <p:nvPr/>
        </p:nvSpPr>
        <p:spPr>
          <a:xfrm>
            <a:off x="5615940" y="3131820"/>
            <a:ext cx="4030708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" sz="4180" dirty="0"/>
              <a:t>Pregúntate a ti mismo</a:t>
            </a:r>
          </a:p>
        </p:txBody>
      </p:sp>
    </p:spTree>
    <p:extLst>
      <p:ext uri="{BB962C8B-B14F-4D97-AF65-F5344CB8AC3E}">
        <p14:creationId xmlns:p14="http://schemas.microsoft.com/office/powerpoint/2010/main" val="384541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Tipos de reacción: </a:t>
            </a:r>
            <a:endParaRPr lang="e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463255"/>
              </p:ext>
            </p:extLst>
          </p:nvPr>
        </p:nvGraphicFramePr>
        <p:xfrm>
          <a:off x="262086" y="2058758"/>
          <a:ext cx="9431495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34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1680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Las reacciones de </a:t>
                      </a:r>
                      <a:r>
                        <a:rPr lang="es" sz="3300" b="1" i="0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combustión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forman dióxido de carbono y agua como productos.</a:t>
                      </a:r>
                      <a:endParaRPr lang="es" sz="33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26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s" sz="2600" dirty="0">
                        <a:solidFill>
                          <a:schemeClr val="tx1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CH</a:t>
                      </a:r>
                      <a:r>
                        <a:rPr lang="es" sz="3300" b="0" i="0" u="none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4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+ 2O</a:t>
                      </a:r>
                      <a:r>
                        <a:rPr lang="es" sz="3300" b="0" i="0" u="none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2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CO</a:t>
                      </a:r>
                      <a:r>
                        <a:rPr lang="es" sz="3300" b="0" i="0" u="none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2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 + 2 H</a:t>
                      </a:r>
                      <a:r>
                        <a:rPr lang="es" sz="3300" b="0" i="0" u="none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2</a:t>
                      </a:r>
                      <a:r>
                        <a:rPr lang="es" sz="3300" b="0" i="0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O</a:t>
                      </a:r>
                      <a:endParaRPr lang="es" sz="33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4221480"/>
            <a:ext cx="6005064" cy="2629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23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307</Words>
  <Application>Microsoft Macintosh PowerPoint</Application>
  <PresentationFormat>Custom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明朝</vt:lpstr>
      <vt:lpstr>Arial</vt:lpstr>
      <vt:lpstr>Calibri</vt:lpstr>
      <vt:lpstr>Cambria</vt:lpstr>
      <vt:lpstr>Wingdings</vt:lpstr>
      <vt:lpstr>Office Theme</vt:lpstr>
      <vt:lpstr>Síntesis</vt:lpstr>
      <vt:lpstr>Reacción de síntesis</vt:lpstr>
      <vt:lpstr>Descomposición</vt:lpstr>
      <vt:lpstr>Reacción de descomposición</vt:lpstr>
      <vt:lpstr>Reacción de sustitución simple</vt:lpstr>
      <vt:lpstr>Reacción de sustitución simple</vt:lpstr>
      <vt:lpstr>Reacción de sustitución doble</vt:lpstr>
      <vt:lpstr>Reacción de sustitución doble</vt:lpstr>
      <vt:lpstr>Tipos de reacción: </vt:lpstr>
      <vt:lpstr>Reacción de combustión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Untwining and Intertwining</dc:title>
  <dc:subject/>
  <dc:creator>K20 Center</dc:creator>
  <cp:keywords/>
  <dc:description/>
  <cp:lastModifiedBy>Gracia, Ann M.</cp:lastModifiedBy>
  <cp:revision>4</cp:revision>
  <dcterms:created xsi:type="dcterms:W3CDTF">2015-11-09T21:48:29Z</dcterms:created>
  <dcterms:modified xsi:type="dcterms:W3CDTF">2025-05-19T15:46:25Z</dcterms:modified>
  <cp:category/>
</cp:coreProperties>
</file>