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0058400" cy="7772400"/>
  <p:notesSz cx="6858000" cy="9144000"/>
  <p:defaultTextStyle>
    <a:defPPr>
      <a:defRPr lang="en-US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6"/>
  </p:normalViewPr>
  <p:slideViewPr>
    <p:cSldViewPr>
      <p:cViewPr varScale="1">
        <p:scale>
          <a:sx n="107" d="100"/>
          <a:sy n="107" d="100"/>
        </p:scale>
        <p:origin x="2000" y="160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414482"/>
            <a:ext cx="8549640" cy="16660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404360"/>
            <a:ext cx="704088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2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5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8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1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4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17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0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23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B1EB-2F33-43B5-A3F2-7BE7762D349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E86D6-0549-4A14-B0A3-4763E5B68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699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B1EB-2F33-43B5-A3F2-7BE7762D349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E86D6-0549-4A14-B0A3-4763E5B68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639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311257"/>
            <a:ext cx="2263140" cy="66317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311257"/>
            <a:ext cx="6621780" cy="66317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B1EB-2F33-43B5-A3F2-7BE7762D349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E86D6-0549-4A14-B0A3-4763E5B68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695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B1EB-2F33-43B5-A3F2-7BE7762D349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E86D6-0549-4A14-B0A3-4763E5B68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214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994487"/>
            <a:ext cx="8549640" cy="1543685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294275"/>
            <a:ext cx="8549640" cy="1700212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292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5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B1EB-2F33-43B5-A3F2-7BE7762D349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E86D6-0549-4A14-B0A3-4763E5B68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90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813560"/>
            <a:ext cx="4442460" cy="5129425"/>
          </a:xfr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13560"/>
            <a:ext cx="4442460" cy="5129425"/>
          </a:xfrm>
        </p:spPr>
        <p:txBody>
          <a:bodyPr/>
          <a:lstStyle>
            <a:lvl1pPr>
              <a:defRPr sz="3080"/>
            </a:lvl1pPr>
            <a:lvl2pPr>
              <a:defRPr sz="2640"/>
            </a:lvl2pPr>
            <a:lvl3pPr>
              <a:defRPr sz="2200"/>
            </a:lvl3pPr>
            <a:lvl4pPr>
              <a:defRPr sz="1980"/>
            </a:lvl4pPr>
            <a:lvl5pPr>
              <a:defRPr sz="1980"/>
            </a:lvl5pPr>
            <a:lvl6pPr>
              <a:defRPr sz="1980"/>
            </a:lvl6pPr>
            <a:lvl7pPr>
              <a:defRPr sz="1980"/>
            </a:lvl7pPr>
            <a:lvl8pPr>
              <a:defRPr sz="1980"/>
            </a:lvl8pPr>
            <a:lvl9pPr>
              <a:defRPr sz="198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B1EB-2F33-43B5-A3F2-7BE7762D349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E86D6-0549-4A14-B0A3-4763E5B68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607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39795"/>
            <a:ext cx="4444207" cy="72506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464859"/>
            <a:ext cx="4444207" cy="4478126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739795"/>
            <a:ext cx="4445953" cy="725064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464859"/>
            <a:ext cx="4445953" cy="4478126"/>
          </a:xfrm>
        </p:spPr>
        <p:txBody>
          <a:bodyPr/>
          <a:lstStyle>
            <a:lvl1pPr>
              <a:defRPr sz="2640"/>
            </a:lvl1pPr>
            <a:lvl2pPr>
              <a:defRPr sz="2200"/>
            </a:lvl2pPr>
            <a:lvl3pPr>
              <a:defRPr sz="1980"/>
            </a:lvl3pPr>
            <a:lvl4pPr>
              <a:defRPr sz="1760"/>
            </a:lvl4pPr>
            <a:lvl5pPr>
              <a:defRPr sz="1760"/>
            </a:lvl5pPr>
            <a:lvl6pPr>
              <a:defRPr sz="1760"/>
            </a:lvl6pPr>
            <a:lvl7pPr>
              <a:defRPr sz="1760"/>
            </a:lvl7pPr>
            <a:lvl8pPr>
              <a:defRPr sz="1760"/>
            </a:lvl8pPr>
            <a:lvl9pPr>
              <a:defRPr sz="176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B1EB-2F33-43B5-A3F2-7BE7762D349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E86D6-0549-4A14-B0A3-4763E5B68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904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B1EB-2F33-43B5-A3F2-7BE7762D349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E86D6-0549-4A14-B0A3-4763E5B68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458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B1EB-2F33-43B5-A3F2-7BE7762D349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E86D6-0549-4A14-B0A3-4763E5B68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107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309457"/>
            <a:ext cx="3309144" cy="13169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309457"/>
            <a:ext cx="5622925" cy="6633528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626447"/>
            <a:ext cx="3309144" cy="5316538"/>
          </a:xfr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B1EB-2F33-43B5-A3F2-7BE7762D349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E86D6-0549-4A14-B0A3-4763E5B68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652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440680"/>
            <a:ext cx="6035040" cy="64230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94478"/>
            <a:ext cx="6035040" cy="4663440"/>
          </a:xfrm>
        </p:spPr>
        <p:txBody>
          <a:bodyPr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6082983"/>
            <a:ext cx="6035040" cy="912177"/>
          </a:xfrm>
        </p:spPr>
        <p:txBody>
          <a:bodyPr/>
          <a:lstStyle>
            <a:lvl1pPr marL="0" indent="0">
              <a:buNone/>
              <a:defRPr sz="1540"/>
            </a:lvl1pPr>
            <a:lvl2pPr marL="502920" indent="0">
              <a:buNone/>
              <a:defRPr sz="1320"/>
            </a:lvl2pPr>
            <a:lvl3pPr marL="1005840" indent="0">
              <a:buNone/>
              <a:defRPr sz="1100"/>
            </a:lvl3pPr>
            <a:lvl4pPr marL="1508760" indent="0">
              <a:buNone/>
              <a:defRPr sz="990"/>
            </a:lvl4pPr>
            <a:lvl5pPr marL="2011680" indent="0">
              <a:buNone/>
              <a:defRPr sz="990"/>
            </a:lvl5pPr>
            <a:lvl6pPr marL="2514600" indent="0">
              <a:buNone/>
              <a:defRPr sz="990"/>
            </a:lvl6pPr>
            <a:lvl7pPr marL="3017520" indent="0">
              <a:buNone/>
              <a:defRPr sz="990"/>
            </a:lvl7pPr>
            <a:lvl8pPr marL="3520440" indent="0">
              <a:buNone/>
              <a:defRPr sz="990"/>
            </a:lvl8pPr>
            <a:lvl9pPr marL="4023360" indent="0">
              <a:buNone/>
              <a:defRPr sz="99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FB1EB-2F33-43B5-A3F2-7BE7762D349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E86D6-0549-4A14-B0A3-4763E5B68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811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311256"/>
            <a:ext cx="905256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813560"/>
            <a:ext cx="9052560" cy="5129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7203864"/>
            <a:ext cx="23469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1FB1EB-2F33-43B5-A3F2-7BE7762D349B}" type="datetimeFigureOut">
              <a:rPr lang="en-US" smtClean="0"/>
              <a:t>5/19/25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7203864"/>
            <a:ext cx="31851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7203864"/>
            <a:ext cx="234696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E86D6-0549-4A14-B0A3-4763E5B68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722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5840" rtl="0" eaLnBrk="1" latinLnBrk="0" hangingPunct="1"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190" indent="-377190" algn="l" defTabSz="1005840" rtl="0" eaLnBrk="1" latinLnBrk="0" hangingPunct="1">
        <a:spcBef>
          <a:spcPct val="20000"/>
        </a:spcBef>
        <a:buFont typeface="Arial" pitchFamily="34" charset="0"/>
        <a:buChar char="•"/>
        <a:defRPr sz="3520" kern="1200">
          <a:solidFill>
            <a:schemeClr val="tx1"/>
          </a:solidFill>
          <a:latin typeface="+mn-lt"/>
          <a:ea typeface="+mn-ea"/>
          <a:cs typeface="+mn-cs"/>
        </a:defRPr>
      </a:lvl1pPr>
      <a:lvl2pPr marL="817245" indent="-314325" algn="l" defTabSz="1005840" rtl="0" eaLnBrk="1" latinLnBrk="0" hangingPunct="1">
        <a:spcBef>
          <a:spcPct val="20000"/>
        </a:spcBef>
        <a:buFont typeface="Arial" pitchFamily="34" charset="0"/>
        <a:buChar char="–"/>
        <a:defRPr sz="308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spcBef>
          <a:spcPct val="20000"/>
        </a:spcBef>
        <a:buFont typeface="Arial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Synthesis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446709"/>
              </p:ext>
            </p:extLst>
          </p:nvPr>
        </p:nvGraphicFramePr>
        <p:xfrm>
          <a:off x="262086" y="2293620"/>
          <a:ext cx="9431495" cy="16093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68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3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093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500" b="1" u="sng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Synthesis</a:t>
                      </a:r>
                      <a:r>
                        <a:rPr lang="en-US" sz="3500" b="1" u="none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US" sz="3500" b="0" u="none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is when</a:t>
                      </a:r>
                      <a:r>
                        <a:rPr lang="en-US" sz="35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 two or more substances combine to form a </a:t>
                      </a:r>
                      <a:r>
                        <a:rPr lang="en-US" sz="3500" b="0" i="1" u="none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single</a:t>
                      </a:r>
                      <a:r>
                        <a:rPr lang="en-US" sz="35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 substance.</a:t>
                      </a:r>
                      <a:endParaRPr lang="en-US" sz="3500" dirty="0">
                        <a:solidFill>
                          <a:schemeClr val="tx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500" dirty="0"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Example: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8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A + B </a:t>
                      </a:r>
                      <a:r>
                        <a:rPr lang="en-US" sz="48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  <a:sym typeface="Wingdings"/>
                        </a:rPr>
                        <a:t> AB</a:t>
                      </a:r>
                      <a:endParaRPr lang="en-US" sz="4800" dirty="0">
                        <a:solidFill>
                          <a:srgbClr val="FF0000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6" name="Picture 2" descr="C:\Users\ksuckow\Downloads\synthsis reaction2 (1)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745"/>
          <a:stretch/>
        </p:blipFill>
        <p:spPr bwMode="auto">
          <a:xfrm>
            <a:off x="2263141" y="3970021"/>
            <a:ext cx="5631121" cy="209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1541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Combustion Reaction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2921" y="2461261"/>
            <a:ext cx="9241155" cy="4391819"/>
          </a:xfrm>
        </p:spPr>
        <p:txBody>
          <a:bodyPr>
            <a:normAutofit/>
          </a:bodyPr>
          <a:lstStyle/>
          <a:p>
            <a:pPr lvl="1" fontAlgn="base"/>
            <a:endParaRPr lang="en-US" sz="2860" dirty="0"/>
          </a:p>
          <a:p>
            <a:pPr marL="502920" indent="-502920">
              <a:buFont typeface="+mj-lt"/>
              <a:buAutoNum type="arabicPeriod" startAt="6"/>
            </a:pPr>
            <a:endParaRPr lang="en-US" sz="3080" dirty="0"/>
          </a:p>
        </p:txBody>
      </p:sp>
      <p:sp>
        <p:nvSpPr>
          <p:cNvPr id="4" name="Rectangle 3"/>
          <p:cNvSpPr/>
          <p:nvPr/>
        </p:nvSpPr>
        <p:spPr>
          <a:xfrm>
            <a:off x="1041473" y="2037809"/>
            <a:ext cx="7095660" cy="9048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280" dirty="0">
                <a:ea typeface="ＭＳ 明朝"/>
                <a:cs typeface="Times New Roman"/>
              </a:rPr>
              <a:t>CH</a:t>
            </a:r>
            <a:r>
              <a:rPr lang="en-US" sz="5280" baseline="-25000" dirty="0">
                <a:ea typeface="ＭＳ 明朝"/>
                <a:cs typeface="Times New Roman"/>
              </a:rPr>
              <a:t>4</a:t>
            </a:r>
            <a:r>
              <a:rPr lang="en-US" sz="5280" dirty="0">
                <a:ea typeface="ＭＳ 明朝"/>
                <a:cs typeface="Times New Roman"/>
              </a:rPr>
              <a:t> + 2O</a:t>
            </a:r>
            <a:r>
              <a:rPr lang="en-US" sz="5280" baseline="-25000" dirty="0">
                <a:ea typeface="ＭＳ 明朝"/>
                <a:cs typeface="Times New Roman"/>
              </a:rPr>
              <a:t>2</a:t>
            </a:r>
            <a:r>
              <a:rPr lang="en-US" sz="5280" dirty="0">
                <a:ea typeface="ＭＳ 明朝"/>
                <a:cs typeface="Times New Roman"/>
              </a:rPr>
              <a:t> </a:t>
            </a:r>
            <a:r>
              <a:rPr lang="en-US" sz="5280" dirty="0">
                <a:ea typeface="ＭＳ 明朝"/>
                <a:cs typeface="Times New Roman"/>
                <a:sym typeface="Wingdings"/>
              </a:rPr>
              <a:t> CO</a:t>
            </a:r>
            <a:r>
              <a:rPr lang="en-US" sz="5280" baseline="-25000" dirty="0">
                <a:ea typeface="ＭＳ 明朝"/>
                <a:cs typeface="Times New Roman"/>
                <a:sym typeface="Wingdings"/>
              </a:rPr>
              <a:t>2</a:t>
            </a:r>
            <a:r>
              <a:rPr lang="en-US" sz="5280" dirty="0">
                <a:ea typeface="ＭＳ 明朝"/>
                <a:cs typeface="Times New Roman"/>
                <a:sym typeface="Wingdings"/>
              </a:rPr>
              <a:t> + 2 H</a:t>
            </a:r>
            <a:r>
              <a:rPr lang="en-US" sz="5280" baseline="-25000" dirty="0">
                <a:ea typeface="ＭＳ 明朝"/>
                <a:cs typeface="Times New Roman"/>
                <a:sym typeface="Wingdings"/>
              </a:rPr>
              <a:t>2</a:t>
            </a:r>
            <a:r>
              <a:rPr lang="en-US" sz="5280" dirty="0">
                <a:ea typeface="ＭＳ 明朝"/>
                <a:cs typeface="Times New Roman"/>
                <a:sym typeface="Wingdings"/>
              </a:rPr>
              <a:t>O</a:t>
            </a:r>
            <a:endParaRPr lang="en-US" sz="5280" dirty="0">
              <a:latin typeface="Cambria"/>
              <a:ea typeface="ＭＳ 明朝"/>
              <a:cs typeface="Times New Roman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1910" y="4892040"/>
            <a:ext cx="6370320" cy="2406991"/>
          </a:xfrm>
          <a:prstGeom prst="rect">
            <a:avLst/>
          </a:prstGeom>
        </p:spPr>
        <p:txBody>
          <a:bodyPr vert="horz" lIns="100584" tIns="50292" rIns="100584" bIns="50292" rtlCol="0">
            <a:normAutofit/>
          </a:bodyPr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5280" dirty="0"/>
              <a:t>Are CO</a:t>
            </a:r>
            <a:r>
              <a:rPr lang="en-US" sz="5280" baseline="-25000" dirty="0"/>
              <a:t>2</a:t>
            </a:r>
            <a:r>
              <a:rPr lang="en-US" sz="5280" dirty="0"/>
              <a:t> and H</a:t>
            </a:r>
            <a:r>
              <a:rPr lang="en-US" sz="5280" baseline="-25000" dirty="0"/>
              <a:t>2</a:t>
            </a:r>
            <a:r>
              <a:rPr lang="en-US" sz="5280" dirty="0"/>
              <a:t>O products?</a:t>
            </a:r>
          </a:p>
        </p:txBody>
      </p:sp>
      <p:sp>
        <p:nvSpPr>
          <p:cNvPr id="5" name="Cloud Callout 4"/>
          <p:cNvSpPr/>
          <p:nvPr/>
        </p:nvSpPr>
        <p:spPr>
          <a:xfrm>
            <a:off x="6042388" y="3131820"/>
            <a:ext cx="3604260" cy="2600596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50" dirty="0"/>
              <a:t>Ask Yourself</a:t>
            </a:r>
          </a:p>
        </p:txBody>
      </p:sp>
    </p:spTree>
    <p:extLst>
      <p:ext uri="{BB962C8B-B14F-4D97-AF65-F5344CB8AC3E}">
        <p14:creationId xmlns:p14="http://schemas.microsoft.com/office/powerpoint/2010/main" val="1173308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Synthesis reaction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2921" y="2461261"/>
            <a:ext cx="9241155" cy="4391819"/>
          </a:xfrm>
        </p:spPr>
        <p:txBody>
          <a:bodyPr>
            <a:normAutofit/>
          </a:bodyPr>
          <a:lstStyle/>
          <a:p>
            <a:pPr lvl="1" fontAlgn="base"/>
            <a:endParaRPr lang="en-US" sz="2860" dirty="0"/>
          </a:p>
          <a:p>
            <a:pPr marL="502920" indent="-502920">
              <a:buFont typeface="+mj-lt"/>
              <a:buAutoNum type="arabicPeriod" startAt="6"/>
            </a:pPr>
            <a:endParaRPr lang="en-US" sz="3080" dirty="0"/>
          </a:p>
        </p:txBody>
      </p:sp>
      <p:sp>
        <p:nvSpPr>
          <p:cNvPr id="4" name="Rectangle 3"/>
          <p:cNvSpPr/>
          <p:nvPr/>
        </p:nvSpPr>
        <p:spPr>
          <a:xfrm>
            <a:off x="1005840" y="2039985"/>
            <a:ext cx="7139006" cy="9666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05840">
              <a:lnSpc>
                <a:spcPct val="115000"/>
              </a:lnSpc>
            </a:pPr>
            <a:r>
              <a:rPr lang="en-US" sz="528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2H</a:t>
            </a:r>
            <a:r>
              <a:rPr lang="en-US" sz="528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(g)</a:t>
            </a:r>
            <a:r>
              <a:rPr lang="en-US" sz="528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O</a:t>
            </a:r>
            <a:r>
              <a:rPr lang="en-US" sz="528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(g)</a:t>
            </a:r>
            <a:r>
              <a:rPr lang="en-US" sz="528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28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528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</a:t>
            </a:r>
            <a:r>
              <a:rPr lang="en-US" sz="528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528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528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(l)</a:t>
            </a:r>
            <a:endParaRPr lang="en-US" sz="528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1910" y="4892040"/>
            <a:ext cx="6370320" cy="2406991"/>
          </a:xfrm>
          <a:prstGeom prst="rect">
            <a:avLst/>
          </a:prstGeom>
        </p:spPr>
        <p:txBody>
          <a:bodyPr vert="horz" lIns="100584" tIns="50292" rIns="100584" bIns="50292" rtlCol="0">
            <a:normAutofit lnSpcReduction="10000"/>
          </a:bodyPr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5280" dirty="0"/>
              <a:t>Are the </a:t>
            </a:r>
            <a:r>
              <a:rPr lang="en-US" sz="5280" dirty="0">
                <a:solidFill>
                  <a:srgbClr val="7030A0"/>
                </a:solidFill>
              </a:rPr>
              <a:t>reactants</a:t>
            </a:r>
            <a:r>
              <a:rPr lang="en-US" sz="5280" dirty="0"/>
              <a:t> combining to form one </a:t>
            </a:r>
            <a:r>
              <a:rPr lang="en-US" sz="5280" dirty="0">
                <a:solidFill>
                  <a:srgbClr val="00B050"/>
                </a:solidFill>
              </a:rPr>
              <a:t>product</a:t>
            </a:r>
            <a:r>
              <a:rPr lang="en-US" sz="5280" dirty="0"/>
              <a:t>?</a:t>
            </a:r>
          </a:p>
        </p:txBody>
      </p:sp>
      <p:sp>
        <p:nvSpPr>
          <p:cNvPr id="5" name="Cloud Callout 4"/>
          <p:cNvSpPr/>
          <p:nvPr/>
        </p:nvSpPr>
        <p:spPr>
          <a:xfrm>
            <a:off x="5783580" y="3299460"/>
            <a:ext cx="3604260" cy="2600596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50" dirty="0"/>
              <a:t>Ask Yourself</a:t>
            </a:r>
          </a:p>
        </p:txBody>
      </p:sp>
    </p:spTree>
    <p:extLst>
      <p:ext uri="{BB962C8B-B14F-4D97-AF65-F5344CB8AC3E}">
        <p14:creationId xmlns:p14="http://schemas.microsoft.com/office/powerpoint/2010/main" val="4739877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Decomposition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584439"/>
              </p:ext>
            </p:extLst>
          </p:nvPr>
        </p:nvGraphicFramePr>
        <p:xfrm>
          <a:off x="262086" y="2461260"/>
          <a:ext cx="9431495" cy="113995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68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3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399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u="sng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Decomposition</a:t>
                      </a:r>
                      <a:r>
                        <a:rPr lang="en-US" sz="3100" u="none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US" sz="3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reactions occur when a single reactant is </a:t>
                      </a:r>
                      <a:r>
                        <a:rPr lang="en-US" sz="3100" b="0" i="1" u="none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broken down.</a:t>
                      </a:r>
                      <a:endParaRPr lang="en-US" sz="3100" b="0" i="1" u="none" dirty="0">
                        <a:solidFill>
                          <a:schemeClr val="tx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AB</a:t>
                      </a:r>
                      <a:r>
                        <a:rPr lang="en-US" sz="44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US" sz="44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  <a:sym typeface="Wingdings"/>
                        </a:rPr>
                        <a:t> A + B</a:t>
                      </a:r>
                      <a:endParaRPr lang="en-US" sz="4400" dirty="0">
                        <a:solidFill>
                          <a:schemeClr val="tx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6" name="Picture 2" descr="C:\Users\ksuckow\Downloads\synthsis reaction2 (1)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26"/>
          <a:stretch/>
        </p:blipFill>
        <p:spPr bwMode="auto">
          <a:xfrm>
            <a:off x="1508761" y="3802380"/>
            <a:ext cx="1440121" cy="3162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:\Users\ksuckow\Downloads\synthsis reaction2 (1)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83" r="41802" b="31978"/>
          <a:stretch/>
        </p:blipFill>
        <p:spPr bwMode="auto">
          <a:xfrm>
            <a:off x="3855721" y="3956050"/>
            <a:ext cx="2794000" cy="2151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ksuckow\Downloads\synthsis reaction2 (1)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052" r="25822"/>
          <a:stretch/>
        </p:blipFill>
        <p:spPr bwMode="auto">
          <a:xfrm>
            <a:off x="2760286" y="3802379"/>
            <a:ext cx="908050" cy="2911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6253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Decomposition Reaction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2921" y="2461261"/>
            <a:ext cx="9241155" cy="4391819"/>
          </a:xfrm>
        </p:spPr>
        <p:txBody>
          <a:bodyPr>
            <a:normAutofit/>
          </a:bodyPr>
          <a:lstStyle/>
          <a:p>
            <a:pPr lvl="1" fontAlgn="base"/>
            <a:endParaRPr lang="en-US" sz="2860" dirty="0"/>
          </a:p>
          <a:p>
            <a:pPr marL="502920" indent="-502920">
              <a:buFont typeface="+mj-lt"/>
              <a:buAutoNum type="arabicPeriod" startAt="6"/>
            </a:pPr>
            <a:endParaRPr lang="en-US" sz="3080" dirty="0"/>
          </a:p>
        </p:txBody>
      </p:sp>
      <p:sp>
        <p:nvSpPr>
          <p:cNvPr id="4" name="Rectangle 3"/>
          <p:cNvSpPr/>
          <p:nvPr/>
        </p:nvSpPr>
        <p:spPr>
          <a:xfrm>
            <a:off x="-605564" y="2037809"/>
            <a:ext cx="10630667" cy="9666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05840">
              <a:lnSpc>
                <a:spcPct val="115000"/>
              </a:lnSpc>
            </a:pPr>
            <a:r>
              <a:rPr lang="en-US" sz="528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NaHCO</a:t>
            </a:r>
            <a:r>
              <a:rPr lang="en-US" sz="528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(s)</a:t>
            </a:r>
            <a:r>
              <a:rPr lang="en-US" sz="528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28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528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</a:t>
            </a:r>
            <a:r>
              <a:rPr lang="en-US" sz="528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(s)</a:t>
            </a:r>
            <a:r>
              <a:rPr lang="en-US" sz="528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CO</a:t>
            </a:r>
            <a:r>
              <a:rPr lang="en-US" sz="528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(g)</a:t>
            </a:r>
            <a:r>
              <a:rPr lang="en-US" sz="528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H</a:t>
            </a:r>
            <a:r>
              <a:rPr lang="en-US" sz="528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528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528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(l)</a:t>
            </a:r>
            <a:endParaRPr lang="en-US" sz="528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1910" y="4892040"/>
            <a:ext cx="6370320" cy="2406991"/>
          </a:xfrm>
          <a:prstGeom prst="rect">
            <a:avLst/>
          </a:prstGeom>
        </p:spPr>
        <p:txBody>
          <a:bodyPr vert="horz" lIns="100584" tIns="50292" rIns="100584" bIns="50292" rtlCol="0">
            <a:normAutofit lnSpcReduction="10000"/>
          </a:bodyPr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5280" dirty="0"/>
              <a:t>Is there one </a:t>
            </a:r>
            <a:r>
              <a:rPr lang="en-US" sz="5280" dirty="0">
                <a:solidFill>
                  <a:srgbClr val="7030A0"/>
                </a:solidFill>
              </a:rPr>
              <a:t>reactant </a:t>
            </a:r>
            <a:r>
              <a:rPr lang="en-US" sz="5280" dirty="0"/>
              <a:t>forming more than one </a:t>
            </a:r>
            <a:r>
              <a:rPr lang="en-US" sz="5280" dirty="0">
                <a:solidFill>
                  <a:srgbClr val="00B050"/>
                </a:solidFill>
              </a:rPr>
              <a:t>product</a:t>
            </a:r>
            <a:r>
              <a:rPr lang="en-US" sz="5280" dirty="0"/>
              <a:t>?</a:t>
            </a:r>
          </a:p>
        </p:txBody>
      </p:sp>
      <p:sp>
        <p:nvSpPr>
          <p:cNvPr id="5" name="Cloud Callout 4"/>
          <p:cNvSpPr/>
          <p:nvPr/>
        </p:nvSpPr>
        <p:spPr>
          <a:xfrm>
            <a:off x="5783580" y="3299460"/>
            <a:ext cx="3604260" cy="2600596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50" dirty="0"/>
              <a:t>Ask Yourself</a:t>
            </a:r>
          </a:p>
        </p:txBody>
      </p:sp>
    </p:spTree>
    <p:extLst>
      <p:ext uri="{BB962C8B-B14F-4D97-AF65-F5344CB8AC3E}">
        <p14:creationId xmlns:p14="http://schemas.microsoft.com/office/powerpoint/2010/main" val="81507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ynthsis reaction2 (2)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444"/>
          <a:stretch/>
        </p:blipFill>
        <p:spPr bwMode="auto">
          <a:xfrm>
            <a:off x="1775461" y="2880360"/>
            <a:ext cx="6705600" cy="2807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Single Replacement Reaction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941929"/>
              </p:ext>
            </p:extLst>
          </p:nvPr>
        </p:nvGraphicFramePr>
        <p:xfrm>
          <a:off x="262086" y="2209800"/>
          <a:ext cx="9431495" cy="14081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68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3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0817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b="1" u="sng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Single Replacement</a:t>
                      </a:r>
                      <a:r>
                        <a:rPr lang="en-US" sz="3100" b="1" u="none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US" sz="3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reactions occur when atoms of </a:t>
                      </a:r>
                      <a:r>
                        <a:rPr lang="en-US" sz="3100" b="0" i="1" u="none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one</a:t>
                      </a:r>
                      <a:r>
                        <a:rPr lang="en-US" sz="3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 element </a:t>
                      </a:r>
                      <a:r>
                        <a:rPr lang="en-US" sz="3100" b="0" i="1" u="none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replace</a:t>
                      </a:r>
                      <a:r>
                        <a:rPr lang="en-US" sz="3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 the atoms of a second element.</a:t>
                      </a:r>
                      <a:endParaRPr lang="en-US" sz="3100" dirty="0">
                        <a:solidFill>
                          <a:schemeClr val="tx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1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5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AB</a:t>
                      </a:r>
                      <a:r>
                        <a:rPr lang="en-US" sz="35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 + C </a:t>
                      </a:r>
                      <a:r>
                        <a:rPr lang="en-US" sz="35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  <a:sym typeface="Wingdings"/>
                        </a:rPr>
                        <a:t> AC + B</a:t>
                      </a:r>
                      <a:endParaRPr lang="en-US" sz="3500" dirty="0">
                        <a:solidFill>
                          <a:schemeClr val="tx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0633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Single Replacement Reaction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2921" y="2461261"/>
            <a:ext cx="9241155" cy="4391819"/>
          </a:xfrm>
        </p:spPr>
        <p:txBody>
          <a:bodyPr>
            <a:normAutofit/>
          </a:bodyPr>
          <a:lstStyle/>
          <a:p>
            <a:pPr lvl="1" fontAlgn="base"/>
            <a:endParaRPr lang="en-US" sz="2860" dirty="0"/>
          </a:p>
          <a:p>
            <a:pPr marL="502920" indent="-502920">
              <a:buFont typeface="+mj-lt"/>
              <a:buAutoNum type="arabicPeriod" startAt="6"/>
            </a:pPr>
            <a:endParaRPr lang="en-US" sz="3080" dirty="0"/>
          </a:p>
        </p:txBody>
      </p:sp>
      <p:sp>
        <p:nvSpPr>
          <p:cNvPr id="4" name="Rectangle 3"/>
          <p:cNvSpPr/>
          <p:nvPr/>
        </p:nvSpPr>
        <p:spPr>
          <a:xfrm>
            <a:off x="-605564" y="2037809"/>
            <a:ext cx="10171311" cy="9666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05840">
              <a:lnSpc>
                <a:spcPct val="115000"/>
              </a:lnSpc>
            </a:pPr>
            <a:r>
              <a:rPr lang="en-US" sz="528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</a:t>
            </a:r>
            <a:r>
              <a:rPr lang="en-US" sz="528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(s)</a:t>
            </a:r>
            <a:r>
              <a:rPr lang="en-US" sz="528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+ 2</a:t>
            </a:r>
            <a:r>
              <a:rPr lang="en-US" sz="528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528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</a:t>
            </a:r>
            <a:r>
              <a:rPr lang="en-US" sz="528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5280" baseline="-25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aq</a:t>
            </a:r>
            <a:r>
              <a:rPr lang="en-US" sz="528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528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28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528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28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US" sz="5280" baseline="-2500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528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(g)</a:t>
            </a:r>
            <a:r>
              <a:rPr lang="en-US" sz="528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5280" dirty="0">
                <a:solidFill>
                  <a:schemeClr val="accent2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</a:t>
            </a:r>
            <a:r>
              <a:rPr lang="en-US" sz="528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</a:t>
            </a:r>
            <a:r>
              <a:rPr lang="en-US" sz="5280" baseline="-250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528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5280" baseline="-25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aq</a:t>
            </a:r>
            <a:r>
              <a:rPr lang="en-US" sz="528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en-US" sz="528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1910" y="4892040"/>
            <a:ext cx="6370320" cy="2406991"/>
          </a:xfrm>
          <a:prstGeom prst="rect">
            <a:avLst/>
          </a:prstGeom>
        </p:spPr>
        <p:txBody>
          <a:bodyPr vert="horz" lIns="100584" tIns="50292" rIns="100584" bIns="50292" rtlCol="0">
            <a:normAutofit fontScale="85000" lnSpcReduction="10000"/>
          </a:bodyPr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5280" dirty="0"/>
              <a:t>Is there a single element replacing an element in a compound?</a:t>
            </a:r>
          </a:p>
        </p:txBody>
      </p:sp>
      <p:sp>
        <p:nvSpPr>
          <p:cNvPr id="5" name="Cloud Callout 4"/>
          <p:cNvSpPr/>
          <p:nvPr/>
        </p:nvSpPr>
        <p:spPr>
          <a:xfrm>
            <a:off x="6042388" y="3131820"/>
            <a:ext cx="3604260" cy="2600596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50" dirty="0"/>
              <a:t>Ask Yourself</a:t>
            </a:r>
          </a:p>
        </p:txBody>
      </p:sp>
    </p:spTree>
    <p:extLst>
      <p:ext uri="{BB962C8B-B14F-4D97-AF65-F5344CB8AC3E}">
        <p14:creationId xmlns:p14="http://schemas.microsoft.com/office/powerpoint/2010/main" val="2075553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Double Replacement Reaction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303249"/>
              </p:ext>
            </p:extLst>
          </p:nvPr>
        </p:nvGraphicFramePr>
        <p:xfrm>
          <a:off x="262086" y="2058758"/>
          <a:ext cx="9431495" cy="16093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68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3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0934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500" b="1" u="sng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Double</a:t>
                      </a:r>
                      <a:r>
                        <a:rPr lang="en-US" sz="3500" b="1" u="sng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 Replacement</a:t>
                      </a:r>
                      <a:r>
                        <a:rPr lang="en-US" sz="3500" b="1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US" sz="35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reactions occur when elements in </a:t>
                      </a:r>
                      <a:r>
                        <a:rPr lang="en-US" sz="3500" i="1" u="none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two</a:t>
                      </a:r>
                      <a:r>
                        <a:rPr lang="en-US" sz="35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 compounds are exchanged.</a:t>
                      </a:r>
                      <a:endParaRPr lang="en-US" sz="3500" dirty="0">
                        <a:solidFill>
                          <a:schemeClr val="tx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5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AB + CD</a:t>
                      </a:r>
                      <a:r>
                        <a:rPr lang="en-US" sz="30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US" sz="30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  <a:sym typeface="Wingdings"/>
                        </a:rPr>
                        <a:t> AD + CB </a:t>
                      </a:r>
                      <a:endParaRPr lang="en-US" sz="3000" dirty="0">
                        <a:solidFill>
                          <a:schemeClr val="tx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005" y="3718560"/>
            <a:ext cx="7990840" cy="125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29005" y="4975860"/>
            <a:ext cx="845883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300" dirty="0"/>
              <a:t>	AB  +     CD         </a:t>
            </a:r>
            <a:r>
              <a:rPr lang="en-US" sz="3300" dirty="0">
                <a:sym typeface="Wingdings" pitchFamily="2" charset="2"/>
              </a:rPr>
              <a:t>      AD         +     CB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37987524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Double Replacement Reaction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2921" y="2461261"/>
            <a:ext cx="9241155" cy="4391819"/>
          </a:xfrm>
        </p:spPr>
        <p:txBody>
          <a:bodyPr>
            <a:normAutofit/>
          </a:bodyPr>
          <a:lstStyle/>
          <a:p>
            <a:pPr lvl="1" fontAlgn="base"/>
            <a:endParaRPr lang="en-US" sz="2860" dirty="0"/>
          </a:p>
          <a:p>
            <a:pPr marL="502920" indent="-502920">
              <a:buFont typeface="+mj-lt"/>
              <a:buAutoNum type="arabicPeriod" startAt="6"/>
            </a:pPr>
            <a:endParaRPr lang="en-US" sz="3080" dirty="0"/>
          </a:p>
        </p:txBody>
      </p:sp>
      <p:sp>
        <p:nvSpPr>
          <p:cNvPr id="4" name="Rectangle 3"/>
          <p:cNvSpPr/>
          <p:nvPr/>
        </p:nvSpPr>
        <p:spPr>
          <a:xfrm>
            <a:off x="-605564" y="2037809"/>
            <a:ext cx="10353475" cy="9666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005840">
              <a:lnSpc>
                <a:spcPct val="115000"/>
              </a:lnSpc>
            </a:pPr>
            <a:r>
              <a:rPr lang="en-US" sz="528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5280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5280" baseline="-25000" dirty="0">
                <a:solidFill>
                  <a:schemeClr val="accent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</a:t>
            </a:r>
            <a:r>
              <a:rPr lang="en-US" sz="528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en-US" sz="528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528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Pb</a:t>
            </a:r>
            <a:r>
              <a:rPr lang="en-US" sz="528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</a:t>
            </a:r>
            <a:r>
              <a:rPr lang="en-US" sz="5280" baseline="-25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528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(l)</a:t>
            </a:r>
            <a:r>
              <a:rPr lang="en-US" sz="528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28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528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5280" dirty="0">
                <a:solidFill>
                  <a:schemeClr val="accent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Pb</a:t>
            </a:r>
            <a:r>
              <a:rPr lang="en-US" sz="5280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5280" baseline="-25000" dirty="0">
                <a:solidFill>
                  <a:schemeClr val="accent5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en-US" sz="528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(s)</a:t>
            </a:r>
            <a:r>
              <a:rPr lang="en-US" sz="528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lang="en-US" sz="528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en-US" sz="528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</a:t>
            </a:r>
            <a:r>
              <a:rPr lang="en-US" sz="5280" baseline="-25000" dirty="0">
                <a:solidFill>
                  <a:schemeClr val="accent4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en-US" sz="5280" baseline="-25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(l) </a:t>
            </a:r>
            <a:endParaRPr lang="en-US" sz="528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1910" y="4892040"/>
            <a:ext cx="6370320" cy="2406991"/>
          </a:xfrm>
          <a:prstGeom prst="rect">
            <a:avLst/>
          </a:prstGeom>
        </p:spPr>
        <p:txBody>
          <a:bodyPr vert="horz" lIns="100584" tIns="50292" rIns="100584" bIns="50292" rtlCol="0">
            <a:normAutofit fontScale="92500"/>
          </a:bodyPr>
          <a:lstStyle>
            <a:lvl1pPr marL="454025" indent="-454025" algn="l" defTabSz="914400" rtl="0" eaLnBrk="1" latinLnBrk="0" hangingPunct="1">
              <a:spcBef>
                <a:spcPts val="20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914400" indent="-457200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260475" indent="-346075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339725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939925" indent="-3317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9076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625725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970213" indent="-344488" algn="l" defTabSz="914400" rtl="0" eaLnBrk="1" latinLnBrk="0" hangingPunct="1"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313113" indent="-344488" algn="l" defTabSz="914400" rtl="0" eaLnBrk="1" latinLnBrk="0" hangingPunct="1">
              <a:spcBef>
                <a:spcPts val="600"/>
              </a:spcBef>
              <a:buClr>
                <a:schemeClr val="bg1">
                  <a:lumMod val="65000"/>
                </a:schemeClr>
              </a:buClr>
              <a:buSzPct val="90000"/>
              <a:buFont typeface="Wingdings" pitchFamily="2" charset="2"/>
              <a:buChar char=""/>
              <a:defRPr lang="en-US" sz="1800" kern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5280" dirty="0"/>
              <a:t>Are elements in two reactants replacing each other in the products?</a:t>
            </a:r>
          </a:p>
        </p:txBody>
      </p:sp>
      <p:sp>
        <p:nvSpPr>
          <p:cNvPr id="5" name="Cloud Callout 4"/>
          <p:cNvSpPr/>
          <p:nvPr/>
        </p:nvSpPr>
        <p:spPr>
          <a:xfrm>
            <a:off x="6042388" y="3131820"/>
            <a:ext cx="3604260" cy="2600596"/>
          </a:xfrm>
          <a:prstGeom prst="cloud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950" dirty="0"/>
              <a:t>Ask Yourself</a:t>
            </a:r>
          </a:p>
        </p:txBody>
      </p:sp>
    </p:spTree>
    <p:extLst>
      <p:ext uri="{BB962C8B-B14F-4D97-AF65-F5344CB8AC3E}">
        <p14:creationId xmlns:p14="http://schemas.microsoft.com/office/powerpoint/2010/main" val="3845414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Reaction Types: 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287169"/>
              </p:ext>
            </p:extLst>
          </p:nvPr>
        </p:nvGraphicFramePr>
        <p:xfrm>
          <a:off x="262086" y="2058758"/>
          <a:ext cx="9431495" cy="17602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347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967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7602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900" b="1" u="sng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Combustion</a:t>
                      </a:r>
                      <a:r>
                        <a:rPr lang="en-US" sz="3900" b="1" u="none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US" sz="39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reactions form carbon dioxide and water as products.</a:t>
                      </a:r>
                      <a:endParaRPr lang="en-US" sz="3900" dirty="0">
                        <a:solidFill>
                          <a:schemeClr val="tx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3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CH</a:t>
                      </a:r>
                      <a:r>
                        <a:rPr lang="en-US" sz="3300" baseline="-250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4</a:t>
                      </a:r>
                      <a:r>
                        <a:rPr lang="en-US" sz="33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 + 2O</a:t>
                      </a:r>
                      <a:r>
                        <a:rPr lang="en-US" sz="3300" baseline="-250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2</a:t>
                      </a:r>
                      <a:r>
                        <a:rPr lang="en-US" sz="33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</a:rPr>
                        <a:t> </a:t>
                      </a:r>
                      <a:r>
                        <a:rPr lang="en-US" sz="33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  <a:sym typeface="Wingdings"/>
                        </a:rPr>
                        <a:t> CO</a:t>
                      </a:r>
                      <a:r>
                        <a:rPr lang="en-US" sz="3300" baseline="-250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  <a:sym typeface="Wingdings"/>
                        </a:rPr>
                        <a:t>2</a:t>
                      </a:r>
                      <a:r>
                        <a:rPr lang="en-US" sz="33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  <a:sym typeface="Wingdings"/>
                        </a:rPr>
                        <a:t> + 2 H</a:t>
                      </a:r>
                      <a:r>
                        <a:rPr lang="en-US" sz="3300" baseline="-250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  <a:sym typeface="Wingdings"/>
                        </a:rPr>
                        <a:t>2</a:t>
                      </a:r>
                      <a:r>
                        <a:rPr lang="en-US" sz="33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明朝"/>
                          <a:cs typeface="Times New Roman"/>
                          <a:sym typeface="Wingdings"/>
                        </a:rPr>
                        <a:t>O</a:t>
                      </a:r>
                      <a:endParaRPr lang="en-US" sz="3300" dirty="0">
                        <a:solidFill>
                          <a:schemeClr val="tx1"/>
                        </a:solidFill>
                        <a:effectLst/>
                        <a:latin typeface="Cambria"/>
                        <a:ea typeface="ＭＳ 明朝"/>
                        <a:cs typeface="Times New Roman"/>
                      </a:endParaRPr>
                    </a:p>
                  </a:txBody>
                  <a:tcPr marL="75438" marR="75438" marT="0" marB="0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1" y="4221480"/>
            <a:ext cx="6005064" cy="2629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46238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271</Words>
  <Application>Microsoft Macintosh PowerPoint</Application>
  <PresentationFormat>Custom</PresentationFormat>
  <Paragraphs>41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ＭＳ 明朝</vt:lpstr>
      <vt:lpstr>Arial</vt:lpstr>
      <vt:lpstr>Calibri</vt:lpstr>
      <vt:lpstr>Cambria</vt:lpstr>
      <vt:lpstr>Wingdings</vt:lpstr>
      <vt:lpstr>Office Theme</vt:lpstr>
      <vt:lpstr>Synthesis</vt:lpstr>
      <vt:lpstr>Synthesis reaction</vt:lpstr>
      <vt:lpstr>Decomposition</vt:lpstr>
      <vt:lpstr>Decomposition Reaction</vt:lpstr>
      <vt:lpstr>Single Replacement Reaction</vt:lpstr>
      <vt:lpstr>Single Replacement Reaction</vt:lpstr>
      <vt:lpstr>Double Replacement Reaction</vt:lpstr>
      <vt:lpstr>Double Replacement Reaction</vt:lpstr>
      <vt:lpstr>Reaction Types: </vt:lpstr>
      <vt:lpstr>Combustion Reaction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Untwining and Intertwining</dc:title>
  <dc:subject/>
  <dc:creator>K20 Center</dc:creator>
  <cp:keywords/>
  <dc:description/>
  <cp:lastModifiedBy>Gracia, Ann M.</cp:lastModifiedBy>
  <cp:revision>3</cp:revision>
  <dcterms:created xsi:type="dcterms:W3CDTF">2015-11-09T21:48:29Z</dcterms:created>
  <dcterms:modified xsi:type="dcterms:W3CDTF">2025-05-19T15:46:46Z</dcterms:modified>
  <cp:category/>
</cp:coreProperties>
</file>