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 varScale="1">
        <p:scale>
          <a:sx n="107" d="100"/>
          <a:sy n="107" d="100"/>
        </p:scale>
        <p:origin x="2000" y="1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5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1EB-2F33-43B5-A3F2-7BE7762D349B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86D6-0549-4A14-B0A3-4763E5B68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584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Synthesis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46709"/>
              </p:ext>
            </p:extLst>
          </p:nvPr>
        </p:nvGraphicFramePr>
        <p:xfrm>
          <a:off x="262086" y="2293620"/>
          <a:ext cx="9431495" cy="1609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9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Synthesis</a:t>
                      </a:r>
                      <a:r>
                        <a:rPr lang="en-US" sz="3500" b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500" b="0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is when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two or more substances combine to form a </a:t>
                      </a:r>
                      <a:r>
                        <a:rPr lang="en-US" sz="3500" b="0" i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single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substance.</a:t>
                      </a:r>
                      <a:endParaRPr lang="en-US" sz="35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Example: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 + B </a:t>
                      </a:r>
                      <a:r>
                        <a:rPr lang="en-US" sz="4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AB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45"/>
          <a:stretch/>
        </p:blipFill>
        <p:spPr bwMode="auto">
          <a:xfrm>
            <a:off x="2263141" y="3970021"/>
            <a:ext cx="5631121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541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Combustion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fontAlgn="base"/>
            <a:endParaRPr lang="en-US" sz="2860" dirty="0"/>
          </a:p>
          <a:p>
            <a:pPr marL="502920" indent="-502920">
              <a:buFont typeface="+mj-lt"/>
              <a:buAutoNum type="arabicPeriod" startAt="6"/>
            </a:pPr>
            <a:endParaRPr lang="en-US" sz="3080" dirty="0"/>
          </a:p>
        </p:txBody>
      </p:sp>
      <p:sp>
        <p:nvSpPr>
          <p:cNvPr id="4" name="Rectangle 3"/>
          <p:cNvSpPr/>
          <p:nvPr/>
        </p:nvSpPr>
        <p:spPr>
          <a:xfrm>
            <a:off x="1041473" y="2037809"/>
            <a:ext cx="7095660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280" dirty="0">
                <a:ea typeface="ＭＳ 明朝"/>
                <a:cs typeface="Times New Roman"/>
              </a:rPr>
              <a:t>CH</a:t>
            </a:r>
            <a:r>
              <a:rPr lang="en-US" sz="5280" baseline="-25000" dirty="0">
                <a:ea typeface="ＭＳ 明朝"/>
                <a:cs typeface="Times New Roman"/>
              </a:rPr>
              <a:t>4</a:t>
            </a:r>
            <a:r>
              <a:rPr lang="en-US" sz="5280" dirty="0">
                <a:ea typeface="ＭＳ 明朝"/>
                <a:cs typeface="Times New Roman"/>
              </a:rPr>
              <a:t> + 2O</a:t>
            </a:r>
            <a:r>
              <a:rPr lang="en-US" sz="5280" baseline="-25000" dirty="0">
                <a:ea typeface="ＭＳ 明朝"/>
                <a:cs typeface="Times New Roman"/>
              </a:rPr>
              <a:t>2</a:t>
            </a:r>
            <a:r>
              <a:rPr lang="en-US" sz="5280" dirty="0">
                <a:ea typeface="ＭＳ 明朝"/>
                <a:cs typeface="Times New Roman"/>
              </a:rPr>
              <a:t> </a:t>
            </a:r>
            <a:r>
              <a:rPr lang="en-US" sz="5280" dirty="0">
                <a:ea typeface="ＭＳ 明朝"/>
                <a:cs typeface="Times New Roman"/>
                <a:sym typeface="Wingdings"/>
              </a:rPr>
              <a:t> CO</a:t>
            </a:r>
            <a:r>
              <a:rPr lang="en-US" sz="5280" baseline="-25000" dirty="0">
                <a:ea typeface="ＭＳ 明朝"/>
                <a:cs typeface="Times New Roman"/>
                <a:sym typeface="Wingdings"/>
              </a:rPr>
              <a:t>2</a:t>
            </a:r>
            <a:r>
              <a:rPr lang="en-US" sz="5280" dirty="0">
                <a:ea typeface="ＭＳ 明朝"/>
                <a:cs typeface="Times New Roman"/>
                <a:sym typeface="Wingdings"/>
              </a:rPr>
              <a:t> + 2 H</a:t>
            </a:r>
            <a:r>
              <a:rPr lang="en-US" sz="5280" baseline="-25000" dirty="0">
                <a:ea typeface="ＭＳ 明朝"/>
                <a:cs typeface="Times New Roman"/>
                <a:sym typeface="Wingdings"/>
              </a:rPr>
              <a:t>2</a:t>
            </a:r>
            <a:r>
              <a:rPr lang="en-US" sz="5280" dirty="0">
                <a:ea typeface="ＭＳ 明朝"/>
                <a:cs typeface="Times New Roman"/>
                <a:sym typeface="Wingdings"/>
              </a:rPr>
              <a:t>O</a:t>
            </a:r>
            <a:endParaRPr lang="en-US" sz="528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280" dirty="0"/>
              <a:t>Are CO</a:t>
            </a:r>
            <a:r>
              <a:rPr lang="en-US" sz="5280" baseline="-25000" dirty="0"/>
              <a:t>2</a:t>
            </a:r>
            <a:r>
              <a:rPr lang="en-US" sz="5280" dirty="0"/>
              <a:t> and H</a:t>
            </a:r>
            <a:r>
              <a:rPr lang="en-US" sz="5280" baseline="-25000" dirty="0"/>
              <a:t>2</a:t>
            </a:r>
            <a:r>
              <a:rPr lang="en-US" sz="5280" dirty="0"/>
              <a:t>O products?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6042388" y="3131820"/>
            <a:ext cx="3604260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/>
              <a:t>Ask Yourself</a:t>
            </a:r>
          </a:p>
        </p:txBody>
      </p:sp>
    </p:spTree>
    <p:extLst>
      <p:ext uri="{BB962C8B-B14F-4D97-AF65-F5344CB8AC3E}">
        <p14:creationId xmlns:p14="http://schemas.microsoft.com/office/powerpoint/2010/main" val="117330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Synthesis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fontAlgn="base"/>
            <a:endParaRPr lang="en-US" sz="2860" dirty="0"/>
          </a:p>
          <a:p>
            <a:pPr marL="502920" indent="-502920">
              <a:buFont typeface="+mj-lt"/>
              <a:buAutoNum type="arabicPeriod" startAt="6"/>
            </a:pPr>
            <a:endParaRPr lang="en-US" sz="3080" dirty="0"/>
          </a:p>
        </p:txBody>
      </p:sp>
      <p:sp>
        <p:nvSpPr>
          <p:cNvPr id="4" name="Rectangle 3"/>
          <p:cNvSpPr/>
          <p:nvPr/>
        </p:nvSpPr>
        <p:spPr>
          <a:xfrm>
            <a:off x="1005840" y="2039985"/>
            <a:ext cx="7139006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en-U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280" dirty="0"/>
              <a:t>Are the </a:t>
            </a:r>
            <a:r>
              <a:rPr lang="en-US" sz="5280" dirty="0">
                <a:solidFill>
                  <a:srgbClr val="7030A0"/>
                </a:solidFill>
              </a:rPr>
              <a:t>reactants</a:t>
            </a:r>
            <a:r>
              <a:rPr lang="en-US" sz="5280" dirty="0"/>
              <a:t> combining to form one </a:t>
            </a:r>
            <a:r>
              <a:rPr lang="en-US" sz="5280" dirty="0">
                <a:solidFill>
                  <a:srgbClr val="00B050"/>
                </a:solidFill>
              </a:rPr>
              <a:t>product</a:t>
            </a:r>
            <a:r>
              <a:rPr lang="en-US" sz="5280" dirty="0"/>
              <a:t>?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5783580" y="3299460"/>
            <a:ext cx="3604260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/>
              <a:t>Ask Yourself</a:t>
            </a:r>
          </a:p>
        </p:txBody>
      </p:sp>
    </p:spTree>
    <p:extLst>
      <p:ext uri="{BB962C8B-B14F-4D97-AF65-F5344CB8AC3E}">
        <p14:creationId xmlns:p14="http://schemas.microsoft.com/office/powerpoint/2010/main" val="47398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Decomposition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84439"/>
              </p:ext>
            </p:extLst>
          </p:nvPr>
        </p:nvGraphicFramePr>
        <p:xfrm>
          <a:off x="262086" y="2461260"/>
          <a:ext cx="9431495" cy="1139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9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Decomposition</a:t>
                      </a:r>
                      <a:r>
                        <a:rPr lang="en-US" sz="3100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occur when a single reactant is </a:t>
                      </a:r>
                      <a:r>
                        <a:rPr lang="en-US" sz="3100" b="0" i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broken down.</a:t>
                      </a:r>
                      <a:endParaRPr lang="en-US" sz="3100" b="0" i="1" u="none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 + B</a:t>
                      </a:r>
                      <a:endParaRPr lang="en-US" sz="44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6"/>
          <a:stretch/>
        </p:blipFill>
        <p:spPr bwMode="auto">
          <a:xfrm>
            <a:off x="1508761" y="3802380"/>
            <a:ext cx="1440121" cy="316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3" r="41802" b="31978"/>
          <a:stretch/>
        </p:blipFill>
        <p:spPr bwMode="auto">
          <a:xfrm>
            <a:off x="3855721" y="3956050"/>
            <a:ext cx="2794000" cy="215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suckow\Downloads\synthsis reaction2 (1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52" r="25822"/>
          <a:stretch/>
        </p:blipFill>
        <p:spPr bwMode="auto">
          <a:xfrm>
            <a:off x="2760286" y="3802379"/>
            <a:ext cx="908050" cy="291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25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Decomposition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fontAlgn="base"/>
            <a:endParaRPr lang="en-US" sz="2860" dirty="0"/>
          </a:p>
          <a:p>
            <a:pPr marL="502920" indent="-502920">
              <a:buFont typeface="+mj-lt"/>
              <a:buAutoNum type="arabicPeriod" startAt="6"/>
            </a:pPr>
            <a:endParaRPr lang="en-US" sz="3080" dirty="0"/>
          </a:p>
        </p:txBody>
      </p:sp>
      <p:sp>
        <p:nvSpPr>
          <p:cNvPr id="4" name="Rectangle 3"/>
          <p:cNvSpPr/>
          <p:nvPr/>
        </p:nvSpPr>
        <p:spPr>
          <a:xfrm>
            <a:off x="-605564" y="2037809"/>
            <a:ext cx="10630667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NaHCO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(s)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CO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(g)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endParaRPr lang="en-U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280" dirty="0"/>
              <a:t>Is there one </a:t>
            </a:r>
            <a:r>
              <a:rPr lang="en-US" sz="5280" dirty="0">
                <a:solidFill>
                  <a:srgbClr val="7030A0"/>
                </a:solidFill>
              </a:rPr>
              <a:t>reactant </a:t>
            </a:r>
            <a:r>
              <a:rPr lang="en-US" sz="5280" dirty="0"/>
              <a:t>forming more than one </a:t>
            </a:r>
            <a:r>
              <a:rPr lang="en-US" sz="5280" dirty="0">
                <a:solidFill>
                  <a:srgbClr val="00B050"/>
                </a:solidFill>
              </a:rPr>
              <a:t>product</a:t>
            </a:r>
            <a:r>
              <a:rPr lang="en-US" sz="5280" dirty="0"/>
              <a:t>?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5783580" y="3299460"/>
            <a:ext cx="3604260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/>
              <a:t>Ask Yourself</a:t>
            </a:r>
          </a:p>
        </p:txBody>
      </p:sp>
    </p:spTree>
    <p:extLst>
      <p:ext uri="{BB962C8B-B14F-4D97-AF65-F5344CB8AC3E}">
        <p14:creationId xmlns:p14="http://schemas.microsoft.com/office/powerpoint/2010/main" val="8150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ynthsis reaction2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44"/>
          <a:stretch/>
        </p:blipFill>
        <p:spPr bwMode="auto">
          <a:xfrm>
            <a:off x="1775461" y="2880360"/>
            <a:ext cx="6705600" cy="28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Single Replacement Reaction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41929"/>
              </p:ext>
            </p:extLst>
          </p:nvPr>
        </p:nvGraphicFramePr>
        <p:xfrm>
          <a:off x="262086" y="2209800"/>
          <a:ext cx="9431495" cy="1408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81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Single Replacement</a:t>
                      </a:r>
                      <a:r>
                        <a:rPr lang="en-US" sz="3100" b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occur when atoms of </a:t>
                      </a:r>
                      <a:r>
                        <a:rPr lang="en-US" sz="3100" b="0" i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one</a:t>
                      </a:r>
                      <a:r>
                        <a:rPr lang="en-US" sz="3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element </a:t>
                      </a:r>
                      <a:r>
                        <a:rPr lang="en-US" sz="3100" b="0" i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replace</a:t>
                      </a:r>
                      <a:r>
                        <a:rPr lang="en-US" sz="3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the atoms of a second element.</a:t>
                      </a:r>
                      <a:endParaRPr lang="en-US" sz="31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</a:t>
                      </a:r>
                      <a:r>
                        <a:rPr lang="en-US" sz="35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+ C </a:t>
                      </a:r>
                      <a:r>
                        <a:rPr lang="en-US" sz="35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AC + B</a:t>
                      </a:r>
                      <a:endParaRPr lang="en-US" sz="35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63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Replacement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fontAlgn="base"/>
            <a:endParaRPr lang="en-US" sz="2860" dirty="0"/>
          </a:p>
          <a:p>
            <a:pPr marL="502920" indent="-502920">
              <a:buFont typeface="+mj-lt"/>
              <a:buAutoNum type="arabicPeriod" startAt="6"/>
            </a:pPr>
            <a:endParaRPr lang="en-US" sz="3080" dirty="0"/>
          </a:p>
        </p:txBody>
      </p:sp>
      <p:sp>
        <p:nvSpPr>
          <p:cNvPr id="4" name="Rectangle 3"/>
          <p:cNvSpPr/>
          <p:nvPr/>
        </p:nvSpPr>
        <p:spPr>
          <a:xfrm>
            <a:off x="-605564" y="2037809"/>
            <a:ext cx="10171311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n-US" sz="528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en-US" sz="528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528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528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28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5280" baseline="-25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528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en-US" sz="528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US" sz="5280" baseline="-25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528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fontScale="85000" lnSpcReduction="1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280" dirty="0"/>
              <a:t>Is there a single element replacing an element in a compound?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6042388" y="3131820"/>
            <a:ext cx="3604260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/>
              <a:t>Ask Yourself</a:t>
            </a:r>
          </a:p>
        </p:txBody>
      </p:sp>
    </p:spTree>
    <p:extLst>
      <p:ext uri="{BB962C8B-B14F-4D97-AF65-F5344CB8AC3E}">
        <p14:creationId xmlns:p14="http://schemas.microsoft.com/office/powerpoint/2010/main" val="207555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Double Replacement Reaction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03249"/>
              </p:ext>
            </p:extLst>
          </p:nvPr>
        </p:nvGraphicFramePr>
        <p:xfrm>
          <a:off x="262086" y="2058758"/>
          <a:ext cx="9431495" cy="1609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9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Double</a:t>
                      </a:r>
                      <a:r>
                        <a:rPr lang="en-US" sz="3500" b="1" u="sng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Replacement</a:t>
                      </a:r>
                      <a:r>
                        <a:rPr lang="en-US" sz="3500" b="1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occur when elements in </a:t>
                      </a:r>
                      <a:r>
                        <a:rPr lang="en-US" sz="3500" i="1" u="non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two</a:t>
                      </a: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compounds are exchanged.</a:t>
                      </a:r>
                      <a:endParaRPr lang="en-US" sz="35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 + CD</a:t>
                      </a:r>
                      <a:r>
                        <a:rPr lang="en-US" sz="30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0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AD + CB 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5" y="3718560"/>
            <a:ext cx="799084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29005" y="4975860"/>
            <a:ext cx="84588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	AB  +     CD         </a:t>
            </a:r>
            <a:r>
              <a:rPr lang="en-US" sz="3300" dirty="0">
                <a:sym typeface="Wingdings" pitchFamily="2" charset="2"/>
              </a:rPr>
              <a:t>      AD         +     CB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9875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Double Replacement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1" y="2461261"/>
            <a:ext cx="9241155" cy="4391819"/>
          </a:xfrm>
        </p:spPr>
        <p:txBody>
          <a:bodyPr>
            <a:normAutofit/>
          </a:bodyPr>
          <a:lstStyle/>
          <a:p>
            <a:pPr lvl="1" fontAlgn="base"/>
            <a:endParaRPr lang="en-US" sz="2860" dirty="0"/>
          </a:p>
          <a:p>
            <a:pPr marL="502920" indent="-502920">
              <a:buFont typeface="+mj-lt"/>
              <a:buAutoNum type="arabicPeriod" startAt="6"/>
            </a:pPr>
            <a:endParaRPr lang="en-US" sz="3080" dirty="0"/>
          </a:p>
        </p:txBody>
      </p:sp>
      <p:sp>
        <p:nvSpPr>
          <p:cNvPr id="4" name="Rectangle 3"/>
          <p:cNvSpPr/>
          <p:nvPr/>
        </p:nvSpPr>
        <p:spPr>
          <a:xfrm>
            <a:off x="-605564" y="2037809"/>
            <a:ext cx="10353475" cy="966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05840">
              <a:lnSpc>
                <a:spcPct val="115000"/>
              </a:lnSpc>
            </a:pPr>
            <a:r>
              <a:rPr lang="en-US" sz="528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528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5280" baseline="-250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528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n-US" sz="528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sz="5280" baseline="-25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28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Pb</a:t>
            </a:r>
            <a:r>
              <a:rPr lang="en-US" sz="528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5280" baseline="-25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(s)</a:t>
            </a:r>
            <a:r>
              <a:rPr lang="en-US" sz="52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528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528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sz="5280" baseline="-250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528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(l) </a:t>
            </a:r>
            <a:endParaRPr lang="en-US" sz="528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" y="4892040"/>
            <a:ext cx="6370320" cy="2406991"/>
          </a:xfrm>
          <a:prstGeom prst="rect">
            <a:avLst/>
          </a:prstGeom>
        </p:spPr>
        <p:txBody>
          <a:bodyPr vert="horz" lIns="100584" tIns="50292" rIns="100584" bIns="50292" rtlCol="0">
            <a:normAutofit fontScale="925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280" dirty="0"/>
              <a:t>Are elements in two reactants replacing each other in the products?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6042388" y="3131820"/>
            <a:ext cx="3604260" cy="260059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dirty="0"/>
              <a:t>Ask Yourself</a:t>
            </a:r>
          </a:p>
        </p:txBody>
      </p:sp>
    </p:spTree>
    <p:extLst>
      <p:ext uri="{BB962C8B-B14F-4D97-AF65-F5344CB8AC3E}">
        <p14:creationId xmlns:p14="http://schemas.microsoft.com/office/powerpoint/2010/main" val="384541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Reaction Types: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287169"/>
              </p:ext>
            </p:extLst>
          </p:nvPr>
        </p:nvGraphicFramePr>
        <p:xfrm>
          <a:off x="262086" y="2058758"/>
          <a:ext cx="9431495" cy="1760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02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9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Combustion</a:t>
                      </a:r>
                      <a:r>
                        <a:rPr lang="en-US" sz="3900" b="1" u="non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reactions form carbon dioxide and water as products.</a:t>
                      </a:r>
                      <a:endParaRPr lang="en-US" sz="39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CH</a:t>
                      </a:r>
                      <a:r>
                        <a:rPr lang="en-US" sz="3300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sz="33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+ 2O</a:t>
                      </a:r>
                      <a:r>
                        <a:rPr lang="en-US" sz="3300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n-US" sz="33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33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 CO</a:t>
                      </a:r>
                      <a:r>
                        <a:rPr lang="en-US" sz="3300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n-US" sz="33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 + 2 H</a:t>
                      </a:r>
                      <a:r>
                        <a:rPr lang="en-US" sz="3300" baseline="-25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2</a:t>
                      </a:r>
                      <a:r>
                        <a:rPr lang="en-US" sz="33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  <a:sym typeface="Wingdings"/>
                        </a:rPr>
                        <a:t>O</a:t>
                      </a:r>
                      <a:endParaRPr lang="en-US" sz="3300" dirty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4221480"/>
            <a:ext cx="6005064" cy="262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3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271</Words>
  <Application>Microsoft Macintosh PowerPoint</Application>
  <PresentationFormat>Custom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明朝</vt:lpstr>
      <vt:lpstr>Arial</vt:lpstr>
      <vt:lpstr>Calibri</vt:lpstr>
      <vt:lpstr>Cambria</vt:lpstr>
      <vt:lpstr>Wingdings</vt:lpstr>
      <vt:lpstr>Office Theme</vt:lpstr>
      <vt:lpstr>Synthesis</vt:lpstr>
      <vt:lpstr>Synthesis reaction</vt:lpstr>
      <vt:lpstr>Decomposition</vt:lpstr>
      <vt:lpstr>Decomposition Reaction</vt:lpstr>
      <vt:lpstr>Single Replacement Reaction</vt:lpstr>
      <vt:lpstr>Single Replacement Reaction</vt:lpstr>
      <vt:lpstr>Double Replacement Reaction</vt:lpstr>
      <vt:lpstr>Double Replacement Reaction</vt:lpstr>
      <vt:lpstr>Reaction Types: </vt:lpstr>
      <vt:lpstr>Combustion Reaction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Untwining and Intertwining</dc:title>
  <dc:subject/>
  <dc:creator>K20 Center</dc:creator>
  <cp:keywords/>
  <dc:description/>
  <cp:lastModifiedBy>Gracia, Ann M.</cp:lastModifiedBy>
  <cp:revision>3</cp:revision>
  <dcterms:created xsi:type="dcterms:W3CDTF">2015-11-09T21:48:29Z</dcterms:created>
  <dcterms:modified xsi:type="dcterms:W3CDTF">2025-05-19T15:46:46Z</dcterms:modified>
  <cp:category/>
</cp:coreProperties>
</file>