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6" r:id="rId3"/>
    <p:sldId id="286" r:id="rId4"/>
    <p:sldId id="259" r:id="rId5"/>
    <p:sldId id="25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c2zFVh3fgbIddrgfkwlDNxMt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1A5E28-2FCA-476E-ADDD-AE551B8C5D61}">
  <a:tblStyle styleId="{9D1A5E28-2FCA-476E-ADDD-AE551B8C5D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4"/>
    <p:restoredTop sz="73772"/>
  </p:normalViewPr>
  <p:slideViewPr>
    <p:cSldViewPr snapToGrid="0">
      <p:cViewPr>
        <p:scale>
          <a:sx n="93" d="100"/>
          <a:sy n="93" d="100"/>
        </p:scale>
        <p:origin x="912" y="3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346BB-00C6-FDA6-66E3-17E8BB6F5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4A9F5-E911-A773-5E22-FF6A724C0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E1B4A-0589-7878-6C6A-6FA56EF53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99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1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nstantia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nstantia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orldsoffun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3AF01-4EE0-032D-AB6A-678D924D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4A878-A63A-73F3-779F-12692A5DB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096238"/>
            <a:ext cx="5721926" cy="347576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 b="1" dirty="0"/>
              <a:t>What is the human influence on Darwinian fitness?</a:t>
            </a:r>
            <a:endParaRPr lang="en-US" sz="2600" dirty="0"/>
          </a:p>
          <a:p>
            <a:pPr marL="205729" lvl="0" indent="-294629" algn="l" rtl="0">
              <a:spcBef>
                <a:spcPts val="44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</a:pPr>
            <a:r>
              <a:rPr lang="en-US" sz="2600" dirty="0"/>
              <a:t>Highlight phrases within the article that contribute to answer the question.</a:t>
            </a:r>
          </a:p>
          <a:p>
            <a:pPr marL="205729" lvl="0" indent="-294629" algn="l" rtl="0">
              <a:spcBef>
                <a:spcPts val="44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</a:pPr>
            <a:r>
              <a:rPr lang="en-US" sz="2600" dirty="0"/>
              <a:t>Write in the margins why you highlighted each phrase.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2E9FE-34A8-74CB-A2A7-0E9D57B6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Why-Lighting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Google Shape;134;g31f3c49a725_0_25" title="Why-Lighting.png">
            <a:extLst>
              <a:ext uri="{FF2B5EF4-FFF2-40B4-BE49-F238E27FC236}">
                <a16:creationId xmlns:a16="http://schemas.microsoft.com/office/drawing/2014/main" id="{563F1E34-108C-2C5A-699E-47C612DE3F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9447" b="17899"/>
          <a:stretch/>
        </p:blipFill>
        <p:spPr>
          <a:xfrm>
            <a:off x="6179128" y="1483521"/>
            <a:ext cx="2567576" cy="160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39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2DC83-3308-0C30-CA93-EA025FA3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BAC35-DD08-F9DB-74D3-8F340EC8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222"/>
            <a:ext cx="5721926" cy="3475762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 dirty="0"/>
              <a:t>Your comic should include:</a:t>
            </a:r>
          </a:p>
          <a:p>
            <a:pPr marL="205730" lvl="0" indent="-269230" algn="l" rtl="0">
              <a:spcBef>
                <a:spcPts val="44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sz="2600" dirty="0"/>
              <a:t>There needs to be a message—What are you trying to explain?</a:t>
            </a:r>
          </a:p>
          <a:p>
            <a:pPr marL="205730" lvl="0" indent="-269230" algn="l" rtl="0">
              <a:spcBef>
                <a:spcPts val="44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sz="2600" dirty="0"/>
              <a:t>Use the information from the reading to help you.</a:t>
            </a:r>
          </a:p>
          <a:p>
            <a:pPr marL="205729" lvl="0" indent="-269229" algn="l" rtl="0">
              <a:spcBef>
                <a:spcPts val="44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en-US" sz="2600" dirty="0"/>
              <a:t>Illustrations—What images will help you convey your message?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FC3D4-7F80-819C-00F0-126036AC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Cognitive Comics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6" name="Google Shape;139;p5">
            <a:extLst>
              <a:ext uri="{FF2B5EF4-FFF2-40B4-BE49-F238E27FC236}">
                <a16:creationId xmlns:a16="http://schemas.microsoft.com/office/drawing/2014/main" id="{CA7847E9-D14A-4A14-C896-A46B81123BFD}"/>
              </a:ext>
            </a:extLst>
          </p:cNvPr>
          <p:cNvSpPr/>
          <p:nvPr/>
        </p:nvSpPr>
        <p:spPr>
          <a:xfrm>
            <a:off x="6364545" y="1096238"/>
            <a:ext cx="2406046" cy="2298126"/>
          </a:xfrm>
          <a:prstGeom prst="rect">
            <a:avLst/>
          </a:prstGeom>
          <a:solidFill>
            <a:srgbClr val="C5E1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42;p5" title="Cognitive Comics.png">
            <a:extLst>
              <a:ext uri="{FF2B5EF4-FFF2-40B4-BE49-F238E27FC236}">
                <a16:creationId xmlns:a16="http://schemas.microsoft.com/office/drawing/2014/main" id="{517233FA-DA49-7C3D-DCC6-C80AAB6645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29881" y="1227221"/>
            <a:ext cx="2012157" cy="193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25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055A0-9C50-46A1-62DA-29A4EE32F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48681-7DC6-5F7F-CB61-D0A0CAD6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6237"/>
            <a:ext cx="7730836" cy="3851707"/>
          </a:xfrm>
        </p:spPr>
        <p:txBody>
          <a:bodyPr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 sz="2000" dirty="0"/>
              <a:t>Take time to reflect and write down </a:t>
            </a:r>
            <a:r>
              <a:rPr lang="en-US" sz="2000" b="1" dirty="0"/>
              <a:t>HOW</a:t>
            </a:r>
            <a:r>
              <a:rPr lang="en-US" sz="2000" dirty="0"/>
              <a:t> each activity listed below helped you learn. Try not to write </a:t>
            </a:r>
            <a:r>
              <a:rPr lang="en-US" sz="2000" b="1" dirty="0"/>
              <a:t>WHAT</a:t>
            </a:r>
            <a:r>
              <a:rPr lang="en-US" sz="2000" dirty="0"/>
              <a:t> you learned, but think about how the activity made learning easier or harder and how you will approach similar activities in the future.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80"/>
              <a:buNone/>
            </a:pPr>
            <a:endParaRPr lang="en-US" sz="20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000" dirty="0"/>
              <a:t>Four Corners: Deciding who you agreed with about the definition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000" dirty="0"/>
              <a:t>Examples and Non-Examples: Did the animals fit what you picked?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000" dirty="0"/>
              <a:t>The Mice in the Desert handout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000" dirty="0"/>
              <a:t>Why-Lighting the article</a:t>
            </a: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000" dirty="0"/>
              <a:t>Making a comic from your Why-Lighting notes</a:t>
            </a:r>
            <a:endParaRPr lang="en-US" sz="2000" u="sng" dirty="0">
              <a:solidFill>
                <a:schemeClr val="hlink"/>
              </a:solidFill>
              <a:hlinkClick r:id="rId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A0708-106D-9F58-8DFC-0251C418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Metacognition (Thinking about Learning)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5" name="Google Shape;149;p6">
            <a:extLst>
              <a:ext uri="{FF2B5EF4-FFF2-40B4-BE49-F238E27FC236}">
                <a16:creationId xmlns:a16="http://schemas.microsoft.com/office/drawing/2014/main" id="{9D98C438-7FF9-BA55-DA6E-2E38F2BC5E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6870" y="195554"/>
            <a:ext cx="1496291" cy="1496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1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17CC-DF87-8811-9E3F-D547EDDDC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Best of the Best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19C2-8511-5F39-07A6-821EF4683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Darwinian Fitness </a:t>
            </a:r>
          </a:p>
        </p:txBody>
      </p:sp>
    </p:spTree>
    <p:extLst>
      <p:ext uri="{BB962C8B-B14F-4D97-AF65-F5344CB8AC3E}">
        <p14:creationId xmlns:p14="http://schemas.microsoft.com/office/powerpoint/2010/main" val="316639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518477" y="239407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1"/>
          </p:nvPr>
        </p:nvSpPr>
        <p:spPr>
          <a:xfrm>
            <a:off x="518477" y="1280353"/>
            <a:ext cx="7497367" cy="407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Students will define Darwinian fitness and identify examples and non-examples of biological fitness based on traits that enhance survival and reproduction.</a:t>
            </a:r>
            <a:br>
              <a:rPr lang="en-US" sz="2200" dirty="0"/>
            </a:br>
            <a:endParaRPr lang="en-US" sz="2200"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Students will analyze how environmental changes influence the selection of beneficial traits and explain how heritable traits drive population changes through natural selection. </a:t>
            </a:r>
            <a:br>
              <a:rPr lang="en-US" sz="2200" dirty="0"/>
            </a:br>
            <a:endParaRPr lang="en-US" sz="2200" dirty="0"/>
          </a:p>
          <a:p>
            <a:pPr marL="342900" lvl="0" indent="-342900" algn="l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Students will analyze the impact of human activity on the fitness of organisms by using real-world examples and will demonstrate their understanding through the creation of a cognitive comic or PSA.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Why is biological fitness such a difficult concept to describe?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393D2-3E98-902E-3550-8337D1244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6238"/>
            <a:ext cx="7841673" cy="3257550"/>
          </a:xfrm>
        </p:spPr>
        <p:txBody>
          <a:bodyPr>
            <a:noAutofit/>
          </a:bodyPr>
          <a:lstStyle/>
          <a:p>
            <a:pPr marL="274306" lvl="0" indent="-2743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60"/>
              <a:buFont typeface="Noto Sans Symbols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Dora: </a:t>
            </a:r>
            <a:r>
              <a:rPr lang="en-US" sz="2400" dirty="0">
                <a:solidFill>
                  <a:schemeClr val="dk1"/>
                </a:solidFill>
              </a:rPr>
              <a:t>“I think ‘fit’ means being bigger and stronger.”</a:t>
            </a:r>
            <a:endParaRPr lang="en-US" sz="2400" dirty="0"/>
          </a:p>
          <a:p>
            <a:pPr marL="274306" lvl="0" indent="-2743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60"/>
              <a:buFont typeface="Noto Sans Symbols"/>
              <a:buChar char="●"/>
            </a:pPr>
            <a:r>
              <a:rPr lang="en-US" sz="2400" b="1" dirty="0"/>
              <a:t>Lance:</a:t>
            </a:r>
            <a:r>
              <a:rPr lang="en-US" sz="2400" dirty="0"/>
              <a:t> “I think ’fit’ means being more likely to reproduce.”</a:t>
            </a:r>
          </a:p>
          <a:p>
            <a:pPr marL="274306" lvl="0" indent="-2743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60"/>
              <a:buFont typeface="Noto Sans Symbols"/>
              <a:buChar char="●"/>
            </a:pPr>
            <a:r>
              <a:rPr lang="en-US" sz="2400" b="1" dirty="0">
                <a:solidFill>
                  <a:schemeClr val="dk1"/>
                </a:solidFill>
              </a:rPr>
              <a:t>Felix: </a:t>
            </a:r>
            <a:r>
              <a:rPr lang="en-US" sz="2400" dirty="0">
                <a:solidFill>
                  <a:schemeClr val="dk1"/>
                </a:solidFill>
              </a:rPr>
              <a:t>“I think ‘fit’ means being able to run faster.”</a:t>
            </a:r>
            <a:endParaRPr lang="en-US" sz="2400" dirty="0"/>
          </a:p>
          <a:p>
            <a:pPr marL="274306" lvl="0" indent="-27430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60"/>
              <a:buFont typeface="Noto Sans Symbols"/>
              <a:buChar char="●"/>
            </a:pPr>
            <a:r>
              <a:rPr lang="en-US" sz="2400" b="1" dirty="0"/>
              <a:t>Keisha:</a:t>
            </a:r>
            <a:r>
              <a:rPr lang="en-US" sz="2400" dirty="0"/>
              <a:t> “I think ‘fit’ means being more intelligent.”</a:t>
            </a:r>
          </a:p>
          <a:p>
            <a:pPr marL="274306" lvl="0" indent="-117461" algn="l" rtl="0">
              <a:spcBef>
                <a:spcPts val="0"/>
              </a:spcBef>
              <a:spcAft>
                <a:spcPts val="0"/>
              </a:spcAft>
              <a:buSzPts val="2470"/>
              <a:buFont typeface="Noto Sans Symbols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2400" dirty="0"/>
              <a:t>Which person do you agree with most? Go to that corner and talk with everyone else there about why your statement is the best choice.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49FFF-AB1C-EE66-3100-908666AD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/>
          <a:lstStyle/>
          <a:p>
            <a:r>
              <a:rPr lang="en-US" sz="3600">
                <a:solidFill>
                  <a:schemeClr val="accent6"/>
                </a:solidFill>
              </a:rPr>
              <a:t>Survival of the Fittest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5" name="Google Shape;92;p2" title="Four Corners.png">
            <a:extLst>
              <a:ext uri="{FF2B5EF4-FFF2-40B4-BE49-F238E27FC236}">
                <a16:creationId xmlns:a16="http://schemas.microsoft.com/office/drawing/2014/main" id="{2709A921-3EA9-CBD7-58BA-BEEDE794A3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8545" y="195555"/>
            <a:ext cx="1142470" cy="1062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28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78326-8D99-4555-C8F1-1AB09155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3070-4F40-C565-3287-3FEF6D9B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3"/>
            <a:ext cx="8229600" cy="857250"/>
          </a:xfrm>
        </p:spPr>
        <p:txBody>
          <a:bodyPr>
            <a:normAutofit fontScale="9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66666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makes them special? </a:t>
            </a:r>
            <a:b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What is ‘useful’ about what makes them special?</a:t>
            </a:r>
            <a:endParaRPr lang="en-US" sz="3600" dirty="0"/>
          </a:p>
        </p:txBody>
      </p:sp>
      <p:pic>
        <p:nvPicPr>
          <p:cNvPr id="7" name="Google Shape;97;p3">
            <a:extLst>
              <a:ext uri="{FF2B5EF4-FFF2-40B4-BE49-F238E27FC236}">
                <a16:creationId xmlns:a16="http://schemas.microsoft.com/office/drawing/2014/main" id="{A13A6DC0-0AB6-4C0D-1402-C4DFEA0426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271" y="1385313"/>
            <a:ext cx="2751999" cy="185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3">
            <a:extLst>
              <a:ext uri="{FF2B5EF4-FFF2-40B4-BE49-F238E27FC236}">
                <a16:creationId xmlns:a16="http://schemas.microsoft.com/office/drawing/2014/main" id="{D913935F-5ADE-54D3-E2FA-1B107A51E9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23" y="1385313"/>
            <a:ext cx="2751978" cy="185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;p3">
            <a:extLst>
              <a:ext uri="{FF2B5EF4-FFF2-40B4-BE49-F238E27FC236}">
                <a16:creationId xmlns:a16="http://schemas.microsoft.com/office/drawing/2014/main" id="{D77A0278-679E-267B-9793-3C76B11F019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6272" y="3114753"/>
            <a:ext cx="2751998" cy="183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3">
            <a:extLst>
              <a:ext uri="{FF2B5EF4-FFF2-40B4-BE49-F238E27FC236}">
                <a16:creationId xmlns:a16="http://schemas.microsoft.com/office/drawing/2014/main" id="{713F69DF-0E26-C9E7-27F4-0DDB026F81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514" y="3098697"/>
            <a:ext cx="2751998" cy="18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3">
            <a:extLst>
              <a:ext uri="{FF2B5EF4-FFF2-40B4-BE49-F238E27FC236}">
                <a16:creationId xmlns:a16="http://schemas.microsoft.com/office/drawing/2014/main" id="{09782FF1-E587-1763-C467-AE626D96B4D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617"/>
          <a:stretch/>
        </p:blipFill>
        <p:spPr>
          <a:xfrm rot="5400000">
            <a:off x="3669728" y="2642099"/>
            <a:ext cx="1834915" cy="274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3;p3">
            <a:extLst>
              <a:ext uri="{FF2B5EF4-FFF2-40B4-BE49-F238E27FC236}">
                <a16:creationId xmlns:a16="http://schemas.microsoft.com/office/drawing/2014/main" id="{F2E88865-2B39-7866-3508-D06195116FC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3135" y="1385313"/>
            <a:ext cx="2748111" cy="1840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78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C576A-3BCD-B74C-AACB-B8DC7DB9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A143-5071-6126-45E7-97A1DEF0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3"/>
            <a:ext cx="8229600" cy="857250"/>
          </a:xfrm>
        </p:spPr>
        <p:txBody>
          <a:bodyPr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Which of these animals fit your definition for ‘survival of the fittest’? Which don’t?</a:t>
            </a:r>
          </a:p>
        </p:txBody>
      </p:sp>
      <p:pic>
        <p:nvPicPr>
          <p:cNvPr id="7" name="Google Shape;97;p3">
            <a:extLst>
              <a:ext uri="{FF2B5EF4-FFF2-40B4-BE49-F238E27FC236}">
                <a16:creationId xmlns:a16="http://schemas.microsoft.com/office/drawing/2014/main" id="{2BE8BFA9-BB76-74FE-F10B-B5F3A638F1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6271" y="1385313"/>
            <a:ext cx="2751999" cy="185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3">
            <a:extLst>
              <a:ext uri="{FF2B5EF4-FFF2-40B4-BE49-F238E27FC236}">
                <a16:creationId xmlns:a16="http://schemas.microsoft.com/office/drawing/2014/main" id="{102E0A2D-74A0-5434-61D5-6209945FBD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523" y="1385313"/>
            <a:ext cx="2751978" cy="1855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0;p3">
            <a:extLst>
              <a:ext uri="{FF2B5EF4-FFF2-40B4-BE49-F238E27FC236}">
                <a16:creationId xmlns:a16="http://schemas.microsoft.com/office/drawing/2014/main" id="{DB50A220-C93D-6EE0-7866-BC3AC24222F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6272" y="3114753"/>
            <a:ext cx="2751998" cy="183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3">
            <a:extLst>
              <a:ext uri="{FF2B5EF4-FFF2-40B4-BE49-F238E27FC236}">
                <a16:creationId xmlns:a16="http://schemas.microsoft.com/office/drawing/2014/main" id="{C693506B-FC43-1E01-1792-4E52F489AF4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514" y="3098697"/>
            <a:ext cx="2751998" cy="18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;p3">
            <a:extLst>
              <a:ext uri="{FF2B5EF4-FFF2-40B4-BE49-F238E27FC236}">
                <a16:creationId xmlns:a16="http://schemas.microsoft.com/office/drawing/2014/main" id="{216408E4-64A6-36A8-F079-497109A7B15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617"/>
          <a:stretch/>
        </p:blipFill>
        <p:spPr>
          <a:xfrm rot="5400000">
            <a:off x="3669728" y="2642099"/>
            <a:ext cx="1834915" cy="274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3;p3">
            <a:extLst>
              <a:ext uri="{FF2B5EF4-FFF2-40B4-BE49-F238E27FC236}">
                <a16:creationId xmlns:a16="http://schemas.microsoft.com/office/drawing/2014/main" id="{2FB9150E-8E5C-1FF8-9E14-4B90F56151D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13135" y="1385313"/>
            <a:ext cx="2748111" cy="1840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18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F5EF5-E0A5-0A14-F6CA-B42DC999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1EF8B-E246-C197-092A-77CC19FD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096237"/>
            <a:ext cx="7426036" cy="3851707"/>
          </a:xfrm>
        </p:spPr>
        <p:txBody>
          <a:bodyPr>
            <a:noAutofit/>
          </a:bodyPr>
          <a:lstStyle/>
          <a:p>
            <a:pPr marL="457200" lvl="0" indent="-438150" algn="l" rtl="0">
              <a:spcBef>
                <a:spcPts val="520"/>
              </a:spcBef>
              <a:spcAft>
                <a:spcPts val="0"/>
              </a:spcAft>
              <a:buSzPts val="3300"/>
              <a:buChar char="•"/>
            </a:pPr>
            <a:r>
              <a:rPr lang="en-US" sz="2800" dirty="0"/>
              <a:t>Think back on how you defined the term "survival of the fittest."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800" dirty="0"/>
              <a:t>Create a T-chart on a piece of paper. Label one side </a:t>
            </a:r>
            <a:r>
              <a:rPr lang="en-US" sz="2800" b="1" dirty="0"/>
              <a:t>Examples</a:t>
            </a:r>
            <a:r>
              <a:rPr lang="en-US" sz="2800" dirty="0"/>
              <a:t> and the other </a:t>
            </a:r>
            <a:r>
              <a:rPr lang="en-US" sz="2800" b="1" dirty="0"/>
              <a:t>Non-Examples</a:t>
            </a:r>
            <a:r>
              <a:rPr lang="en-US" sz="2800" dirty="0"/>
              <a:t>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800" dirty="0"/>
              <a:t>List animals that support that definition in the examples side.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en-US" sz="2800" dirty="0"/>
              <a:t>Animals that don't support that definition in the non-examples side.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60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63B06-1855-2CB6-A296-2667936F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/>
          <a:lstStyle/>
          <a:p>
            <a:r>
              <a:rPr lang="en-US" dirty="0"/>
              <a:t>Examples and Non-Examples</a:t>
            </a:r>
            <a:endParaRPr lang="en-US" sz="3600" dirty="0">
              <a:solidFill>
                <a:schemeClr val="accent6"/>
              </a:solidFill>
            </a:endParaRPr>
          </a:p>
        </p:txBody>
      </p:sp>
      <p:pic>
        <p:nvPicPr>
          <p:cNvPr id="4" name="Google Shape;121;g32440d17843_0_14">
            <a:extLst>
              <a:ext uri="{FF2B5EF4-FFF2-40B4-BE49-F238E27FC236}">
                <a16:creationId xmlns:a16="http://schemas.microsoft.com/office/drawing/2014/main" id="{8E21E6D1-BF86-AE74-58FA-F464D956A7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11358" y="195554"/>
            <a:ext cx="1461274" cy="1461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8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D7F8-72BB-D66C-8AB0-5E257A37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1908D-2612-C2F8-031A-71D0E9FC1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096237"/>
            <a:ext cx="7952508" cy="3851707"/>
          </a:xfrm>
        </p:spPr>
        <p:txBody>
          <a:bodyPr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Look at the image on your paper.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Work with your group to figure out what is happening and why it is happening.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4386B-DD57-87A2-D36F-11DB9C27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554"/>
            <a:ext cx="8229600" cy="857250"/>
          </a:xfrm>
        </p:spPr>
        <p:txBody>
          <a:bodyPr/>
          <a:lstStyle/>
          <a:p>
            <a:r>
              <a:rPr lang="en-US" dirty="0"/>
              <a:t>Mice in the Desert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0266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20 LEARN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473</Words>
  <Application>Microsoft Macintosh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Constantia</vt:lpstr>
      <vt:lpstr>Calibri</vt:lpstr>
      <vt:lpstr>Noto Sans Symbols</vt:lpstr>
      <vt:lpstr>K20 LEARN</vt:lpstr>
      <vt:lpstr>K20 LEARN</vt:lpstr>
      <vt:lpstr>PowerPoint Presentation</vt:lpstr>
      <vt:lpstr>The Best of the Best</vt:lpstr>
      <vt:lpstr>Learning Objective</vt:lpstr>
      <vt:lpstr>Essential Question</vt:lpstr>
      <vt:lpstr>Survival of the Fittest</vt:lpstr>
      <vt:lpstr>What makes them special?  What is ‘useful’ about what makes them special?</vt:lpstr>
      <vt:lpstr>Which of these animals fit your definition for ‘survival of the fittest’? Which don’t?</vt:lpstr>
      <vt:lpstr>Examples and Non-Examples</vt:lpstr>
      <vt:lpstr>Mice in the Desert</vt:lpstr>
      <vt:lpstr>Why-Lighting</vt:lpstr>
      <vt:lpstr>Cognitive Comics</vt:lpstr>
      <vt:lpstr>Metacognition (Thinking about Learning)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of the Best</dc:title>
  <dc:subject/>
  <dc:creator>K20 Center</dc:creator>
  <cp:keywords/>
  <dc:description/>
  <cp:lastModifiedBy>Gracia, Ann M.</cp:lastModifiedBy>
  <cp:revision>6</cp:revision>
  <dcterms:modified xsi:type="dcterms:W3CDTF">2025-04-24T14:52:01Z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