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8"/>
  </p:notesMasterIdLst>
  <p:sldIdLst>
    <p:sldId id="256" r:id="rId2"/>
    <p:sldId id="258" r:id="rId3"/>
    <p:sldId id="273" r:id="rId4"/>
    <p:sldId id="274" r:id="rId5"/>
    <p:sldId id="260" r:id="rId6"/>
    <p:sldId id="261"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Georgia" panose="02040502050405020303" pitchFamily="18" charset="0"/>
      <p:regular r:id="rId13"/>
      <p:bold r:id="rId14"/>
      <p:italic r:id="rId15"/>
      <p:boldItalic r:id="rId16"/>
    </p:embeddedFont>
    <p:embeddedFont>
      <p:font typeface="Wingdings 2" pitchFamily="2" charset="2"/>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C67BB8-A2BF-48FB-B646-B1D96C5363B2}">
  <a:tblStyle styleId="{E2C67BB8-A2BF-48FB-B646-B1D96C5363B2}" styleName="Table_0">
    <a:wholeTbl>
      <a:tcTxStyle b="off" i="off">
        <a:font>
          <a:latin typeface="Constantia"/>
          <a:ea typeface="Constantia"/>
          <a:cs typeface="Constantia"/>
        </a:font>
        <a:schemeClr val="dk1"/>
      </a:tcTxStyle>
      <a:tcStyle>
        <a:tcBdr>
          <a:left>
            <a:ln w="12700" cap="flat" cmpd="sng">
              <a:solidFill>
                <a:schemeClr val="accent5"/>
              </a:solidFill>
              <a:prstDash val="solid"/>
              <a:round/>
              <a:headEnd type="none" w="med" len="med"/>
              <a:tailEnd type="none" w="med" len="med"/>
            </a:ln>
          </a:left>
          <a:right>
            <a:ln w="12700" cap="flat" cmpd="sng">
              <a:solidFill>
                <a:schemeClr val="accent5"/>
              </a:solidFill>
              <a:prstDash val="solid"/>
              <a:round/>
              <a:headEnd type="none" w="med" len="med"/>
              <a:tailEnd type="none" w="med" len="med"/>
            </a:ln>
          </a:right>
          <a:top>
            <a:ln w="12700" cap="flat" cmpd="sng">
              <a:solidFill>
                <a:schemeClr val="accent5"/>
              </a:solidFill>
              <a:prstDash val="solid"/>
              <a:round/>
              <a:headEnd type="none" w="med" len="med"/>
              <a:tailEnd type="none" w="med" len="med"/>
            </a:ln>
          </a:top>
          <a:bottom>
            <a:ln w="12700" cap="flat" cmpd="sng">
              <a:solidFill>
                <a:schemeClr val="accent5"/>
              </a:solidFill>
              <a:prstDash val="solid"/>
              <a:round/>
              <a:headEnd type="none" w="med" len="med"/>
              <a:tailEnd type="none" w="med" len="med"/>
            </a:ln>
          </a:bottom>
          <a:insideH>
            <a:ln w="12700" cap="flat" cmpd="sng">
              <a:solidFill>
                <a:schemeClr val="accent5"/>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lt1"/>
          </a:solidFill>
        </a:fill>
      </a:tcStyle>
    </a:wholeTbl>
    <a:band1H>
      <a:tcStyle>
        <a:tcBdr/>
        <a:fill>
          <a:solidFill>
            <a:srgbClr val="F4F4F4"/>
          </a:solidFill>
        </a:fill>
      </a:tcStyle>
    </a:band1H>
    <a:band1V>
      <a:tcStyle>
        <a:tcBdr/>
        <a:fill>
          <a:solidFill>
            <a:srgbClr val="F4F4F4"/>
          </a:solidFill>
        </a:fill>
      </a:tcStyle>
    </a:band1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med" len="med"/>
              <a:tailEnd type="none" w="med" len="med"/>
            </a:ln>
          </a:top>
        </a:tcBdr>
        <a:fill>
          <a:solidFill>
            <a:schemeClr val="lt1"/>
          </a:solidFill>
        </a:fill>
      </a:tcStyle>
    </a:lastRow>
    <a:firstRow>
      <a:tcTxStyle b="on" i="off">
        <a:font>
          <a:latin typeface="Constantia"/>
          <a:ea typeface="Constantia"/>
          <a:cs typeface="Constantia"/>
        </a:font>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6"/>
    <p:restoredTop sz="94150"/>
  </p:normalViewPr>
  <p:slideViewPr>
    <p:cSldViewPr snapToGrid="0" snapToObjects="1">
      <p:cViewPr varScale="1">
        <p:scale>
          <a:sx n="120" d="100"/>
          <a:sy n="120" d="100"/>
        </p:scale>
        <p:origin x="7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dirty="0"/>
              <a:t>Wolf Spider- camouflage to hide in leaf litter, venom to paralyze prey, keen sense of sight and vibrations.</a:t>
            </a:r>
          </a:p>
          <a:p>
            <a:pPr lvl="0">
              <a:spcBef>
                <a:spcPts val="0"/>
              </a:spcBef>
              <a:buNone/>
            </a:pPr>
            <a:r>
              <a:rPr lang="en-US" dirty="0"/>
              <a:t>Owl- camouflage to hide in tree, fringed feathers for silent flight, large eyes to hunt at night, turn head all the way around to track prey, talons to grab prey while flying</a:t>
            </a:r>
          </a:p>
          <a:p>
            <a:pPr lvl="0">
              <a:spcBef>
                <a:spcPts val="0"/>
              </a:spcBef>
              <a:buNone/>
            </a:pPr>
            <a:r>
              <a:rPr lang="en-US" dirty="0"/>
              <a:t>Moth- Camouflage to hide on trees, thin body and wings allow them to fly quickly or hover over flowers</a:t>
            </a:r>
          </a:p>
          <a:p>
            <a:pPr lvl="0">
              <a:spcBef>
                <a:spcPts val="0"/>
              </a:spcBef>
              <a:buNone/>
            </a:pPr>
            <a:r>
              <a:rPr lang="en-US" dirty="0"/>
              <a:t>Pufferfish- Artificial bigness to scare off predators, sharp spines that can excrete poison for protection.</a:t>
            </a:r>
          </a:p>
          <a:p>
            <a:pPr lvl="0">
              <a:spcBef>
                <a:spcPts val="0"/>
              </a:spcBef>
              <a:buNone/>
            </a:pPr>
            <a:r>
              <a:rPr lang="en-US" dirty="0"/>
              <a:t>Crocodile- Camouflage in the water, high acidic stomach contents to allow wide range of foods, cold blooded so they can regulate their own metabolic rate. </a:t>
            </a:r>
          </a:p>
          <a:p>
            <a:pPr lvl="0">
              <a:spcBef>
                <a:spcPts val="0"/>
              </a:spcBef>
              <a:buNone/>
            </a:pPr>
            <a:r>
              <a:rPr lang="en-US" dirty="0"/>
              <a:t>Flounder- Camouflage to the ocean floor, eyes on the same side to see as they travel along the ocean floor.</a:t>
            </a:r>
            <a:endParaRPr dirty="0"/>
          </a:p>
        </p:txBody>
      </p:sp>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675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68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1936" y="1371601"/>
            <a:ext cx="2548128" cy="4163723"/>
          </a:xfrm>
          <a:prstGeom prst="rect">
            <a:avLst/>
          </a:prstGeom>
        </p:spPr>
      </p:pic>
    </p:spTree>
    <p:extLst>
      <p:ext uri="{BB962C8B-B14F-4D97-AF65-F5344CB8AC3E}">
        <p14:creationId xmlns:p14="http://schemas.microsoft.com/office/powerpoint/2010/main" val="18793866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4766733" y="1905000"/>
            <a:ext cx="6815667" cy="434340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609600" y="704088"/>
            <a:ext cx="10972800" cy="114300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609600" y="1905000"/>
            <a:ext cx="4165600" cy="4343400"/>
          </a:xfrm>
        </p:spPr>
        <p:txBody>
          <a:bodyPr tIns="0"/>
          <a:lstStyle>
            <a:lvl1pPr>
              <a:buSzPct val="100000"/>
              <a:defRPr sz="1800"/>
            </a:lvl1pPr>
            <a:lvl2pPr>
              <a:defRPr sz="1500"/>
            </a:lvl2pPr>
            <a:lvl3pPr>
              <a:defRPr sz="1350"/>
            </a:lvl3pPr>
            <a:lvl4pPr>
              <a:defRPr sz="1200"/>
            </a:lvl4pPr>
            <a:lvl5pPr>
              <a:defRPr sz="12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8303723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a:noFill/>
          <a:ln>
            <a:noFill/>
          </a:ln>
        </p:spPr>
        <p:txBody>
          <a:bodyPr lIns="91421" tIns="91421" rIns="91421" bIns="91421" anchor="ctr" anchorCtr="0"/>
          <a:lstStyle>
            <a:lvl1pPr algn="l" rtl="0">
              <a:spcBef>
                <a:spcPts val="0"/>
              </a:spcBef>
              <a:buSzPct val="100000"/>
              <a:buFont typeface="Georgia"/>
              <a:buNone/>
              <a:defRPr sz="3600" b="0">
                <a:solidFill>
                  <a:srgbClr val="991B1E"/>
                </a:solidFill>
                <a:latin typeface="Calibri"/>
                <a:ea typeface="Georgia"/>
                <a:cs typeface="Calibri"/>
                <a:sym typeface="Georgia"/>
              </a:defRPr>
            </a:lvl1pPr>
            <a:lvl2pPr algn="l" rtl="0">
              <a:spcBef>
                <a:spcPts val="0"/>
              </a:spcBef>
              <a:buSzPct val="100000"/>
              <a:buFont typeface="Georgia"/>
              <a:buNone/>
              <a:defRPr sz="3600" b="0">
                <a:solidFill>
                  <a:schemeClr val="lt1"/>
                </a:solidFill>
                <a:latin typeface="Georgia"/>
                <a:ea typeface="Georgia"/>
                <a:cs typeface="Georgia"/>
                <a:sym typeface="Georgia"/>
              </a:defRPr>
            </a:lvl2pPr>
            <a:lvl3pPr algn="l" rtl="0">
              <a:spcBef>
                <a:spcPts val="0"/>
              </a:spcBef>
              <a:buSzPct val="100000"/>
              <a:buFont typeface="Georgia"/>
              <a:buNone/>
              <a:defRPr sz="3600" b="0">
                <a:solidFill>
                  <a:schemeClr val="lt1"/>
                </a:solidFill>
                <a:latin typeface="Georgia"/>
                <a:ea typeface="Georgia"/>
                <a:cs typeface="Georgia"/>
                <a:sym typeface="Georgia"/>
              </a:defRPr>
            </a:lvl3pPr>
            <a:lvl4pPr algn="l" rtl="0">
              <a:spcBef>
                <a:spcPts val="0"/>
              </a:spcBef>
              <a:buSzPct val="100000"/>
              <a:buFont typeface="Georgia"/>
              <a:buNone/>
              <a:defRPr sz="3600" b="0">
                <a:solidFill>
                  <a:schemeClr val="lt1"/>
                </a:solidFill>
                <a:latin typeface="Georgia"/>
                <a:ea typeface="Georgia"/>
                <a:cs typeface="Georgia"/>
                <a:sym typeface="Georgia"/>
              </a:defRPr>
            </a:lvl4pPr>
            <a:lvl5pPr algn="l" rtl="0">
              <a:spcBef>
                <a:spcPts val="0"/>
              </a:spcBef>
              <a:buSzPct val="100000"/>
              <a:buFont typeface="Georgia"/>
              <a:buNone/>
              <a:defRPr sz="3600" b="0">
                <a:solidFill>
                  <a:schemeClr val="lt1"/>
                </a:solidFill>
                <a:latin typeface="Georgia"/>
                <a:ea typeface="Georgia"/>
                <a:cs typeface="Georgia"/>
                <a:sym typeface="Georgia"/>
              </a:defRPr>
            </a:lvl5pPr>
            <a:lvl6pPr algn="l" rtl="0">
              <a:spcBef>
                <a:spcPts val="0"/>
              </a:spcBef>
              <a:buSzPct val="100000"/>
              <a:buFont typeface="Georgia"/>
              <a:buNone/>
              <a:defRPr sz="3600" b="0">
                <a:solidFill>
                  <a:schemeClr val="lt1"/>
                </a:solidFill>
                <a:latin typeface="Georgia"/>
                <a:ea typeface="Georgia"/>
                <a:cs typeface="Georgia"/>
                <a:sym typeface="Georgia"/>
              </a:defRPr>
            </a:lvl6pPr>
            <a:lvl7pPr algn="l" rtl="0">
              <a:spcBef>
                <a:spcPts val="0"/>
              </a:spcBef>
              <a:buSzPct val="100000"/>
              <a:buFont typeface="Georgia"/>
              <a:buNone/>
              <a:defRPr sz="3600" b="0">
                <a:solidFill>
                  <a:schemeClr val="lt1"/>
                </a:solidFill>
                <a:latin typeface="Georgia"/>
                <a:ea typeface="Georgia"/>
                <a:cs typeface="Georgia"/>
                <a:sym typeface="Georgia"/>
              </a:defRPr>
            </a:lvl7pPr>
            <a:lvl8pPr algn="l" rtl="0">
              <a:spcBef>
                <a:spcPts val="0"/>
              </a:spcBef>
              <a:buSzPct val="100000"/>
              <a:buFont typeface="Georgia"/>
              <a:buNone/>
              <a:defRPr sz="3600" b="0">
                <a:solidFill>
                  <a:schemeClr val="lt1"/>
                </a:solidFill>
                <a:latin typeface="Georgia"/>
                <a:ea typeface="Georgia"/>
                <a:cs typeface="Georgia"/>
                <a:sym typeface="Georgia"/>
              </a:defRPr>
            </a:lvl8pPr>
            <a:lvl9pPr algn="l" rtl="0">
              <a:spcBef>
                <a:spcPts val="0"/>
              </a:spcBef>
              <a:buSzPct val="100000"/>
              <a:buFont typeface="Georgia"/>
              <a:buNone/>
              <a:defRPr sz="3600"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609600" y="1600201"/>
            <a:ext cx="5326000" cy="4967700"/>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a:t>Edit Master text styles</a:t>
            </a:r>
          </a:p>
        </p:txBody>
      </p:sp>
      <p:sp>
        <p:nvSpPr>
          <p:cNvPr id="25" name="Shape 25"/>
          <p:cNvSpPr txBox="1">
            <a:spLocks noGrp="1"/>
          </p:cNvSpPr>
          <p:nvPr>
            <p:ph type="body" idx="2"/>
          </p:nvPr>
        </p:nvSpPr>
        <p:spPr>
          <a:xfrm>
            <a:off x="6256365" y="1600201"/>
            <a:ext cx="5326000" cy="4967700"/>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a:t>Edit Master text styles</a:t>
            </a:r>
          </a:p>
        </p:txBody>
      </p:sp>
      <p:pic>
        <p:nvPicPr>
          <p:cNvPr id="5" name="Picture 4"/>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8284951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2991893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30" name="Shape 230"/>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buClr>
                <a:srgbClr val="1A2836"/>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31" name="Shape 23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Edit Master text styles</a:t>
            </a:r>
          </a:p>
        </p:txBody>
      </p:sp>
      <p:pic>
        <p:nvPicPr>
          <p:cNvPr id="21" name="Picture 20">
            <a:extLst>
              <a:ext uri="{FF2B5EF4-FFF2-40B4-BE49-F238E27FC236}">
                <a16:creationId xmlns:a16="http://schemas.microsoft.com/office/drawing/2014/main" id="{BD588CD6-00FA-3647-9C32-955C9EE21388}"/>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820727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body red">
    <p:bg>
      <p:bgPr>
        <a:solidFill>
          <a:schemeClr val="bg1"/>
        </a:solidFill>
        <a:effectLst/>
      </p:bgPr>
    </p:bg>
    <p:spTree>
      <p:nvGrpSpPr>
        <p:cNvPr id="1" name="Shape 193"/>
        <p:cNvGrpSpPr/>
        <p:nvPr/>
      </p:nvGrpSpPr>
      <p:grpSpPr>
        <a:xfrm>
          <a:off x="0" y="0"/>
          <a:ext cx="0" cy="0"/>
          <a:chOff x="0" y="0"/>
          <a:chExt cx="0" cy="0"/>
        </a:xfrm>
      </p:grpSpPr>
      <p:sp>
        <p:nvSpPr>
          <p:cNvPr id="210" name="Shape 210"/>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11" name="Shape 21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Edit Master text styles</a:t>
            </a:r>
          </a:p>
        </p:txBody>
      </p:sp>
      <p:pic>
        <p:nvPicPr>
          <p:cNvPr id="21" name="Picture 20">
            <a:extLst>
              <a:ext uri="{FF2B5EF4-FFF2-40B4-BE49-F238E27FC236}">
                <a16:creationId xmlns:a16="http://schemas.microsoft.com/office/drawing/2014/main" id="{6FC4E35A-9159-9949-BC55-44AB60AEC9F4}"/>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4397936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50" name="Shape 250"/>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buClr>
                <a:srgbClr val="9A8219"/>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51" name="Shape 25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Edit Master text styles</a:t>
            </a:r>
          </a:p>
        </p:txBody>
      </p:sp>
      <p:pic>
        <p:nvPicPr>
          <p:cNvPr id="21" name="Picture 20">
            <a:extLst>
              <a:ext uri="{FF2B5EF4-FFF2-40B4-BE49-F238E27FC236}">
                <a16:creationId xmlns:a16="http://schemas.microsoft.com/office/drawing/2014/main" id="{4E1121FC-8B0E-0F4B-8A9D-C7B1ADC4049F}"/>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304614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711200" y="1371600"/>
            <a:ext cx="10468864" cy="18288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711200" y="3228536"/>
            <a:ext cx="10472928" cy="175260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6026853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kumimoji="0" lang="en-US" dirty="0"/>
              <a:t>CLICK TO EDIT MASTER TITLE STYLE</a:t>
            </a:r>
          </a:p>
        </p:txBody>
      </p:sp>
      <p:sp>
        <p:nvSpPr>
          <p:cNvPr id="3" name="Content Placeholder 2"/>
          <p:cNvSpPr>
            <a:spLocks noGrp="1"/>
          </p:cNvSpPr>
          <p:nvPr>
            <p:ph idx="1"/>
          </p:nvPr>
        </p:nvSpPr>
        <p:spPr/>
        <p:txBody>
          <a:bodyPr/>
          <a:lstStyle>
            <a:lvl1pPr marL="205730" indent="-205730">
              <a:buClr>
                <a:schemeClr val="accent4"/>
              </a:buClr>
              <a:buSzPct val="100000"/>
              <a:buFont typeface="Arial" panose="020B0604020202020204" pitchFamily="34" charset="0"/>
              <a:buChar char="•"/>
              <a:defRPr sz="2600"/>
            </a:lvl1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646882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707136" y="2704664"/>
            <a:ext cx="10363200" cy="1509712"/>
          </a:xfrm>
        </p:spPr>
        <p:txBody>
          <a:bodyPr lIns="45718" rIns="45718" anchor="t">
            <a:normAutofit/>
          </a:bodyPr>
          <a:lstStyle>
            <a:lvl1pPr marL="0" indent="0">
              <a:buNone/>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Edit Master text styles</a:t>
            </a:r>
          </a:p>
        </p:txBody>
      </p:sp>
      <p:pic>
        <p:nvPicPr>
          <p:cNvPr id="4" name="Picture 3"/>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5876253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a:lstStyle/>
          <a:p>
            <a:r>
              <a:rPr kumimoji="0" lang="en-US" dirty="0"/>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1920085"/>
            <a:ext cx="5384800" cy="443484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45120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609600" y="1855248"/>
            <a:ext cx="5386917" cy="659352"/>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6193372" y="1859761"/>
            <a:ext cx="5389033" cy="654843"/>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6193372" y="2514600"/>
            <a:ext cx="5389033" cy="384572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7" name="Picture 6"/>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1894233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1074400" cy="114300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accent4"/>
                </a:solidFill>
                <a:effectLst/>
                <a:latin typeface="+mj-lt"/>
                <a:ea typeface="+mj-ea"/>
                <a:cs typeface="+mj-cs"/>
              </a:defRPr>
            </a:lvl1pPr>
          </a:lstStyle>
          <a:p>
            <a:r>
              <a:rPr kumimoji="0" lang="en-US" dirty="0"/>
              <a:t>CLICK TO EDIT MASTER TITLE STYLE</a:t>
            </a:r>
          </a:p>
        </p:txBody>
      </p:sp>
      <p:pic>
        <p:nvPicPr>
          <p:cNvPr id="3" name="Picture 2"/>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5013234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4230541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3176148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lIns="91435" tIns="45718" rIns="91435" bIns="45718">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val="18636794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hyperlink" Target="http://www.coastergrotto.com/top-10-parks.jsp"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worldsoffun.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prstGeom prst="rect">
            <a:avLst/>
          </a:prstGeom>
          <a:noFill/>
          <a:ln>
            <a:noFill/>
          </a:ln>
        </p:spPr>
        <p:txBody>
          <a:bodyPr vert="horz" lIns="0" tIns="45700" rIns="0" bIns="0" anchor="b" anchorCtr="0">
            <a:noAutofit/>
          </a:bodyPr>
          <a:lstStyle/>
          <a:p>
            <a:pPr>
              <a:spcBef>
                <a:spcPts val="0"/>
              </a:spcBef>
              <a:buClr>
                <a:schemeClr val="accent4"/>
              </a:buClr>
              <a:buSzPct val="25000"/>
            </a:pPr>
            <a:r>
              <a:rPr lang="en-US" sz="4400" dirty="0"/>
              <a:t>Survival of the Fittest</a:t>
            </a:r>
            <a:endParaRPr lang="en-US" sz="4400" dirty="0">
              <a:latin typeface="Calibri"/>
              <a:ea typeface="Calibri"/>
              <a:cs typeface="Calibri"/>
              <a:sym typeface="Calibri"/>
            </a:endParaRPr>
          </a:p>
        </p:txBody>
      </p:sp>
      <p:sp>
        <p:nvSpPr>
          <p:cNvPr id="64" name="Shape 64"/>
          <p:cNvSpPr txBox="1">
            <a:spLocks noGrp="1"/>
          </p:cNvSpPr>
          <p:nvPr>
            <p:ph idx="1"/>
          </p:nvPr>
        </p:nvSpPr>
        <p:spPr>
          <a:prstGeom prst="rect">
            <a:avLst/>
          </a:prstGeom>
          <a:noFill/>
          <a:ln>
            <a:noFill/>
          </a:ln>
        </p:spPr>
        <p:txBody>
          <a:bodyPr vert="horz" lIns="91425" tIns="45700" rIns="91425" bIns="45700" anchor="t" anchorCtr="0">
            <a:noAutofit/>
          </a:bodyPr>
          <a:lstStyle/>
          <a:p>
            <a:pPr marL="274306" indent="-274306">
              <a:lnSpc>
                <a:spcPct val="150000"/>
              </a:lnSpc>
              <a:spcBef>
                <a:spcPts val="0"/>
              </a:spcBef>
              <a:buSzPct val="60000"/>
              <a:buFont typeface="Noto Sans Symbols"/>
              <a:buChar char="●"/>
            </a:pPr>
            <a:r>
              <a:rPr lang="en-US" b="1" dirty="0">
                <a:solidFill>
                  <a:schemeClr val="dk1"/>
                </a:solidFill>
                <a:ea typeface="Calibri"/>
                <a:sym typeface="Calibri"/>
              </a:rPr>
              <a:t>Dora: </a:t>
            </a:r>
            <a:r>
              <a:rPr lang="en-US" dirty="0">
                <a:solidFill>
                  <a:schemeClr val="dk1"/>
                </a:solidFill>
                <a:ea typeface="Calibri"/>
                <a:sym typeface="Calibri"/>
              </a:rPr>
              <a:t>“I think ‘fit’ means being bigger and stronger.”</a:t>
            </a:r>
          </a:p>
          <a:p>
            <a:pPr marL="274306" indent="-274306">
              <a:lnSpc>
                <a:spcPct val="150000"/>
              </a:lnSpc>
              <a:spcBef>
                <a:spcPts val="0"/>
              </a:spcBef>
              <a:buSzPct val="60000"/>
              <a:buFont typeface="Noto Sans Symbols"/>
              <a:buChar char="●"/>
            </a:pPr>
            <a:r>
              <a:rPr lang="en-US" b="1" dirty="0"/>
              <a:t>Lance:</a:t>
            </a:r>
            <a:r>
              <a:rPr lang="en-US" dirty="0"/>
              <a:t> “I think ’fit’ means being more likely to reproduce.”</a:t>
            </a:r>
          </a:p>
          <a:p>
            <a:pPr marL="274306" indent="-274306">
              <a:lnSpc>
                <a:spcPct val="150000"/>
              </a:lnSpc>
              <a:spcBef>
                <a:spcPts val="0"/>
              </a:spcBef>
              <a:buSzPct val="60000"/>
              <a:buFont typeface="Noto Sans Symbols"/>
              <a:buChar char="●"/>
            </a:pPr>
            <a:r>
              <a:rPr lang="en-US" b="1" dirty="0">
                <a:solidFill>
                  <a:schemeClr val="dk1"/>
                </a:solidFill>
                <a:ea typeface="Calibri"/>
                <a:sym typeface="Calibri"/>
              </a:rPr>
              <a:t>Felix: </a:t>
            </a:r>
            <a:r>
              <a:rPr lang="en-US" dirty="0">
                <a:solidFill>
                  <a:schemeClr val="dk1"/>
                </a:solidFill>
                <a:ea typeface="Calibri"/>
                <a:sym typeface="Calibri"/>
              </a:rPr>
              <a:t>“I think ‘fit’ means being able to run faster.”</a:t>
            </a:r>
          </a:p>
          <a:p>
            <a:pPr marL="274306" indent="-274306">
              <a:lnSpc>
                <a:spcPct val="150000"/>
              </a:lnSpc>
              <a:spcBef>
                <a:spcPts val="0"/>
              </a:spcBef>
              <a:buSzPct val="60000"/>
              <a:buFont typeface="Noto Sans Symbols"/>
              <a:buChar char="●"/>
            </a:pPr>
            <a:r>
              <a:rPr lang="en-US" b="1" dirty="0"/>
              <a:t>Keisha:</a:t>
            </a:r>
            <a:r>
              <a:rPr lang="en-US" dirty="0"/>
              <a:t> “I think ‘fit’ means being more intelligent.”</a:t>
            </a:r>
          </a:p>
          <a:p>
            <a:pPr marL="274306" indent="-274306">
              <a:spcBef>
                <a:spcPts val="0"/>
              </a:spcBef>
              <a:buSzPct val="95000"/>
              <a:buFont typeface="Noto Sans Symbols"/>
              <a:buChar char="●"/>
            </a:pPr>
            <a:endParaRPr lang="en-US" dirty="0">
              <a:solidFill>
                <a:schemeClr val="dk1"/>
              </a:solidFill>
              <a:ea typeface="Calibri"/>
              <a:sym typeface="Calibri"/>
            </a:endParaRPr>
          </a:p>
          <a:p>
            <a:pPr marL="0" indent="0">
              <a:spcBef>
                <a:spcPts val="0"/>
              </a:spcBef>
              <a:buSzPct val="95000"/>
              <a:buNone/>
            </a:pPr>
            <a:r>
              <a:rPr lang="en-US" dirty="0"/>
              <a:t>Which person do you agree with most? Go to that corner and talk with everyone else there about why your statement is the best choice.</a:t>
            </a:r>
            <a:endParaRPr lang="en-US" dirty="0">
              <a:solidFill>
                <a:schemeClr val="dk1"/>
              </a:solidFill>
              <a:ea typeface="Calibri"/>
              <a:sym typeface="Calibri"/>
            </a:endParaRPr>
          </a:p>
          <a:p>
            <a:pPr marL="274306" indent="-274306">
              <a:spcBef>
                <a:spcPts val="0"/>
              </a:spcBef>
              <a:buSzPct val="95000"/>
              <a:buFont typeface="Noto Sans Symbols"/>
              <a:buChar char="●"/>
            </a:pPr>
            <a:endParaRPr lang="en-US" dirty="0">
              <a:solidFill>
                <a:schemeClr val="dk1"/>
              </a:solidFill>
              <a:ea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5" name="Picture 4">
            <a:extLst>
              <a:ext uri="{FF2B5EF4-FFF2-40B4-BE49-F238E27FC236}">
                <a16:creationId xmlns:a16="http://schemas.microsoft.com/office/drawing/2014/main" id="{B09668F8-3CC8-E54A-B266-F3EAD2252635}"/>
              </a:ext>
            </a:extLst>
          </p:cNvPr>
          <p:cNvPicPr>
            <a:picLocks noChangeAspect="1"/>
          </p:cNvPicPr>
          <p:nvPr/>
        </p:nvPicPr>
        <p:blipFill>
          <a:blip r:embed="rId3"/>
          <a:stretch>
            <a:fillRect/>
          </a:stretch>
        </p:blipFill>
        <p:spPr>
          <a:xfrm>
            <a:off x="7558613" y="3825508"/>
            <a:ext cx="2956265" cy="2214345"/>
          </a:xfrm>
          <a:prstGeom prst="rect">
            <a:avLst/>
          </a:prstGeom>
          <a:ln w="19050">
            <a:solidFill>
              <a:schemeClr val="tx1"/>
            </a:solidFill>
          </a:ln>
        </p:spPr>
      </p:pic>
      <p:pic>
        <p:nvPicPr>
          <p:cNvPr id="8" name="Picture 7">
            <a:extLst>
              <a:ext uri="{FF2B5EF4-FFF2-40B4-BE49-F238E27FC236}">
                <a16:creationId xmlns:a16="http://schemas.microsoft.com/office/drawing/2014/main" id="{D1DDD7AC-9E21-D149-B2A8-F422A08F2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5194" y="1223534"/>
            <a:ext cx="2819900" cy="2093212"/>
          </a:xfrm>
          <a:prstGeom prst="rect">
            <a:avLst/>
          </a:prstGeom>
          <a:ln w="19050">
            <a:solidFill>
              <a:schemeClr val="tx1"/>
            </a:solidFill>
          </a:ln>
        </p:spPr>
      </p:pic>
      <p:pic>
        <p:nvPicPr>
          <p:cNvPr id="4" name="Picture 3">
            <a:extLst>
              <a:ext uri="{FF2B5EF4-FFF2-40B4-BE49-F238E27FC236}">
                <a16:creationId xmlns:a16="http://schemas.microsoft.com/office/drawing/2014/main" id="{E67F73E5-9B85-794C-9191-F7A982D4F9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85117" y="1680539"/>
            <a:ext cx="2111055" cy="2814740"/>
          </a:xfrm>
          <a:prstGeom prst="rect">
            <a:avLst/>
          </a:prstGeom>
          <a:ln w="19050">
            <a:solidFill>
              <a:schemeClr val="tx1"/>
            </a:solidFill>
          </a:ln>
        </p:spPr>
      </p:pic>
      <p:pic>
        <p:nvPicPr>
          <p:cNvPr id="6" name="Picture 5">
            <a:extLst>
              <a:ext uri="{FF2B5EF4-FFF2-40B4-BE49-F238E27FC236}">
                <a16:creationId xmlns:a16="http://schemas.microsoft.com/office/drawing/2014/main" id="{270B4A2B-AD70-8F4B-BC96-0B87CA030B1D}"/>
              </a:ext>
            </a:extLst>
          </p:cNvPr>
          <p:cNvPicPr>
            <a:picLocks noChangeAspect="1"/>
          </p:cNvPicPr>
          <p:nvPr/>
        </p:nvPicPr>
        <p:blipFill>
          <a:blip r:embed="rId6"/>
          <a:stretch>
            <a:fillRect/>
          </a:stretch>
        </p:blipFill>
        <p:spPr>
          <a:xfrm>
            <a:off x="677180" y="4394046"/>
            <a:ext cx="3311313" cy="2203528"/>
          </a:xfrm>
          <a:prstGeom prst="rect">
            <a:avLst/>
          </a:prstGeom>
          <a:ln w="19050">
            <a:solidFill>
              <a:schemeClr val="tx1"/>
            </a:solidFill>
          </a:ln>
        </p:spPr>
      </p:pic>
      <p:pic>
        <p:nvPicPr>
          <p:cNvPr id="2" name="Picture 1">
            <a:extLst>
              <a:ext uri="{FF2B5EF4-FFF2-40B4-BE49-F238E27FC236}">
                <a16:creationId xmlns:a16="http://schemas.microsoft.com/office/drawing/2014/main" id="{75E113FC-3A31-1D46-A7FD-1A01A28337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91548" y="2707869"/>
            <a:ext cx="3311313" cy="2206162"/>
          </a:xfrm>
          <a:prstGeom prst="rect">
            <a:avLst/>
          </a:prstGeom>
          <a:ln w="19050">
            <a:solidFill>
              <a:schemeClr val="tx1"/>
            </a:solidFill>
          </a:ln>
        </p:spPr>
      </p:pic>
      <p:pic>
        <p:nvPicPr>
          <p:cNvPr id="10" name="Picture 9">
            <a:extLst>
              <a:ext uri="{FF2B5EF4-FFF2-40B4-BE49-F238E27FC236}">
                <a16:creationId xmlns:a16="http://schemas.microsoft.com/office/drawing/2014/main" id="{A3029145-6294-B04E-9F0D-99752849739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14783" y="4617032"/>
            <a:ext cx="2964083" cy="1976055"/>
          </a:xfrm>
          <a:prstGeom prst="rect">
            <a:avLst/>
          </a:prstGeom>
          <a:ln w="19050">
            <a:solidFill>
              <a:schemeClr val="tx1"/>
            </a:solidFill>
          </a:ln>
        </p:spPr>
      </p:pic>
      <p:sp>
        <p:nvSpPr>
          <p:cNvPr id="11" name="Title 2">
            <a:extLst>
              <a:ext uri="{FF2B5EF4-FFF2-40B4-BE49-F238E27FC236}">
                <a16:creationId xmlns:a16="http://schemas.microsoft.com/office/drawing/2014/main" id="{3D06D200-C567-423B-9792-B3CF5844F9D6}"/>
              </a:ext>
            </a:extLst>
          </p:cNvPr>
          <p:cNvSpPr txBox="1">
            <a:spLocks/>
          </p:cNvSpPr>
          <p:nvPr/>
        </p:nvSpPr>
        <p:spPr>
          <a:xfrm>
            <a:off x="525318" y="-675287"/>
            <a:ext cx="5570682" cy="2668060"/>
          </a:xfrm>
          <a:prstGeom prst="rect">
            <a:avLst/>
          </a:prstGeom>
        </p:spPr>
        <p:txBody>
          <a:bodyPr vert="horz" lIns="0" tIns="45718" rIns="0" bIns="0" anchor="b">
            <a:normAutofit fontScale="60000" lnSpcReduction="20000"/>
          </a:bodyPr>
          <a:lstStyle>
            <a:lvl1pPr algn="l" rtl="0" eaLnBrk="1" latinLnBrk="0" hangingPunct="1">
              <a:spcBef>
                <a:spcPct val="0"/>
              </a:spcBef>
              <a:buNone/>
              <a:defRPr kumimoji="0" sz="3600" b="0" kern="1200">
                <a:ln>
                  <a:noFill/>
                </a:ln>
                <a:solidFill>
                  <a:schemeClr val="accent4"/>
                </a:solidFill>
                <a:effectLst/>
                <a:latin typeface="+mj-lt"/>
                <a:ea typeface="+mj-ea"/>
                <a:cs typeface="+mj-cs"/>
              </a:defRPr>
            </a:lvl1pPr>
          </a:lstStyle>
          <a:p>
            <a:pPr>
              <a:lnSpc>
                <a:spcPct val="120000"/>
              </a:lnSpc>
            </a:pPr>
            <a:br>
              <a:rPr lang="en-US" sz="4000" dirty="0"/>
            </a:br>
            <a:br>
              <a:rPr lang="en-US" sz="4000" dirty="0"/>
            </a:br>
            <a:r>
              <a:rPr lang="en-US" sz="6000" dirty="0"/>
              <a:t>What makes them special? What is ‘useful’ about what makes them special?</a:t>
            </a:r>
          </a:p>
        </p:txBody>
      </p:sp>
    </p:spTree>
    <p:extLst>
      <p:ext uri="{BB962C8B-B14F-4D97-AF65-F5344CB8AC3E}">
        <p14:creationId xmlns:p14="http://schemas.microsoft.com/office/powerpoint/2010/main" val="279386354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3" name="Title 2">
            <a:extLst>
              <a:ext uri="{FF2B5EF4-FFF2-40B4-BE49-F238E27FC236}">
                <a16:creationId xmlns:a16="http://schemas.microsoft.com/office/drawing/2014/main" id="{348D356B-BFE6-804B-8DF8-D129A52A27FA}"/>
              </a:ext>
            </a:extLst>
          </p:cNvPr>
          <p:cNvSpPr>
            <a:spLocks noGrp="1"/>
          </p:cNvSpPr>
          <p:nvPr>
            <p:ph type="title"/>
          </p:nvPr>
        </p:nvSpPr>
        <p:spPr>
          <a:xfrm>
            <a:off x="466186" y="888106"/>
            <a:ext cx="7930806" cy="2207150"/>
          </a:xfrm>
        </p:spPr>
        <p:txBody>
          <a:bodyPr>
            <a:normAutofit fontScale="90000"/>
          </a:bodyPr>
          <a:lstStyle/>
          <a:p>
            <a:br>
              <a:rPr lang="en-US" sz="4000" dirty="0"/>
            </a:br>
            <a:br>
              <a:rPr lang="en-US" sz="4000" dirty="0"/>
            </a:br>
            <a:r>
              <a:rPr lang="en-US" sz="4000" dirty="0"/>
              <a:t>Which of these animals fit your definition for ‘survival of the fittest’? </a:t>
            </a:r>
            <a:br>
              <a:rPr lang="en-US" sz="4000" dirty="0"/>
            </a:br>
            <a:r>
              <a:rPr lang="en-US" sz="4000" dirty="0"/>
              <a:t>Which don’t? </a:t>
            </a:r>
            <a:br>
              <a:rPr lang="en-US" sz="4000" dirty="0"/>
            </a:br>
            <a:r>
              <a:rPr lang="en-US" sz="4000" dirty="0"/>
              <a:t>Do you need to revise your </a:t>
            </a:r>
            <a:br>
              <a:rPr lang="en-US" sz="4000" dirty="0"/>
            </a:br>
            <a:r>
              <a:rPr lang="en-US" sz="4000" dirty="0"/>
              <a:t>definition?</a:t>
            </a:r>
          </a:p>
        </p:txBody>
      </p:sp>
      <p:pic>
        <p:nvPicPr>
          <p:cNvPr id="5" name="Picture 4">
            <a:extLst>
              <a:ext uri="{FF2B5EF4-FFF2-40B4-BE49-F238E27FC236}">
                <a16:creationId xmlns:a16="http://schemas.microsoft.com/office/drawing/2014/main" id="{B09668F8-3CC8-E54A-B266-F3EAD2252635}"/>
              </a:ext>
            </a:extLst>
          </p:cNvPr>
          <p:cNvPicPr>
            <a:picLocks noChangeAspect="1"/>
          </p:cNvPicPr>
          <p:nvPr/>
        </p:nvPicPr>
        <p:blipFill>
          <a:blip r:embed="rId3"/>
          <a:stretch>
            <a:fillRect/>
          </a:stretch>
        </p:blipFill>
        <p:spPr>
          <a:xfrm>
            <a:off x="7558613" y="3825508"/>
            <a:ext cx="2956265" cy="2214345"/>
          </a:xfrm>
          <a:prstGeom prst="rect">
            <a:avLst/>
          </a:prstGeom>
          <a:ln w="19050">
            <a:solidFill>
              <a:schemeClr val="tx1"/>
            </a:solidFill>
          </a:ln>
        </p:spPr>
      </p:pic>
      <p:pic>
        <p:nvPicPr>
          <p:cNvPr id="8" name="Picture 7">
            <a:extLst>
              <a:ext uri="{FF2B5EF4-FFF2-40B4-BE49-F238E27FC236}">
                <a16:creationId xmlns:a16="http://schemas.microsoft.com/office/drawing/2014/main" id="{D1DDD7AC-9E21-D149-B2A8-F422A08F2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5194" y="1223534"/>
            <a:ext cx="2819900" cy="2093212"/>
          </a:xfrm>
          <a:prstGeom prst="rect">
            <a:avLst/>
          </a:prstGeom>
          <a:ln w="19050">
            <a:solidFill>
              <a:schemeClr val="tx1"/>
            </a:solidFill>
          </a:ln>
        </p:spPr>
      </p:pic>
      <p:pic>
        <p:nvPicPr>
          <p:cNvPr id="4" name="Picture 3">
            <a:extLst>
              <a:ext uri="{FF2B5EF4-FFF2-40B4-BE49-F238E27FC236}">
                <a16:creationId xmlns:a16="http://schemas.microsoft.com/office/drawing/2014/main" id="{E67F73E5-9B85-794C-9191-F7A982D4F9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85117" y="1680539"/>
            <a:ext cx="2111055" cy="2814740"/>
          </a:xfrm>
          <a:prstGeom prst="rect">
            <a:avLst/>
          </a:prstGeom>
          <a:ln w="19050">
            <a:solidFill>
              <a:schemeClr val="tx1"/>
            </a:solidFill>
          </a:ln>
        </p:spPr>
      </p:pic>
      <p:pic>
        <p:nvPicPr>
          <p:cNvPr id="6" name="Picture 5">
            <a:extLst>
              <a:ext uri="{FF2B5EF4-FFF2-40B4-BE49-F238E27FC236}">
                <a16:creationId xmlns:a16="http://schemas.microsoft.com/office/drawing/2014/main" id="{270B4A2B-AD70-8F4B-BC96-0B87CA030B1D}"/>
              </a:ext>
            </a:extLst>
          </p:cNvPr>
          <p:cNvPicPr>
            <a:picLocks noChangeAspect="1"/>
          </p:cNvPicPr>
          <p:nvPr/>
        </p:nvPicPr>
        <p:blipFill>
          <a:blip r:embed="rId6"/>
          <a:stretch>
            <a:fillRect/>
          </a:stretch>
        </p:blipFill>
        <p:spPr>
          <a:xfrm>
            <a:off x="677180" y="4394046"/>
            <a:ext cx="3311313" cy="2203528"/>
          </a:xfrm>
          <a:prstGeom prst="rect">
            <a:avLst/>
          </a:prstGeom>
          <a:ln w="19050">
            <a:solidFill>
              <a:schemeClr val="tx1"/>
            </a:solidFill>
          </a:ln>
        </p:spPr>
      </p:pic>
      <p:pic>
        <p:nvPicPr>
          <p:cNvPr id="2" name="Picture 1">
            <a:extLst>
              <a:ext uri="{FF2B5EF4-FFF2-40B4-BE49-F238E27FC236}">
                <a16:creationId xmlns:a16="http://schemas.microsoft.com/office/drawing/2014/main" id="{75E113FC-3A31-1D46-A7FD-1A01A28337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91548" y="2707869"/>
            <a:ext cx="3311313" cy="2206162"/>
          </a:xfrm>
          <a:prstGeom prst="rect">
            <a:avLst/>
          </a:prstGeom>
          <a:ln w="19050">
            <a:solidFill>
              <a:schemeClr val="tx1"/>
            </a:solidFill>
          </a:ln>
        </p:spPr>
      </p:pic>
      <p:pic>
        <p:nvPicPr>
          <p:cNvPr id="10" name="Picture 9">
            <a:extLst>
              <a:ext uri="{FF2B5EF4-FFF2-40B4-BE49-F238E27FC236}">
                <a16:creationId xmlns:a16="http://schemas.microsoft.com/office/drawing/2014/main" id="{A3029145-6294-B04E-9F0D-99752849739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14783" y="4617032"/>
            <a:ext cx="2964083" cy="1976055"/>
          </a:xfrm>
          <a:prstGeom prst="rect">
            <a:avLst/>
          </a:prstGeom>
          <a:ln w="19050">
            <a:solidFill>
              <a:schemeClr val="tx1"/>
            </a:solidFill>
          </a:ln>
        </p:spPr>
      </p:pic>
    </p:spTree>
    <p:extLst>
      <p:ext uri="{BB962C8B-B14F-4D97-AF65-F5344CB8AC3E}">
        <p14:creationId xmlns:p14="http://schemas.microsoft.com/office/powerpoint/2010/main" val="236958013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prstGeom prst="rect">
            <a:avLst/>
          </a:prstGeom>
          <a:noFill/>
          <a:ln>
            <a:noFill/>
          </a:ln>
        </p:spPr>
        <p:txBody>
          <a:bodyPr vert="horz" lIns="0" tIns="45700" rIns="0" bIns="0" anchor="b" anchorCtr="0">
            <a:noAutofit/>
          </a:bodyPr>
          <a:lstStyle/>
          <a:p>
            <a:pPr>
              <a:spcBef>
                <a:spcPts val="0"/>
              </a:spcBef>
              <a:buClr>
                <a:schemeClr val="accent4"/>
              </a:buClr>
              <a:buSzPct val="25000"/>
            </a:pPr>
            <a:r>
              <a:rPr lang="en-US" sz="4400" dirty="0">
                <a:latin typeface="Calibri"/>
                <a:ea typeface="Calibri"/>
                <a:cs typeface="Calibri"/>
                <a:sym typeface="Calibri"/>
              </a:rPr>
              <a:t>Why-Lighting and Comic Writing</a:t>
            </a:r>
          </a:p>
        </p:txBody>
      </p:sp>
      <p:sp>
        <p:nvSpPr>
          <p:cNvPr id="76" name="Shape 76"/>
          <p:cNvSpPr txBox="1">
            <a:spLocks noGrp="1"/>
          </p:cNvSpPr>
          <p:nvPr>
            <p:ph idx="1"/>
          </p:nvPr>
        </p:nvSpPr>
        <p:spPr>
          <a:xfrm>
            <a:off x="609601" y="1935480"/>
            <a:ext cx="8934450" cy="4389120"/>
          </a:xfrm>
          <a:prstGeom prst="rect">
            <a:avLst/>
          </a:prstGeom>
          <a:noFill/>
          <a:ln>
            <a:noFill/>
          </a:ln>
        </p:spPr>
        <p:txBody>
          <a:bodyPr vert="horz" lIns="91425" tIns="45700" rIns="91425" bIns="45700" anchor="t" anchorCtr="0">
            <a:noAutofit/>
          </a:bodyPr>
          <a:lstStyle/>
          <a:p>
            <a:pPr marL="0" indent="0">
              <a:lnSpc>
                <a:spcPct val="90000"/>
              </a:lnSpc>
              <a:spcBef>
                <a:spcPts val="0"/>
              </a:spcBef>
              <a:buNone/>
            </a:pPr>
            <a:r>
              <a:rPr lang="en-US" b="1" dirty="0"/>
              <a:t>What is the human influence on Darwinian fitness?</a:t>
            </a:r>
          </a:p>
          <a:p>
            <a:r>
              <a:rPr lang="en-US" sz="2200" dirty="0"/>
              <a:t>Highlight phrases within the article that contribute to answer the question.</a:t>
            </a:r>
          </a:p>
          <a:p>
            <a:r>
              <a:rPr lang="en-US" sz="2200" dirty="0"/>
              <a:t>Write in the margins why you highlighted each phrase.</a:t>
            </a:r>
          </a:p>
          <a:p>
            <a:pPr indent="-274306">
              <a:lnSpc>
                <a:spcPct val="90000"/>
              </a:lnSpc>
              <a:spcBef>
                <a:spcPts val="0"/>
              </a:spcBef>
            </a:pPr>
            <a:endParaRPr lang="en-US" sz="2400" b="1" dirty="0"/>
          </a:p>
          <a:p>
            <a:pPr marL="0" indent="0">
              <a:lnSpc>
                <a:spcPct val="90000"/>
              </a:lnSpc>
              <a:spcBef>
                <a:spcPts val="0"/>
              </a:spcBef>
              <a:buNone/>
            </a:pPr>
            <a:r>
              <a:rPr lang="en-US" sz="2400" b="1" dirty="0"/>
              <a:t>Comic writing</a:t>
            </a:r>
            <a:endParaRPr lang="en-US" sz="2400" b="1" dirty="0">
              <a:hlinkClick r:id="rId3"/>
            </a:endParaRPr>
          </a:p>
          <a:p>
            <a:r>
              <a:rPr lang="en-US" sz="2200" dirty="0"/>
              <a:t>There needs to be a message, but this is also a comic so see if you can add in some laughs.</a:t>
            </a:r>
          </a:p>
          <a:p>
            <a:r>
              <a:rPr lang="en-US" sz="2200" dirty="0"/>
              <a:t>This is a great time to reflect on how good your margin notes were. What was helpful and what was hurtful toward making your comic?</a:t>
            </a:r>
          </a:p>
          <a:p>
            <a:r>
              <a:rPr lang="en-US" sz="2200" dirty="0"/>
              <a:t>How will your illustrations help with the message? They need to be more than just a person standing there talking.</a:t>
            </a:r>
          </a:p>
          <a:p>
            <a:pPr indent="-274306">
              <a:lnSpc>
                <a:spcPct val="90000"/>
              </a:lnSpc>
              <a:spcBef>
                <a:spcPts val="0"/>
              </a:spcBef>
            </a:pPr>
            <a:endParaRPr lang="en-US" sz="2400" dirty="0">
              <a:ea typeface="Calibri"/>
              <a:sym typeface="Calibri"/>
              <a:hlinkClick r:id="rId3"/>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vert="horz" lIns="0" tIns="45700" rIns="0" bIns="0" anchor="b" anchorCtr="0">
            <a:noAutofit/>
          </a:bodyPr>
          <a:lstStyle/>
          <a:p>
            <a:pPr>
              <a:spcBef>
                <a:spcPts val="0"/>
              </a:spcBef>
              <a:buClr>
                <a:schemeClr val="accent4"/>
              </a:buClr>
              <a:buSzPct val="25000"/>
            </a:pPr>
            <a:r>
              <a:rPr lang="en-US" sz="4400" dirty="0"/>
              <a:t>Metacognition (Thinking about Learning)</a:t>
            </a:r>
            <a:endParaRPr lang="en-US" sz="4400" dirty="0">
              <a:latin typeface="Calibri"/>
              <a:ea typeface="Calibri"/>
              <a:cs typeface="Calibri"/>
              <a:sym typeface="Calibri"/>
            </a:endParaRPr>
          </a:p>
        </p:txBody>
      </p:sp>
      <p:sp>
        <p:nvSpPr>
          <p:cNvPr id="82" name="Shape 82"/>
          <p:cNvSpPr txBox="1">
            <a:spLocks noGrp="1"/>
          </p:cNvSpPr>
          <p:nvPr>
            <p:ph idx="1"/>
          </p:nvPr>
        </p:nvSpPr>
        <p:spPr>
          <a:prstGeom prst="rect">
            <a:avLst/>
          </a:prstGeom>
          <a:noFill/>
          <a:ln>
            <a:noFill/>
          </a:ln>
        </p:spPr>
        <p:txBody>
          <a:bodyPr vert="horz" lIns="91425" tIns="45700" rIns="91425" bIns="45700" anchor="t" anchorCtr="0">
            <a:noAutofit/>
          </a:bodyPr>
          <a:lstStyle/>
          <a:p>
            <a:pPr marL="0" indent="0">
              <a:spcBef>
                <a:spcPts val="0"/>
              </a:spcBef>
              <a:buSzPct val="95000"/>
              <a:buNone/>
            </a:pPr>
            <a:r>
              <a:rPr lang="en-US" sz="2400" dirty="0">
                <a:ea typeface="Calibri"/>
                <a:sym typeface="Calibri"/>
              </a:rPr>
              <a:t>Take time to reflect and write down </a:t>
            </a:r>
            <a:r>
              <a:rPr lang="en-US" sz="2400" b="1" dirty="0">
                <a:ea typeface="Calibri"/>
                <a:sym typeface="Calibri"/>
              </a:rPr>
              <a:t>HOW</a:t>
            </a:r>
            <a:r>
              <a:rPr lang="en-US" sz="2400" dirty="0">
                <a:ea typeface="Calibri"/>
                <a:sym typeface="Calibri"/>
              </a:rPr>
              <a:t> each activity listed below helped you learn. </a:t>
            </a:r>
            <a:r>
              <a:rPr lang="en-US" sz="2400" dirty="0"/>
              <a:t>Try not to write </a:t>
            </a:r>
            <a:r>
              <a:rPr lang="en-US" sz="2400" b="1" dirty="0"/>
              <a:t>WHAT</a:t>
            </a:r>
            <a:r>
              <a:rPr lang="en-US" sz="2400" dirty="0"/>
              <a:t> you learned, but think about how the activity made learning easier or harder and how you will approach similar activities in the future</a:t>
            </a:r>
          </a:p>
          <a:p>
            <a:pPr marL="0" indent="0">
              <a:spcBef>
                <a:spcPts val="0"/>
              </a:spcBef>
              <a:buSzPct val="95000"/>
              <a:buNone/>
            </a:pPr>
            <a:endParaRPr lang="en-US" sz="2400" dirty="0"/>
          </a:p>
          <a:p>
            <a:pPr lvl="1" indent="-274306">
              <a:spcBef>
                <a:spcPts val="0"/>
              </a:spcBef>
              <a:buClr>
                <a:schemeClr val="accent4"/>
              </a:buClr>
            </a:pPr>
            <a:r>
              <a:rPr lang="en-US" sz="2200" dirty="0">
                <a:ea typeface="Calibri"/>
                <a:sym typeface="Calibri"/>
              </a:rPr>
              <a:t>Four Corners: Deciding who you agreed with about the definition</a:t>
            </a:r>
          </a:p>
          <a:p>
            <a:pPr lvl="1" indent="-274306">
              <a:spcBef>
                <a:spcPts val="0"/>
              </a:spcBef>
              <a:buClr>
                <a:schemeClr val="accent4"/>
              </a:buClr>
            </a:pPr>
            <a:r>
              <a:rPr lang="en-US" sz="2200" dirty="0"/>
              <a:t>Examples and Non-Examples: Did the animals fit what you picked?</a:t>
            </a:r>
          </a:p>
          <a:p>
            <a:pPr lvl="1" indent="-274306">
              <a:spcBef>
                <a:spcPts val="0"/>
              </a:spcBef>
              <a:buClr>
                <a:schemeClr val="accent4"/>
              </a:buClr>
            </a:pPr>
            <a:r>
              <a:rPr lang="en-US" sz="2200" dirty="0">
                <a:ea typeface="Calibri"/>
                <a:sym typeface="Calibri"/>
              </a:rPr>
              <a:t>The Mice in the Desert handout</a:t>
            </a:r>
          </a:p>
          <a:p>
            <a:pPr lvl="1" indent="-274306">
              <a:spcBef>
                <a:spcPts val="0"/>
              </a:spcBef>
              <a:buClr>
                <a:schemeClr val="accent4"/>
              </a:buClr>
            </a:pPr>
            <a:r>
              <a:rPr lang="en-US" sz="2200" dirty="0"/>
              <a:t>Why-Lighting the article</a:t>
            </a:r>
          </a:p>
          <a:p>
            <a:pPr lvl="1" indent="-274306">
              <a:spcBef>
                <a:spcPts val="0"/>
              </a:spcBef>
              <a:buClr>
                <a:schemeClr val="accent4"/>
              </a:buClr>
            </a:pPr>
            <a:r>
              <a:rPr lang="en-US" sz="2200" dirty="0">
                <a:ea typeface="Calibri"/>
                <a:sym typeface="Calibri"/>
              </a:rPr>
              <a:t>Making a comic from your Why-Lighting notes</a:t>
            </a:r>
            <a:endParaRPr lang="en-US" sz="2200" dirty="0">
              <a:ea typeface="Calibri"/>
              <a:sym typeface="Calibri"/>
              <a:hlinkClick r:id="rId3"/>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Template">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esentation Template" id="{1503A0DF-DD59-460F-82A0-EABC8FD10248}" vid="{A9530E00-6853-43A1-B6A2-5966E5092F93}"/>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Template>
  <TotalTime>5745</TotalTime>
  <Words>478</Words>
  <Application>Microsoft Macintosh PowerPoint</Application>
  <PresentationFormat>Widescreen</PresentationFormat>
  <Paragraphs>32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Noto Sans Symbols</vt:lpstr>
      <vt:lpstr>Georgia</vt:lpstr>
      <vt:lpstr>Calibri</vt:lpstr>
      <vt:lpstr>Arial</vt:lpstr>
      <vt:lpstr>Wingdings 2</vt:lpstr>
      <vt:lpstr>Presentation Template</vt:lpstr>
      <vt:lpstr>PowerPoint Presentation</vt:lpstr>
      <vt:lpstr>Survival of the Fittest</vt:lpstr>
      <vt:lpstr>PowerPoint Presentation</vt:lpstr>
      <vt:lpstr>  Which of these animals fit your definition for ‘survival of the fittest’?  Which don’t?  Do you need to revise your  definition?</vt:lpstr>
      <vt:lpstr>Why-Lighting and Comic Writing</vt:lpstr>
      <vt:lpstr>Metacognition (Thinking about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Best of the Best</dc:title>
  <dc:creator>K20 Center</dc:creator>
  <cp:lastModifiedBy>Warren, Mariah L.</cp:lastModifiedBy>
  <cp:revision>32</cp:revision>
  <dcterms:modified xsi:type="dcterms:W3CDTF">2019-10-17T15:31:50Z</dcterms:modified>
</cp:coreProperties>
</file>