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KF2rnDHgv6pnjQXWbbXYX7JPx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5FEE2D-909E-476E-9690-C36C56189AC6}">
  <a:tblStyle styleId="{E05FEE2D-909E-476E-9690-C36C56189A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9"/>
  </p:normalViewPr>
  <p:slideViewPr>
    <p:cSldViewPr snapToGrid="0">
      <p:cViewPr varScale="1">
        <p:scale>
          <a:sx n="144" d="100"/>
          <a:sy n="144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9911d13c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f9911d13c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9911d13c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f9911d13c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9911d13c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f9911d13c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9911d13c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f9911d13c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9911d13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f9911d13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9911d1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f9911d1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9911d13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f9911d13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Tweet </a:t>
            </a:r>
            <a:r>
              <a:rPr lang="en-US" i="1">
                <a:solidFill>
                  <a:srgbClr val="292929"/>
                </a:solidFill>
              </a:rPr>
              <a:t>u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Strategies.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https://learn.k20center.ou.edu/strategy/130</a:t>
            </a:r>
            <a:endParaRPr sz="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9814ef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1f9814ef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404490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74404490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Card </a:t>
            </a:r>
            <a:r>
              <a:rPr lang="en-US" i="1">
                <a:solidFill>
                  <a:srgbClr val="292929"/>
                </a:solidFill>
              </a:rPr>
              <a:t>s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ort</a:t>
            </a:r>
            <a:r>
              <a:rPr lang="en-US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Strategies.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 sz="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9814ef6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9814ef6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i="1">
                <a:solidFill>
                  <a:srgbClr val="292929"/>
                </a:solidFill>
              </a:rPr>
              <a:t>s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tray, </a:t>
            </a:r>
            <a:r>
              <a:rPr lang="en-US" i="1">
                <a:solidFill>
                  <a:srgbClr val="292929"/>
                </a:solidFill>
              </a:rPr>
              <a:t>o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US" i="1">
                <a:solidFill>
                  <a:srgbClr val="292929"/>
                </a:solidFill>
              </a:rPr>
              <a:t>s</a:t>
            </a:r>
            <a:r>
              <a:rPr lang="en-US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tays. </a:t>
            </a:r>
            <a:r>
              <a:rPr lang="en-US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Strategies. </a:t>
            </a:r>
            <a:r>
              <a:rPr lang="en-US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https://learn.k20center.ou.edu/strategy/85</a:t>
            </a:r>
            <a:endParaRPr sz="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f5bdf11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5f5bdf11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(2023, April 12). </a:t>
            </a:r>
            <a:r>
              <a:rPr lang="en-US" i="1" dirty="0"/>
              <a:t>K20 ICAP – Sports statistician – real-time stats in </a:t>
            </a:r>
            <a:r>
              <a:rPr lang="en-US" i="1" dirty="0" err="1"/>
              <a:t>sports.</a:t>
            </a:r>
            <a:r>
              <a:rPr lang="en-US" dirty="0" err="1"/>
              <a:t>YouTube</a:t>
            </a:r>
            <a:r>
              <a:rPr lang="en-US" dirty="0"/>
              <a:t>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=rGI8PX4UbNI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5bdf11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5f5bdf11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9814ef6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f9814ef6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GI8PX4UbNI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rGI8PX4UbN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9911d13cb_0_18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Mode</a:t>
            </a:r>
            <a:endParaRPr dirty="0"/>
          </a:p>
        </p:txBody>
      </p:sp>
      <p:pic>
        <p:nvPicPr>
          <p:cNvPr id="123" name="Google Shape;123;g1f9911d13cb_0_18"/>
          <p:cNvPicPr preferRelativeResize="0"/>
          <p:nvPr/>
        </p:nvPicPr>
        <p:blipFill rotWithShape="1">
          <a:blip r:embed="rId3">
            <a:alphaModFix/>
          </a:blip>
          <a:srcRect t="816" b="815"/>
          <a:stretch/>
        </p:blipFill>
        <p:spPr>
          <a:xfrm>
            <a:off x="457200" y="1227236"/>
            <a:ext cx="5217950" cy="32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9911d13cb_0_25"/>
          <p:cNvSpPr txBox="1">
            <a:spLocks noGrp="1"/>
          </p:cNvSpPr>
          <p:nvPr>
            <p:ph type="title"/>
          </p:nvPr>
        </p:nvSpPr>
        <p:spPr>
          <a:xfrm>
            <a:off x="457200" y="30370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Median</a:t>
            </a:r>
            <a:endParaRPr dirty="0"/>
          </a:p>
        </p:txBody>
      </p:sp>
      <p:pic>
        <p:nvPicPr>
          <p:cNvPr id="129" name="Google Shape;129;g1f9911d13cb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39" y="1252635"/>
            <a:ext cx="8975322" cy="275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9911d13cb_0_32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Range</a:t>
            </a:r>
            <a:endParaRPr dirty="0"/>
          </a:p>
        </p:txBody>
      </p:sp>
      <p:pic>
        <p:nvPicPr>
          <p:cNvPr id="135" name="Google Shape;135;g1f9911d13cb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250" y="1319662"/>
            <a:ext cx="2738230" cy="360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9911d13cb_0_39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Outlier</a:t>
            </a:r>
            <a:endParaRPr dirty="0"/>
          </a:p>
        </p:txBody>
      </p:sp>
      <p:pic>
        <p:nvPicPr>
          <p:cNvPr id="141" name="Google Shape;141;g1f9911d13cb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250" y="1319661"/>
            <a:ext cx="2743200" cy="3606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9911d13cb_0_46"/>
          <p:cNvSpPr/>
          <p:nvPr/>
        </p:nvSpPr>
        <p:spPr>
          <a:xfrm>
            <a:off x="234000" y="1709400"/>
            <a:ext cx="5031000" cy="71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f9911d13cb_0_46"/>
          <p:cNvSpPr txBox="1">
            <a:spLocks noGrp="1"/>
          </p:cNvSpPr>
          <p:nvPr>
            <p:ph type="title"/>
          </p:nvPr>
        </p:nvSpPr>
        <p:spPr>
          <a:xfrm>
            <a:off x="457200" y="2952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Quartiles</a:t>
            </a:r>
            <a:endParaRPr dirty="0"/>
          </a:p>
        </p:txBody>
      </p:sp>
      <p:pic>
        <p:nvPicPr>
          <p:cNvPr id="148" name="Google Shape;148;g1f9911d13cb_0_46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b="27530"/>
          <a:stretch/>
        </p:blipFill>
        <p:spPr>
          <a:xfrm>
            <a:off x="179975" y="1588662"/>
            <a:ext cx="51339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f9911d13cb_0_46"/>
          <p:cNvSpPr txBox="1"/>
          <p:nvPr/>
        </p:nvSpPr>
        <p:spPr>
          <a:xfrm>
            <a:off x="559063" y="3515850"/>
            <a:ext cx="4375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 4,  8,  9,  12,  13,  15,  16,  19,  19,  20,  22</a:t>
            </a:r>
            <a:endParaRPr sz="1600" b="1" i="0" u="none" strike="noStrike" cap="none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" name="Google Shape;150;g1f9911d13cb_0_46"/>
          <p:cNvGraphicFramePr/>
          <p:nvPr/>
        </p:nvGraphicFramePr>
        <p:xfrm>
          <a:off x="5578500" y="1488950"/>
          <a:ext cx="3362350" cy="2458000"/>
        </p:xfrm>
        <a:graphic>
          <a:graphicData uri="http://schemas.openxmlformats.org/drawingml/2006/table">
            <a:tbl>
              <a:tblPr>
                <a:noFill/>
                <a:tableStyleId>{E05FEE2D-909E-476E-9690-C36C56189AC6}</a:tableStyleId>
              </a:tblPr>
              <a:tblGrid>
                <a:gridCol w="87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Q1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Q3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IQR</a:t>
                      </a:r>
                      <a:endParaRPr sz="14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592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9911d13cb_0_0"/>
          <p:cNvSpPr txBox="1">
            <a:spLocks noGrp="1"/>
          </p:cNvSpPr>
          <p:nvPr>
            <p:ph type="title"/>
          </p:nvPr>
        </p:nvSpPr>
        <p:spPr>
          <a:xfrm>
            <a:off x="457200" y="3037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Stats on the Sideline </a:t>
            </a:r>
            <a:endParaRPr dirty="0"/>
          </a:p>
        </p:txBody>
      </p:sp>
      <p:sp>
        <p:nvSpPr>
          <p:cNvPr id="156" name="Google Shape;156;g1f9911d13cb_0_0"/>
          <p:cNvSpPr txBox="1">
            <a:spLocks noGrp="1"/>
          </p:cNvSpPr>
          <p:nvPr>
            <p:ph type="body" idx="1"/>
          </p:nvPr>
        </p:nvSpPr>
        <p:spPr>
          <a:xfrm>
            <a:off x="457200" y="1235186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have just been handed OKC Thunder players’ average points per game from the 2021-22 regular season.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will need to analyze the data to determine each of the measures of central tendency and spread.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9911d13cb_0_5"/>
          <p:cNvSpPr txBox="1">
            <a:spLocks noGrp="1"/>
          </p:cNvSpPr>
          <p:nvPr>
            <p:ph type="title"/>
          </p:nvPr>
        </p:nvSpPr>
        <p:spPr>
          <a:xfrm>
            <a:off x="457200" y="30370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Gist</a:t>
            </a:r>
            <a:endParaRPr dirty="0"/>
          </a:p>
        </p:txBody>
      </p:sp>
      <p:sp>
        <p:nvSpPr>
          <p:cNvPr id="162" name="Google Shape;162;g1f9911d13cb_0_5"/>
          <p:cNvSpPr txBox="1">
            <a:spLocks noGrp="1"/>
          </p:cNvSpPr>
          <p:nvPr>
            <p:ph type="body" idx="1"/>
          </p:nvPr>
        </p:nvSpPr>
        <p:spPr>
          <a:xfrm>
            <a:off x="457200" y="1227236"/>
            <a:ext cx="647276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dirty="0"/>
              <a:t>Take a look at your analyzed data to determine your "MVP" or Most Valuable Point of Data.</a:t>
            </a:r>
            <a:br>
              <a:rPr lang="en-US" dirty="0"/>
            </a:br>
            <a:endParaRPr lang="en-US" dirty="0"/>
          </a:p>
          <a:p>
            <a:pPr marL="63500" indent="0">
              <a:buNone/>
            </a:pPr>
            <a:r>
              <a:rPr lang="en-US" i="1" dirty="0"/>
              <a:t>Create a </a:t>
            </a:r>
            <a:r>
              <a:rPr lang="en-US" b="1" i="1" dirty="0"/>
              <a:t>headline</a:t>
            </a:r>
            <a:r>
              <a:rPr lang="en-US" i="1" dirty="0"/>
              <a:t> of 28 </a:t>
            </a:r>
            <a:r>
              <a:rPr lang="en-US" i="1"/>
              <a:t>words or </a:t>
            </a:r>
            <a:r>
              <a:rPr lang="en-US" i="1" dirty="0"/>
              <a:t>less to represent that measure of center.</a:t>
            </a:r>
            <a:endParaRPr lang="en-US" dirty="0"/>
          </a:p>
        </p:txBody>
      </p:sp>
      <p:pic>
        <p:nvPicPr>
          <p:cNvPr id="5" name="Picture 4" descr="A cartoon of a child with a hat&#10;&#10;AI-generated content may be incorrect.">
            <a:extLst>
              <a:ext uri="{FF2B5EF4-FFF2-40B4-BE49-F238E27FC236}">
                <a16:creationId xmlns:a16="http://schemas.microsoft.com/office/drawing/2014/main" id="{6C6C4C2F-3F80-6813-FBB5-EFDF6E0A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83" y="-180611"/>
            <a:ext cx="2059620" cy="2059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4900" y="67902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Stats on the Sideline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1900" y="21300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Measures of Central Tendency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9814ef672_0_0"/>
          <p:cNvSpPr txBox="1">
            <a:spLocks noGrp="1"/>
          </p:cNvSpPr>
          <p:nvPr>
            <p:ph type="title"/>
          </p:nvPr>
        </p:nvSpPr>
        <p:spPr>
          <a:xfrm>
            <a:off x="530352" y="99178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79" name="Google Shape;79;g1f9814ef672_0_0"/>
          <p:cNvSpPr txBox="1">
            <a:spLocks noGrp="1"/>
          </p:cNvSpPr>
          <p:nvPr>
            <p:ph type="body" idx="1"/>
          </p:nvPr>
        </p:nvSpPr>
        <p:spPr>
          <a:xfrm>
            <a:off x="530352" y="2032734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What are measures of central tendency?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How are they used by sports reporters?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404490e0_0_0"/>
          <p:cNvSpPr txBox="1">
            <a:spLocks noGrp="1"/>
          </p:cNvSpPr>
          <p:nvPr>
            <p:ph type="title"/>
          </p:nvPr>
        </p:nvSpPr>
        <p:spPr>
          <a:xfrm>
            <a:off x="530352" y="691214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5" name="Google Shape;85;g74404490e0_0_0"/>
          <p:cNvSpPr txBox="1">
            <a:spLocks noGrp="1"/>
          </p:cNvSpPr>
          <p:nvPr>
            <p:ph type="body" idx="1"/>
          </p:nvPr>
        </p:nvSpPr>
        <p:spPr>
          <a:xfrm>
            <a:off x="530349" y="1732166"/>
            <a:ext cx="8152217" cy="3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Calculate measures of central tendency for a set of data.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Support a statement based on measure of central tendency calculations.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dirty="0"/>
              <a:t>Describe how math is used in the work of sports professionals.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94783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decide how you think the cards should be sorted.</a:t>
            </a:r>
            <a:endParaRPr dirty="0"/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975" y="0"/>
            <a:ext cx="2465375" cy="24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9814ef672_0_6"/>
          <p:cNvSpPr txBox="1">
            <a:spLocks noGrp="1"/>
          </p:cNvSpPr>
          <p:nvPr>
            <p:ph type="title"/>
          </p:nvPr>
        </p:nvSpPr>
        <p:spPr>
          <a:xfrm>
            <a:off x="457200" y="29946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Three Stray, One Stay</a:t>
            </a:r>
            <a:endParaRPr dirty="0"/>
          </a:p>
        </p:txBody>
      </p:sp>
      <p:sp>
        <p:nvSpPr>
          <p:cNvPr id="98" name="Google Shape;98;g1f9814ef672_0_6"/>
          <p:cNvSpPr txBox="1">
            <a:spLocks noGrp="1"/>
          </p:cNvSpPr>
          <p:nvPr>
            <p:ph type="body" idx="1"/>
          </p:nvPr>
        </p:nvSpPr>
        <p:spPr>
          <a:xfrm>
            <a:off x="457200" y="1223003"/>
            <a:ext cx="703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Select one person to stay with your cards.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Stay:</a:t>
            </a:r>
            <a:r>
              <a:rPr lang="en-US" dirty="0"/>
              <a:t> One person will stay to answer questions while the rest of the group circulates to other Card Sorts.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120"/>
              </a:spcBef>
              <a:spcAft>
                <a:spcPts val="600"/>
              </a:spcAft>
              <a:buSzPts val="2600"/>
              <a:buNone/>
            </a:pPr>
            <a:r>
              <a:rPr lang="en-US" b="1" dirty="0"/>
              <a:t>Stray:</a:t>
            </a:r>
            <a:r>
              <a:rPr lang="en-US" dirty="0"/>
              <a:t> The rest of the group will circulate to other Card Sorts, ask questions, and bring information back to share with their original group.</a:t>
            </a:r>
            <a:endParaRPr dirty="0"/>
          </a:p>
        </p:txBody>
      </p:sp>
      <p:pic>
        <p:nvPicPr>
          <p:cNvPr id="99" name="Google Shape;99;g1f9814ef672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5275" y="148556"/>
            <a:ext cx="2160676" cy="20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5bdf11df_0_0"/>
          <p:cNvSpPr txBox="1">
            <a:spLocks noGrp="1"/>
          </p:cNvSpPr>
          <p:nvPr>
            <p:ph type="body" idx="1"/>
          </p:nvPr>
        </p:nvSpPr>
        <p:spPr>
          <a:xfrm>
            <a:off x="0" y="4188305"/>
            <a:ext cx="8229600" cy="78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K20 ICAP – Sports Statistician – Real-Time Stats in Sports</a:t>
            </a:r>
            <a:endParaRPr dirty="0"/>
          </a:p>
        </p:txBody>
      </p:sp>
      <p:pic>
        <p:nvPicPr>
          <p:cNvPr id="2" name="Online Media 1" descr="K20 ICAP - Sports Statistician - Real-Time Stats in Sports">
            <a:hlinkClick r:id="" action="ppaction://media"/>
            <a:extLst>
              <a:ext uri="{FF2B5EF4-FFF2-40B4-BE49-F238E27FC236}">
                <a16:creationId xmlns:a16="http://schemas.microsoft.com/office/drawing/2014/main" id="{CE955A83-3029-DF74-9150-F2E3A90939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319" y="227112"/>
            <a:ext cx="7010961" cy="396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5bdf11df_0_5"/>
          <p:cNvSpPr txBox="1">
            <a:spLocks noGrp="1"/>
          </p:cNvSpPr>
          <p:nvPr>
            <p:ph type="title"/>
          </p:nvPr>
        </p:nvSpPr>
        <p:spPr>
          <a:xfrm>
            <a:off x="457200" y="3037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</a:t>
            </a:r>
            <a:endParaRPr dirty="0"/>
          </a:p>
        </p:txBody>
      </p:sp>
      <p:pic>
        <p:nvPicPr>
          <p:cNvPr id="111" name="Google Shape;111;g5f5bdf11d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938" y="1227794"/>
            <a:ext cx="5268130" cy="329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9814ef672_0_12"/>
          <p:cNvSpPr txBox="1">
            <a:spLocks noGrp="1"/>
          </p:cNvSpPr>
          <p:nvPr>
            <p:ph type="title"/>
          </p:nvPr>
        </p:nvSpPr>
        <p:spPr>
          <a:xfrm>
            <a:off x="457200" y="29946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Guided Notes: Mean</a:t>
            </a:r>
            <a:endParaRPr dirty="0"/>
          </a:p>
        </p:txBody>
      </p:sp>
      <p:pic>
        <p:nvPicPr>
          <p:cNvPr id="117" name="Google Shape;117;g1f9814ef672_0_12"/>
          <p:cNvPicPr preferRelativeResize="0"/>
          <p:nvPr/>
        </p:nvPicPr>
        <p:blipFill rotWithShape="1">
          <a:blip r:embed="rId3">
            <a:alphaModFix/>
          </a:blip>
          <a:srcRect t="507" b="506"/>
          <a:stretch/>
        </p:blipFill>
        <p:spPr>
          <a:xfrm>
            <a:off x="457200" y="1223002"/>
            <a:ext cx="5258643" cy="32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397</Words>
  <Application>Microsoft Macintosh PowerPoint</Application>
  <PresentationFormat>On-screen Show (16:9)</PresentationFormat>
  <Paragraphs>38</Paragraphs>
  <Slides>16</Slides>
  <Notes>16</Notes>
  <HiddenSlides>6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Georgia</vt:lpstr>
      <vt:lpstr>Calibri</vt:lpstr>
      <vt:lpstr>Arial</vt:lpstr>
      <vt:lpstr>Constantia</vt:lpstr>
      <vt:lpstr>LEARN theme</vt:lpstr>
      <vt:lpstr>PowerPoint Presentation</vt:lpstr>
      <vt:lpstr>Stats on the Sideline</vt:lpstr>
      <vt:lpstr>Essential Questions</vt:lpstr>
      <vt:lpstr>Lesson Objectives</vt:lpstr>
      <vt:lpstr>Card Sort</vt:lpstr>
      <vt:lpstr>Three Stray, One Stay</vt:lpstr>
      <vt:lpstr>PowerPoint Presentation</vt:lpstr>
      <vt:lpstr>Guided Notes</vt:lpstr>
      <vt:lpstr>Guided Notes: Mean</vt:lpstr>
      <vt:lpstr>Guided Notes: Mode</vt:lpstr>
      <vt:lpstr>Guided Notes: Median</vt:lpstr>
      <vt:lpstr>Guided Notes: Range</vt:lpstr>
      <vt:lpstr>Guided Notes: Outlier</vt:lpstr>
      <vt:lpstr>Guided Notes: Quartiles</vt:lpstr>
      <vt:lpstr>Stats on the Sideline </vt:lpstr>
      <vt:lpstr>Gist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Stats on the Sideline</dc:title>
  <dc:subject/>
  <dc:creator>K20 Center</dc:creator>
  <cp:keywords/>
  <dc:description/>
  <cp:lastModifiedBy>Gracia, Ann M.</cp:lastModifiedBy>
  <cp:revision>4</cp:revision>
  <dcterms:modified xsi:type="dcterms:W3CDTF">2025-05-20T15:45:14Z</dcterms:modified>
  <cp:category/>
</cp:coreProperties>
</file>