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2">
                <a:lumMod val="50000"/>
              </a:schemeClr>
            </a:gs>
            <a:gs pos="88000">
              <a:schemeClr val="bg2">
                <a:lumMod val="75000"/>
              </a:schemeClr>
            </a:gs>
            <a:gs pos="91000">
              <a:schemeClr val="bg2">
                <a:lumMod val="60000"/>
                <a:lumOff val="40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 userDrawn="1"/>
        </p:nvSpPr>
        <p:spPr>
          <a:xfrm rot="10800000">
            <a:off x="0" y="0"/>
            <a:ext cx="12378328" cy="6858000"/>
          </a:xfrm>
          <a:prstGeom prst="triangle">
            <a:avLst>
              <a:gd name="adj" fmla="val 6118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 userDrawn="1"/>
        </p:nvSpPr>
        <p:spPr>
          <a:xfrm>
            <a:off x="147285" y="124281"/>
            <a:ext cx="11862578" cy="6720025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rot="19775533">
            <a:off x="-1909792" y="123122"/>
            <a:ext cx="8491611" cy="5073429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 userDrawn="1"/>
        </p:nvSpPr>
        <p:spPr>
          <a:xfrm rot="3179428">
            <a:off x="5109123" y="-925156"/>
            <a:ext cx="8472167" cy="5493928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 userDrawn="1"/>
        </p:nvSpPr>
        <p:spPr>
          <a:xfrm rot="16046536">
            <a:off x="6043195" y="737330"/>
            <a:ext cx="6481307" cy="5493928"/>
          </a:xfrm>
          <a:prstGeom prst="triangle">
            <a:avLst>
              <a:gd name="adj" fmla="val 6594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3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0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0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0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8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8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E8B3-8931-4B56-AA54-C3476505995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que dos objetos geométricos sean "iguales"?</a:t>
            </a:r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13007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403662"/>
            <a:ext cx="10318595" cy="992459"/>
          </a:xfrm>
        </p:spPr>
        <p:txBody>
          <a:bodyPr>
            <a:normAutofit/>
          </a:bodyPr>
          <a:lstStyle/>
          <a:p>
            <a:pPr rtl="0"/>
            <a:r>
              <a:rPr lang="es" b="0" i="0" u="none" baseline="0"/>
              <a:t>Declaraciones de congruencia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791853" y="1541086"/>
            <a:ext cx="109169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2000" b="0" i="0" u="none" baseline="0"/>
              <a:t>¿Cómo cambiarías el enunciado de congruencia si la opción dos fuera correcta?</a:t>
            </a:r>
            <a:endParaRPr lang="es" sz="2000" dirty="0"/>
          </a:p>
          <a:p>
            <a:endParaRPr lang="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294" y="2591417"/>
            <a:ext cx="7192653" cy="38160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91852" y="244716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s" b="0" i="0" u="none" baseline="0"/>
              <a:t>Opción 2: </a:t>
            </a:r>
            <a:endParaRPr lang="es" dirty="0"/>
          </a:p>
          <a:p>
            <a:pPr algn="l" rtl="0"/>
            <a:r>
              <a:rPr lang="es" b="0" i="0" u="none" baseline="0"/>
              <a:t>    A    =    T	AU = TS</a:t>
            </a:r>
            <a:endParaRPr lang="es" dirty="0"/>
          </a:p>
          <a:p>
            <a:pPr algn="l" rtl="0"/>
            <a:r>
              <a:rPr lang="es" b="0" i="0" u="none" baseline="0"/>
              <a:t>    U    =    S	UE = SR</a:t>
            </a:r>
            <a:endParaRPr lang="es" dirty="0"/>
          </a:p>
          <a:p>
            <a:pPr algn="l" rtl="0"/>
            <a:r>
              <a:rPr lang="es" b="0" i="0" u="none" baseline="0"/>
              <a:t>    E     =    R	AE = TR</a:t>
            </a:r>
            <a:endParaRPr lang="es" dirty="0"/>
          </a:p>
        </p:txBody>
      </p:sp>
      <p:sp>
        <p:nvSpPr>
          <p:cNvPr id="10" name="Rectangle 9"/>
          <p:cNvSpPr/>
          <p:nvPr/>
        </p:nvSpPr>
        <p:spPr>
          <a:xfrm>
            <a:off x="511806" y="4640829"/>
            <a:ext cx="3533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s" sz="4800" b="0" i="0" u="none" baseline="0"/>
              <a:t>∆AUE     ∆TSR</a:t>
            </a:r>
            <a:endParaRPr lang="es" sz="4800" dirty="0"/>
          </a:p>
        </p:txBody>
      </p:sp>
      <p:grpSp>
        <p:nvGrpSpPr>
          <p:cNvPr id="8" name="Group 7"/>
          <p:cNvGrpSpPr/>
          <p:nvPr/>
        </p:nvGrpSpPr>
        <p:grpSpPr>
          <a:xfrm>
            <a:off x="2070550" y="4617696"/>
            <a:ext cx="508000" cy="638207"/>
            <a:chOff x="2070550" y="4214034"/>
            <a:chExt cx="508000" cy="638207"/>
          </a:xfrm>
        </p:grpSpPr>
        <p:sp>
          <p:nvSpPr>
            <p:cNvPr id="9" name="Equal 8"/>
            <p:cNvSpPr/>
            <p:nvPr/>
          </p:nvSpPr>
          <p:spPr>
            <a:xfrm>
              <a:off x="2070550" y="4430548"/>
              <a:ext cx="508000" cy="421693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  <p:sp>
          <p:nvSpPr>
            <p:cNvPr id="11" name="Block Arc 10"/>
            <p:cNvSpPr/>
            <p:nvPr/>
          </p:nvSpPr>
          <p:spPr>
            <a:xfrm>
              <a:off x="2133605" y="4217788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10800000">
              <a:off x="2312538" y="4214034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38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220" y="266346"/>
            <a:ext cx="11048334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 dirty="0"/>
              <a:t>Juguemos: Conjuntos de congruencia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137424"/>
            <a:ext cx="106977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" sz="2000" dirty="0"/>
          </a:p>
          <a:p>
            <a:endParaRPr lang="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43" y="2523529"/>
            <a:ext cx="3521430" cy="228926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025" y="2810203"/>
            <a:ext cx="1476375" cy="981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0556" y="1400019"/>
            <a:ext cx="1485900" cy="10191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367" y="1338664"/>
            <a:ext cx="1504950" cy="10763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0372" y="1367238"/>
            <a:ext cx="1514475" cy="10287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92872" y="2730558"/>
            <a:ext cx="1571625" cy="1066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52272" y="2711508"/>
            <a:ext cx="1495425" cy="11049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52737" y="4139424"/>
            <a:ext cx="1504950" cy="10382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9326" y="5469405"/>
            <a:ext cx="1533525" cy="11239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471505" y="4139424"/>
            <a:ext cx="1590675" cy="10668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452272" y="4139424"/>
            <a:ext cx="1543050" cy="1066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466559" y="5521794"/>
            <a:ext cx="1514475" cy="10191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57230" y="5521793"/>
            <a:ext cx="15049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5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4857"/>
            <a:ext cx="9144000" cy="939519"/>
          </a:xfrm>
        </p:spPr>
        <p:txBody>
          <a:bodyPr/>
          <a:lstStyle/>
          <a:p>
            <a:pPr rtl="0"/>
            <a:r>
              <a:rPr lang="es" b="0" i="0" u="none" baseline="0"/>
              <a:t>Reflexión:</a:t>
            </a:r>
            <a:endParaRPr lang="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6365"/>
            <a:ext cx="9144000" cy="4120208"/>
          </a:xfrm>
        </p:spPr>
        <p:txBody>
          <a:bodyPr>
            <a:noAutofit/>
          </a:bodyPr>
          <a:lstStyle/>
          <a:p>
            <a:pPr rtl="0"/>
            <a:r>
              <a:rPr lang="es" sz="3200" b="0" i="0" u="none" baseline="0" dirty="0"/>
              <a:t>En tu hoja de salida, escribe:</a:t>
            </a:r>
          </a:p>
          <a:p>
            <a:pPr rtl="0"/>
            <a:r>
              <a:rPr lang="es" sz="3200" b="0" i="0" u="none" baseline="0" dirty="0"/>
              <a:t>3 cosas que has aprendido hoy</a:t>
            </a:r>
          </a:p>
          <a:p>
            <a:pPr rtl="0"/>
            <a:r>
              <a:rPr lang="es" sz="3200" b="0" i="0" u="none" baseline="0" dirty="0"/>
              <a:t>2 comentarios que tienes sobre la lección de hoy</a:t>
            </a:r>
          </a:p>
          <a:p>
            <a:pPr rtl="0"/>
            <a:r>
              <a:rPr lang="es" sz="3200" b="0" i="0" u="none" baseline="0"/>
              <a:t>y</a:t>
            </a:r>
          </a:p>
          <a:p>
            <a:pPr rtl="0"/>
            <a:r>
              <a:rPr lang="es" sz="3200" b="0" i="0" u="none" baseline="0" dirty="0"/>
              <a:t>1 pregunta que tienes sobre los triángulos congruentes</a:t>
            </a:r>
            <a:endParaRPr lang="es" sz="3200" dirty="0"/>
          </a:p>
        </p:txBody>
      </p:sp>
    </p:spTree>
    <p:extLst>
      <p:ext uri="{BB962C8B-B14F-4D97-AF65-F5344CB8AC3E}">
        <p14:creationId xmlns:p14="http://schemas.microsoft.com/office/powerpoint/2010/main" val="344205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781" y="0"/>
            <a:ext cx="3863345" cy="992459"/>
          </a:xfrm>
        </p:spPr>
        <p:txBody>
          <a:bodyPr/>
          <a:lstStyle/>
          <a:p>
            <a:pPr algn="l" rtl="0"/>
            <a:r>
              <a:rPr lang="es" b="0" i="0" u="none" baseline="0"/>
              <a:t>Actividad:</a:t>
            </a:r>
            <a:endParaRPr lang="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782" y="920825"/>
            <a:ext cx="11255298" cy="5854196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s" b="0" i="0" u="none" baseline="0" dirty="0"/>
              <a:t>Dibuja un triángulo que corresponda a cada una de las descripciones que aparecen a continuación con la mayor precisión posible. Cuando hayas terminado de dibujar el triángulo, recórtalo y colócalo en el cartel correspondiente.</a:t>
            </a:r>
          </a:p>
          <a:p>
            <a:pPr algn="l" rtl="0"/>
            <a:endParaRPr lang="es" dirty="0"/>
          </a:p>
          <a:p>
            <a:pPr algn="l" rtl="0"/>
            <a:r>
              <a:rPr lang="es" b="0" i="0" u="none" baseline="0" dirty="0"/>
              <a:t>#1: ∆BOT tal que BO = 4 pulg., OY = 5 pulg. e YB = 6 pulg.</a:t>
            </a:r>
            <a:endParaRPr lang="es" dirty="0"/>
          </a:p>
          <a:p>
            <a:pPr algn="l" rtl="0"/>
            <a:endParaRPr lang="es" sz="2200" dirty="0"/>
          </a:p>
          <a:p>
            <a:pPr algn="l" rtl="0"/>
            <a:r>
              <a:rPr lang="es" b="0" i="0" u="none" baseline="0" dirty="0"/>
              <a:t>#2: ∆FLY tal que FL = 6 pulg., m  L = 45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y LY = 4 pulg.</a:t>
            </a:r>
            <a:endParaRPr lang="es" dirty="0"/>
          </a:p>
          <a:p>
            <a:pPr algn="l" rtl="0"/>
            <a:endParaRPr lang="es" dirty="0"/>
          </a:p>
          <a:p>
            <a:pPr algn="l" rtl="0"/>
            <a:r>
              <a:rPr lang="es" b="0" i="0" u="none" baseline="0" dirty="0"/>
              <a:t>#3 ∆JAW tal que m   J = 45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 , m  A= 60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y AW = 5 pulg.</a:t>
            </a:r>
            <a:endParaRPr lang="es" dirty="0"/>
          </a:p>
          <a:p>
            <a:pPr algn="l" rtl="0"/>
            <a:endParaRPr lang="es" dirty="0"/>
          </a:p>
          <a:p>
            <a:pPr algn="l" rtl="0"/>
            <a:r>
              <a:rPr lang="es" b="0" i="0" u="none" baseline="0" dirty="0"/>
              <a:t>#4: ∆TUX tal que m  T = 60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TU = 6 pulg., y m  U = 45</a:t>
            </a:r>
            <a:r>
              <a:rPr lang="es" b="0" i="0" u="none" baseline="30000" dirty="0"/>
              <a:t>o</a:t>
            </a:r>
          </a:p>
          <a:p>
            <a:pPr algn="l" rtl="0"/>
            <a:endParaRPr lang="es" baseline="30000" dirty="0"/>
          </a:p>
          <a:p>
            <a:pPr algn="l" rtl="0"/>
            <a:r>
              <a:rPr lang="es" b="0" i="0" u="none" baseline="0" dirty="0"/>
              <a:t>#5: ∆VEG tal que m  V = 75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m  E = 60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y m  G= 45</a:t>
            </a:r>
            <a:r>
              <a:rPr lang="es" b="0" i="0" u="none" baseline="30000" dirty="0"/>
              <a:t>o</a:t>
            </a:r>
            <a:endParaRPr lang="es" dirty="0"/>
          </a:p>
          <a:p>
            <a:pPr algn="l" rtl="0"/>
            <a:endParaRPr lang="es" dirty="0"/>
          </a:p>
          <a:p>
            <a:pPr algn="l" rtl="0"/>
            <a:r>
              <a:rPr lang="es" b="0" i="0" u="none" baseline="0" dirty="0"/>
              <a:t>#6: ∆ZIP tal que m  Z = 30</a:t>
            </a:r>
            <a:r>
              <a:rPr lang="es" b="0" i="0" u="none" baseline="30000" dirty="0"/>
              <a:t>o</a:t>
            </a:r>
            <a:r>
              <a:rPr lang="es" b="0" i="0" u="none" baseline="0" dirty="0"/>
              <a:t>, ZI = 6 pulg., y IP = 4 pulg.</a:t>
            </a:r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76993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2343" y="2181138"/>
            <a:ext cx="10318595" cy="1516567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puedes concluir sobre los triángulos de cada cartel?</a:t>
            </a:r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14888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77505"/>
            <a:ext cx="10318595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ser lo mismo?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514929"/>
            <a:ext cx="103185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3600" b="0" i="0" u="none" baseline="0" dirty="0"/>
              <a:t>Dos formas son </a:t>
            </a:r>
            <a:r>
              <a:rPr lang="es" sz="3600" b="0" i="0" u="none" baseline="0" dirty="0">
                <a:solidFill>
                  <a:srgbClr val="FFFF00"/>
                </a:solidFill>
              </a:rPr>
              <a:t>iguales </a:t>
            </a:r>
            <a:r>
              <a:rPr lang="es" sz="3600" b="0" i="0" u="none" baseline="0" dirty="0"/>
              <a:t>si tienen la misma forma y tamaño, lo que significa que una se puede mover, girar o voltear para que encaje exactamente en la otra.</a:t>
            </a:r>
          </a:p>
          <a:p>
            <a:endParaRPr lang="es" sz="3600" dirty="0"/>
          </a:p>
          <a:p>
            <a:pPr algn="l" rtl="0"/>
            <a:r>
              <a:rPr lang="es" sz="3600" b="0" i="0" u="none" baseline="0" dirty="0"/>
              <a:t>Dos formas son </a:t>
            </a:r>
            <a:r>
              <a:rPr lang="es" sz="3600" b="0" i="0" u="none" baseline="0" dirty="0">
                <a:solidFill>
                  <a:srgbClr val="FFFF00"/>
                </a:solidFill>
              </a:rPr>
              <a:t>iguales </a:t>
            </a:r>
            <a:r>
              <a:rPr lang="es" sz="3600" b="0" i="0" u="none" baseline="0" dirty="0"/>
              <a:t>si tienen la misma forma pero tamaños diferentes, lo que significa que una puede moverse, girarse, voltearse </a:t>
            </a:r>
            <a:r>
              <a:rPr lang="es" sz="3600" dirty="0"/>
              <a:t>o</a:t>
            </a:r>
            <a:r>
              <a:rPr lang="es" sz="3600" b="0" i="0" u="none" baseline="0" dirty="0">
                <a:solidFill>
                  <a:srgbClr val="FFFF00"/>
                </a:solidFill>
              </a:rPr>
              <a:t> encogerse </a:t>
            </a:r>
            <a:r>
              <a:rPr lang="es" sz="3600" b="0" i="0" u="none" baseline="0" dirty="0"/>
              <a:t>para que encaje exactamente sobre la otra.</a:t>
            </a:r>
          </a:p>
          <a:p>
            <a:endParaRPr lang="es" dirty="0"/>
          </a:p>
          <a:p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55697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288330"/>
            <a:ext cx="10318595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ser lo mismo?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425754"/>
            <a:ext cx="103185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3600" b="0" i="0" u="none" baseline="0" dirty="0"/>
              <a:t>Dos formas son </a:t>
            </a:r>
            <a:r>
              <a:rPr lang="es" sz="3600" b="0" i="0" u="none" baseline="0" dirty="0">
                <a:solidFill>
                  <a:srgbClr val="FFFF00"/>
                </a:solidFill>
              </a:rPr>
              <a:t>congruentes </a:t>
            </a:r>
            <a:r>
              <a:rPr lang="es" sz="3600" b="0" i="0" u="none" baseline="0" dirty="0"/>
              <a:t>si tienen la misma forma y tamaño, lo que significa que una puede moverse, girarse o voltearse para que encaje exactamente en la otra.</a:t>
            </a:r>
          </a:p>
          <a:p>
            <a:endParaRPr lang="es" sz="3600" dirty="0"/>
          </a:p>
          <a:p>
            <a:pPr algn="l" rtl="0"/>
            <a:r>
              <a:rPr lang="es" sz="3600" b="0" i="0" u="none" baseline="0" dirty="0"/>
              <a:t>Dos formas son </a:t>
            </a:r>
            <a:r>
              <a:rPr lang="es" sz="3600" b="0" i="0" u="none" baseline="0" dirty="0">
                <a:solidFill>
                  <a:srgbClr val="FFFF00"/>
                </a:solidFill>
              </a:rPr>
              <a:t>similares </a:t>
            </a:r>
            <a:r>
              <a:rPr lang="es" sz="3600" b="0" i="0" u="none" baseline="0" dirty="0"/>
              <a:t>si tienen la misma forma pero diferentes tamaños, lo que significa que una puede moverse, girarse, voltearse </a:t>
            </a:r>
            <a:r>
              <a:rPr lang="es" sz="3600" dirty="0"/>
              <a:t>o</a:t>
            </a:r>
            <a:r>
              <a:rPr lang="es" sz="3600" b="0" i="0" u="none" baseline="0" dirty="0">
                <a:solidFill>
                  <a:srgbClr val="FFFF00"/>
                </a:solidFill>
              </a:rPr>
              <a:t> encogerse </a:t>
            </a:r>
            <a:r>
              <a:rPr lang="es" sz="3600" b="0" i="0" u="none" baseline="0" dirty="0"/>
              <a:t>para que encaje exactamente en la otra.</a:t>
            </a:r>
          </a:p>
          <a:p>
            <a:endParaRPr lang="es" dirty="0"/>
          </a:p>
          <a:p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80157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62470"/>
            <a:ext cx="10318595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ser congruente?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499894"/>
            <a:ext cx="10318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b="0" i="0" u="none" baseline="0"/>
              <a:t>Los dos triángulos que se muestran a continuación son congruentes. ¿Qué significa esto sobre la longitud de sus lados? ¿Qué significa la medida de sus ángulos? </a:t>
            </a:r>
            <a:endParaRPr lang="es" dirty="0"/>
          </a:p>
          <a:p>
            <a:endParaRPr lang="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565" y="2423224"/>
            <a:ext cx="7771288" cy="381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0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420138"/>
            <a:ext cx="10318595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ser lo mismo?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1011043" y="1557562"/>
            <a:ext cx="10318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2400" b="0" i="0" u="none" baseline="0"/>
              <a:t>Determina si cada afirmación es </a:t>
            </a:r>
            <a:r>
              <a:rPr lang="es" sz="2400" b="0" i="0" u="sng" baseline="0"/>
              <a:t>DEFINITIVAMENTE</a:t>
            </a:r>
            <a:r>
              <a:rPr lang="es" sz="2400" b="0" i="0" u="none" baseline="0"/>
              <a:t> VERDADERA, </a:t>
            </a:r>
            <a:r>
              <a:rPr lang="es" sz="2400" b="0" i="0" u="sng" baseline="0"/>
              <a:t>POSIBLEMENTE</a:t>
            </a:r>
            <a:r>
              <a:rPr lang="es" sz="2400" b="0" i="0" u="none" baseline="0"/>
              <a:t> VERDADERA o </a:t>
            </a:r>
            <a:r>
              <a:rPr lang="es" sz="2400" b="0" i="0" u="sng" baseline="0"/>
              <a:t>NO</a:t>
            </a:r>
            <a:r>
              <a:rPr lang="es" b="0" i="0" u="none" baseline="0"/>
              <a:t>VERDADERA.</a:t>
            </a:r>
            <a:endParaRPr lang="es" dirty="0"/>
          </a:p>
          <a:p>
            <a:endParaRPr lang="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127" y="2348858"/>
            <a:ext cx="7192653" cy="3816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1043" y="2348858"/>
            <a:ext cx="2948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rtl="0">
              <a:buAutoNum type="arabicPeriod"/>
            </a:pPr>
            <a:r>
              <a:rPr lang="es" sz="2000" b="0" i="0" u="none" baseline="0"/>
              <a:t>Los ángulos U y S tienen la misma medida.</a:t>
            </a:r>
          </a:p>
          <a:p>
            <a:pPr marL="342900" indent="-342900" algn="l" rtl="0">
              <a:buAutoNum type="arabicPeriod"/>
            </a:pPr>
            <a:endParaRPr lang="es" sz="2000" dirty="0"/>
          </a:p>
          <a:p>
            <a:pPr marL="342900" indent="-342900" algn="l" rtl="0">
              <a:buAutoNum type="arabicPeriod"/>
            </a:pPr>
            <a:r>
              <a:rPr lang="es" sz="2000" b="0" i="0" u="none" baseline="0"/>
              <a:t>AU = TS</a:t>
            </a:r>
          </a:p>
          <a:p>
            <a:pPr marL="342900" indent="-342900" algn="l" rtl="0">
              <a:buAutoNum type="arabicPeriod"/>
            </a:pPr>
            <a:endParaRPr lang="es" sz="2000" dirty="0"/>
          </a:p>
          <a:p>
            <a:pPr marL="342900" indent="-342900" algn="l" rtl="0">
              <a:buAutoNum type="arabicPeriod"/>
            </a:pPr>
            <a:r>
              <a:rPr lang="es" sz="2000" b="0" i="0" u="none" baseline="0"/>
              <a:t>AE = ST</a:t>
            </a:r>
          </a:p>
          <a:p>
            <a:pPr marL="342900" indent="-342900" algn="l" rtl="0">
              <a:buAutoNum type="arabicPeriod"/>
            </a:pPr>
            <a:endParaRPr lang="es" sz="2000" dirty="0"/>
          </a:p>
          <a:p>
            <a:pPr marL="342900" indent="-342900" algn="l" rtl="0">
              <a:buAutoNum type="arabicPeriod"/>
            </a:pPr>
            <a:r>
              <a:rPr lang="es" sz="2000" b="0" i="0" u="none" baseline="0"/>
              <a:t>Los ángulos E y S tienen la misma medida.</a:t>
            </a:r>
          </a:p>
          <a:p>
            <a:endParaRPr lang="es" sz="2000" dirty="0"/>
          </a:p>
          <a:p>
            <a:pPr algn="l" rtl="0"/>
            <a:r>
              <a:rPr lang="es" sz="2000" b="0" i="0" u="none" baseline="0"/>
              <a:t>5.  UE = SR</a:t>
            </a:r>
            <a:endParaRPr lang="es" sz="2000" dirty="0"/>
          </a:p>
        </p:txBody>
      </p:sp>
    </p:spTree>
    <p:extLst>
      <p:ext uri="{BB962C8B-B14F-4D97-AF65-F5344CB8AC3E}">
        <p14:creationId xmlns:p14="http://schemas.microsoft.com/office/powerpoint/2010/main" val="320542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43" y="370700"/>
            <a:ext cx="10318595" cy="992459"/>
          </a:xfrm>
        </p:spPr>
        <p:txBody>
          <a:bodyPr>
            <a:normAutofit fontScale="90000"/>
          </a:bodyPr>
          <a:lstStyle/>
          <a:p>
            <a:pPr rtl="0"/>
            <a:r>
              <a:rPr lang="es" b="0" i="0" u="none" baseline="0"/>
              <a:t>¿Qué significa ser lo mismo?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832702" y="1508124"/>
            <a:ext cx="10496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2400" b="0" i="0" u="none" baseline="0"/>
              <a:t>Saber que los lados y los ángulos tienen medidas iguales para dos triángulos no es suficiente para sacar conclusiones. Necesitamos saber </a:t>
            </a:r>
            <a:r>
              <a:rPr lang="es" sz="2400" b="0" i="0" u="sng" baseline="0"/>
              <a:t>qué</a:t>
            </a:r>
            <a:r>
              <a:rPr lang="es" sz="2400" b="0" i="0" u="none" baseline="0"/>
              <a:t> lados y ángulos son congruentes. </a:t>
            </a:r>
            <a:endParaRPr lang="es" sz="2400" dirty="0"/>
          </a:p>
          <a:p>
            <a:endParaRPr lang="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985" y="2616120"/>
            <a:ext cx="7192653" cy="3816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3571" y="2616120"/>
            <a:ext cx="339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b="0" i="0" u="none" baseline="0"/>
              <a:t>Opción 1: </a:t>
            </a:r>
          </a:p>
          <a:p>
            <a:pPr algn="l" rtl="0"/>
            <a:r>
              <a:rPr lang="es" b="0" i="0" u="none" baseline="0"/>
              <a:t>    A    =    T	AU = TR</a:t>
            </a:r>
          </a:p>
          <a:p>
            <a:pPr algn="l" rtl="0"/>
            <a:r>
              <a:rPr lang="es" b="0" i="0" u="none" baseline="0"/>
              <a:t>    U    =    R	UE = RS</a:t>
            </a:r>
          </a:p>
          <a:p>
            <a:pPr algn="l" rtl="0"/>
            <a:r>
              <a:rPr lang="es" b="0" i="0" u="none" baseline="0"/>
              <a:t>    E     =    S	AE = TS</a:t>
            </a:r>
            <a:endParaRPr lang="es" dirty="0"/>
          </a:p>
        </p:txBody>
      </p:sp>
      <p:sp>
        <p:nvSpPr>
          <p:cNvPr id="7" name="Rectangle 6"/>
          <p:cNvSpPr/>
          <p:nvPr/>
        </p:nvSpPr>
        <p:spPr>
          <a:xfrm>
            <a:off x="763571" y="44692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s" b="0" i="0" u="none" baseline="0"/>
              <a:t>Opción 2: </a:t>
            </a:r>
            <a:endParaRPr lang="es" dirty="0"/>
          </a:p>
          <a:p>
            <a:pPr algn="l" rtl="0"/>
            <a:r>
              <a:rPr lang="es" b="0" i="0" u="none" baseline="0"/>
              <a:t>    A    =    T	AU = TS</a:t>
            </a:r>
            <a:endParaRPr lang="es" dirty="0"/>
          </a:p>
          <a:p>
            <a:pPr algn="l" rtl="0"/>
            <a:r>
              <a:rPr lang="es" b="0" i="0" u="none" baseline="0"/>
              <a:t>    U    =    S	UE = SR</a:t>
            </a:r>
            <a:endParaRPr lang="es" dirty="0"/>
          </a:p>
          <a:p>
            <a:pPr algn="l" rtl="0"/>
            <a:r>
              <a:rPr lang="es" b="0" i="0" u="none" baseline="0"/>
              <a:t>    E     =    R	AE = TR</a:t>
            </a:r>
            <a:endParaRPr lang="es" dirty="0"/>
          </a:p>
        </p:txBody>
      </p:sp>
      <p:sp>
        <p:nvSpPr>
          <p:cNvPr id="8" name="Oval 7"/>
          <p:cNvSpPr/>
          <p:nvPr/>
        </p:nvSpPr>
        <p:spPr>
          <a:xfrm>
            <a:off x="763571" y="4999261"/>
            <a:ext cx="2941163" cy="7447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/>
          </a:p>
        </p:txBody>
      </p:sp>
      <p:sp>
        <p:nvSpPr>
          <p:cNvPr id="9" name="Oval 8"/>
          <p:cNvSpPr/>
          <p:nvPr/>
        </p:nvSpPr>
        <p:spPr>
          <a:xfrm>
            <a:off x="832700" y="3146136"/>
            <a:ext cx="2941163" cy="7447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7324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427" y="263610"/>
            <a:ext cx="10318595" cy="992459"/>
          </a:xfrm>
        </p:spPr>
        <p:txBody>
          <a:bodyPr>
            <a:normAutofit/>
          </a:bodyPr>
          <a:lstStyle/>
          <a:p>
            <a:pPr rtl="0"/>
            <a:r>
              <a:rPr lang="es" b="0" i="0" u="none" baseline="0"/>
              <a:t>Supongamos que la primera opción es correcta</a:t>
            </a:r>
            <a:endParaRPr lang="es" dirty="0"/>
          </a:p>
        </p:txBody>
      </p:sp>
      <p:sp>
        <p:nvSpPr>
          <p:cNvPr id="3" name="TextBox 2"/>
          <p:cNvSpPr txBox="1"/>
          <p:nvPr/>
        </p:nvSpPr>
        <p:spPr>
          <a:xfrm>
            <a:off x="672955" y="1393908"/>
            <a:ext cx="105660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sz="2000" b="0" i="0" u="none" baseline="0"/>
              <a:t>¿Podemos encontrar una forma de resumir los seis enunciados de la opción uno en un solo enunciado breve que dé toda la información que necesitamos sobre ∆AUE y ∆TRS?</a:t>
            </a:r>
            <a:endParaRPr lang="es" sz="2000" dirty="0"/>
          </a:p>
          <a:p>
            <a:endParaRPr lang="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369" y="2530884"/>
            <a:ext cx="7192653" cy="3816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964" y="2378793"/>
            <a:ext cx="339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b="0" i="0" u="none" baseline="0"/>
              <a:t>Opción 1: </a:t>
            </a:r>
          </a:p>
          <a:p>
            <a:pPr algn="l" rtl="0"/>
            <a:r>
              <a:rPr lang="es" b="0" i="0" u="none" baseline="0"/>
              <a:t>    A    =    T	AU = TR</a:t>
            </a:r>
          </a:p>
          <a:p>
            <a:pPr algn="l" rtl="0"/>
            <a:r>
              <a:rPr lang="es" b="0" i="0" u="none" baseline="0"/>
              <a:t>    U    =    R	UE = RS</a:t>
            </a:r>
          </a:p>
          <a:p>
            <a:pPr algn="l" rtl="0"/>
            <a:r>
              <a:rPr lang="es" b="0" i="0" u="none" baseline="0"/>
              <a:t>    E     =    S	AE = TS</a:t>
            </a:r>
            <a:endParaRPr lang="es" dirty="0"/>
          </a:p>
        </p:txBody>
      </p:sp>
      <p:sp>
        <p:nvSpPr>
          <p:cNvPr id="5" name="Rectangle 4"/>
          <p:cNvSpPr/>
          <p:nvPr/>
        </p:nvSpPr>
        <p:spPr>
          <a:xfrm>
            <a:off x="403083" y="4491212"/>
            <a:ext cx="3528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s" sz="4800" b="0" i="0" u="none" baseline="0"/>
              <a:t>∆AUE     ∆TRS</a:t>
            </a:r>
          </a:p>
        </p:txBody>
      </p:sp>
      <p:sp>
        <p:nvSpPr>
          <p:cNvPr id="15" name="Curved Up Arrow 14"/>
          <p:cNvSpPr/>
          <p:nvPr/>
        </p:nvSpPr>
        <p:spPr>
          <a:xfrm>
            <a:off x="920427" y="5184234"/>
            <a:ext cx="2278912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>
            <a:off x="1279333" y="5201927"/>
            <a:ext cx="2278912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1638239" y="5201927"/>
            <a:ext cx="2183269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0800000" flipH="1">
            <a:off x="1089421" y="3962261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rot="10800000" flipH="1">
            <a:off x="1452077" y="3962261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 rot="10800000" flipH="1">
            <a:off x="1287728" y="3603992"/>
            <a:ext cx="2289027" cy="650450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 rot="16417714">
            <a:off x="1148971" y="4091844"/>
            <a:ext cx="441861" cy="650450"/>
          </a:xfrm>
          <a:prstGeom prst="chevr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417714">
            <a:off x="3157518" y="4082434"/>
            <a:ext cx="441861" cy="650450"/>
          </a:xfrm>
          <a:prstGeom prst="chevr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979934" y="4551786"/>
            <a:ext cx="508000" cy="638207"/>
            <a:chOff x="2070550" y="4214034"/>
            <a:chExt cx="508000" cy="638207"/>
          </a:xfrm>
        </p:grpSpPr>
        <p:sp>
          <p:nvSpPr>
            <p:cNvPr id="7" name="Equal 6"/>
            <p:cNvSpPr/>
            <p:nvPr/>
          </p:nvSpPr>
          <p:spPr>
            <a:xfrm>
              <a:off x="2070550" y="4430548"/>
              <a:ext cx="508000" cy="421693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  <p:sp>
          <p:nvSpPr>
            <p:cNvPr id="10" name="Block Arc 9"/>
            <p:cNvSpPr/>
            <p:nvPr/>
          </p:nvSpPr>
          <p:spPr>
            <a:xfrm>
              <a:off x="2133605" y="4217788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  <p:sp>
          <p:nvSpPr>
            <p:cNvPr id="23" name="Block Arc 22"/>
            <p:cNvSpPr/>
            <p:nvPr/>
          </p:nvSpPr>
          <p:spPr>
            <a:xfrm rot="10800000">
              <a:off x="2312538" y="4214034"/>
              <a:ext cx="241719" cy="277089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0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6415</TotalTime>
  <Words>677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¿Qué significa que dos objetos geométricos sean "iguales"?</vt:lpstr>
      <vt:lpstr>Actividad:</vt:lpstr>
      <vt:lpstr>¿Qué puedes concluir sobre los triángulos de cada cartel?</vt:lpstr>
      <vt:lpstr>¿Qué significa ser lo mismo?</vt:lpstr>
      <vt:lpstr>¿Qué significa ser lo mismo?</vt:lpstr>
      <vt:lpstr>¿Qué significa ser congruente?</vt:lpstr>
      <vt:lpstr>¿Qué significa ser lo mismo?</vt:lpstr>
      <vt:lpstr>¿Qué significa ser lo mismo?</vt:lpstr>
      <vt:lpstr>Supongamos que la primera opción es correcta</vt:lpstr>
      <vt:lpstr>Declaraciones de congruencia</vt:lpstr>
      <vt:lpstr>Juguemos: Conjuntos de congruencia</vt:lpstr>
      <vt:lpstr>Reflexión: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According to climatologists, 33% of coastal land and wetland habitats are likely to be lost in the next hundred years if the level of the ocean continues to rise at its present rate</dc:title>
  <dc:creator>Raymond, Kate M.</dc:creator>
  <cp:lastModifiedBy>Andres Lopez</cp:lastModifiedBy>
  <cp:revision>37</cp:revision>
  <dcterms:created xsi:type="dcterms:W3CDTF">2015-12-08T20:52:23Z</dcterms:created>
  <dcterms:modified xsi:type="dcterms:W3CDTF">2022-06-06T20:48:52Z</dcterms:modified>
</cp:coreProperties>
</file>