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2">
                <a:lumMod val="50000"/>
              </a:schemeClr>
            </a:gs>
            <a:gs pos="88000">
              <a:schemeClr val="bg2">
                <a:lumMod val="75000"/>
              </a:schemeClr>
            </a:gs>
            <a:gs pos="91000">
              <a:schemeClr val="bg2">
                <a:lumMod val="60000"/>
                <a:lumOff val="40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 userDrawn="1"/>
        </p:nvSpPr>
        <p:spPr>
          <a:xfrm rot="10800000">
            <a:off x="0" y="0"/>
            <a:ext cx="12378328" cy="6858000"/>
          </a:xfrm>
          <a:prstGeom prst="triangle">
            <a:avLst>
              <a:gd name="adj" fmla="val 6118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 userDrawn="1"/>
        </p:nvSpPr>
        <p:spPr>
          <a:xfrm>
            <a:off x="147285" y="124281"/>
            <a:ext cx="11862578" cy="6720025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 userDrawn="1"/>
        </p:nvSpPr>
        <p:spPr>
          <a:xfrm rot="19775533">
            <a:off x="-1909792" y="123122"/>
            <a:ext cx="8491611" cy="5073429"/>
          </a:xfrm>
          <a:prstGeom prst="triangle">
            <a:avLst>
              <a:gd name="adj" fmla="val 6109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 userDrawn="1"/>
        </p:nvSpPr>
        <p:spPr>
          <a:xfrm rot="3179428">
            <a:off x="5109123" y="-925156"/>
            <a:ext cx="8472167" cy="5493928"/>
          </a:xfrm>
          <a:prstGeom prst="triangle">
            <a:avLst>
              <a:gd name="adj" fmla="val 6109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 userDrawn="1"/>
        </p:nvSpPr>
        <p:spPr>
          <a:xfrm rot="16046536">
            <a:off x="6043195" y="737330"/>
            <a:ext cx="6481307" cy="5493928"/>
          </a:xfrm>
          <a:prstGeom prst="triangle">
            <a:avLst>
              <a:gd name="adj" fmla="val 6594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3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0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0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4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0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5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8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8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E8B3-8931-4B56-AA54-C34765059952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3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it mean for two geometric objects to be “the same”?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7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403662"/>
            <a:ext cx="10318595" cy="992459"/>
          </a:xfrm>
        </p:spPr>
        <p:txBody>
          <a:bodyPr>
            <a:normAutofit/>
          </a:bodyPr>
          <a:lstStyle/>
          <a:p>
            <a:r>
              <a:rPr lang="en-US" dirty="0" smtClean="0"/>
              <a:t>Congruence Statements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1853" y="1541086"/>
            <a:ext cx="109169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would the congruence statement change if option two were correct?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294" y="2591417"/>
            <a:ext cx="7192653" cy="38160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91852" y="244716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Option </a:t>
            </a:r>
            <a:r>
              <a:rPr lang="en-US" dirty="0" smtClean="0"/>
              <a:t>2: </a:t>
            </a:r>
            <a:endParaRPr lang="en-US" dirty="0"/>
          </a:p>
          <a:p>
            <a:r>
              <a:rPr lang="en-US" dirty="0"/>
              <a:t>    A    =    T	AU = </a:t>
            </a:r>
            <a:r>
              <a:rPr lang="en-US" dirty="0" smtClean="0"/>
              <a:t>TS</a:t>
            </a:r>
            <a:endParaRPr lang="en-US" dirty="0"/>
          </a:p>
          <a:p>
            <a:r>
              <a:rPr lang="en-US" dirty="0"/>
              <a:t>    U    =    </a:t>
            </a:r>
            <a:r>
              <a:rPr lang="en-US" dirty="0" smtClean="0"/>
              <a:t>S</a:t>
            </a:r>
            <a:r>
              <a:rPr lang="en-US" dirty="0"/>
              <a:t>	UE = </a:t>
            </a:r>
            <a:r>
              <a:rPr lang="en-US" dirty="0" smtClean="0"/>
              <a:t>SR</a:t>
            </a:r>
            <a:endParaRPr lang="en-US" dirty="0"/>
          </a:p>
          <a:p>
            <a:r>
              <a:rPr lang="en-US" dirty="0"/>
              <a:t>    E     =    </a:t>
            </a:r>
            <a:r>
              <a:rPr lang="en-US" dirty="0" smtClean="0"/>
              <a:t>R</a:t>
            </a:r>
            <a:r>
              <a:rPr lang="en-US" dirty="0"/>
              <a:t>	AE = </a:t>
            </a:r>
            <a:r>
              <a:rPr lang="en-US" dirty="0" smtClean="0"/>
              <a:t>TR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1806" y="4640829"/>
            <a:ext cx="3533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∆AUE </a:t>
            </a:r>
            <a:r>
              <a:rPr lang="en-US" sz="4800" dirty="0" smtClean="0"/>
              <a:t>    ∆TSR</a:t>
            </a:r>
            <a:endParaRPr lang="en-US" sz="4800" dirty="0"/>
          </a:p>
        </p:txBody>
      </p:sp>
      <p:grpSp>
        <p:nvGrpSpPr>
          <p:cNvPr id="8" name="Group 7"/>
          <p:cNvGrpSpPr/>
          <p:nvPr/>
        </p:nvGrpSpPr>
        <p:grpSpPr>
          <a:xfrm>
            <a:off x="2070550" y="4617696"/>
            <a:ext cx="508000" cy="638207"/>
            <a:chOff x="2070550" y="4214034"/>
            <a:chExt cx="508000" cy="638207"/>
          </a:xfrm>
        </p:grpSpPr>
        <p:sp>
          <p:nvSpPr>
            <p:cNvPr id="9" name="Equal 8"/>
            <p:cNvSpPr/>
            <p:nvPr/>
          </p:nvSpPr>
          <p:spPr>
            <a:xfrm>
              <a:off x="2070550" y="4430548"/>
              <a:ext cx="508000" cy="421693"/>
            </a:xfrm>
            <a:prstGeom prst="mathEqual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Block Arc 10"/>
            <p:cNvSpPr/>
            <p:nvPr/>
          </p:nvSpPr>
          <p:spPr>
            <a:xfrm>
              <a:off x="2133605" y="4217788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10800000">
              <a:off x="2312538" y="4214034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38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0"/>
            <a:ext cx="10318595" cy="992459"/>
          </a:xfrm>
        </p:spPr>
        <p:txBody>
          <a:bodyPr>
            <a:normAutofit/>
          </a:bodyPr>
          <a:lstStyle/>
          <a:p>
            <a:r>
              <a:rPr lang="en-US" dirty="0" smtClean="0"/>
              <a:t>Let’s Play: Congruence Sets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137424"/>
            <a:ext cx="1069773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43" y="2523529"/>
            <a:ext cx="3521430" cy="228926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025" y="2810203"/>
            <a:ext cx="1476375" cy="981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0556" y="1400019"/>
            <a:ext cx="1485900" cy="10191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4367" y="1338664"/>
            <a:ext cx="1504950" cy="10763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80372" y="1367238"/>
            <a:ext cx="1514475" cy="10287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92872" y="2730558"/>
            <a:ext cx="1571625" cy="1066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52272" y="2711508"/>
            <a:ext cx="1495425" cy="11049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52737" y="4139424"/>
            <a:ext cx="1504950" cy="10382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9326" y="5469405"/>
            <a:ext cx="1533525" cy="11239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471505" y="4139424"/>
            <a:ext cx="1590675" cy="10668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452272" y="4139424"/>
            <a:ext cx="1543050" cy="10668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466559" y="5521794"/>
            <a:ext cx="1514475" cy="10191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557230" y="5521793"/>
            <a:ext cx="150495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4857"/>
            <a:ext cx="9144000" cy="939519"/>
          </a:xfrm>
        </p:spPr>
        <p:txBody>
          <a:bodyPr/>
          <a:lstStyle/>
          <a:p>
            <a:r>
              <a:rPr lang="en-US" dirty="0" smtClean="0"/>
              <a:t>Reflection: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26365"/>
            <a:ext cx="9144000" cy="4120208"/>
          </a:xfrm>
        </p:spPr>
        <p:txBody>
          <a:bodyPr>
            <a:noAutofit/>
          </a:bodyPr>
          <a:lstStyle/>
          <a:p>
            <a:r>
              <a:rPr lang="en-US" sz="3200" dirty="0" smtClean="0"/>
              <a:t>On your exit slip, write:</a:t>
            </a:r>
          </a:p>
          <a:p>
            <a:r>
              <a:rPr lang="en-US" sz="3200" dirty="0" smtClean="0"/>
              <a:t>3 things you learned today</a:t>
            </a:r>
          </a:p>
          <a:p>
            <a:r>
              <a:rPr lang="en-US" sz="3200" dirty="0" smtClean="0"/>
              <a:t>2 comments you have about today’s lesson</a:t>
            </a:r>
          </a:p>
          <a:p>
            <a:r>
              <a:rPr lang="en-US" sz="3200" dirty="0" smtClean="0"/>
              <a:t>and</a:t>
            </a:r>
          </a:p>
          <a:p>
            <a:r>
              <a:rPr lang="en-US" sz="3200" dirty="0" smtClean="0"/>
              <a:t>1 question you have about congruent triangles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205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781" y="0"/>
            <a:ext cx="3863345" cy="992459"/>
          </a:xfrm>
        </p:spPr>
        <p:txBody>
          <a:bodyPr/>
          <a:lstStyle/>
          <a:p>
            <a:pPr algn="l"/>
            <a:r>
              <a:rPr lang="en-US" dirty="0" smtClean="0"/>
              <a:t>Activity: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782" y="920825"/>
            <a:ext cx="11255298" cy="585419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Draw, a triangle that matches each description below as accurately as possible. When you are done drawing the triangle, cut it out and post it on the appropriate poster.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#1: ∆BOT such that BO = 4 </a:t>
            </a:r>
            <a:r>
              <a:rPr lang="en-US" dirty="0" smtClean="0"/>
              <a:t>in., </a:t>
            </a:r>
            <a:r>
              <a:rPr lang="en-US" dirty="0" smtClean="0"/>
              <a:t>OY = 5 </a:t>
            </a:r>
            <a:r>
              <a:rPr lang="en-US" dirty="0" smtClean="0"/>
              <a:t>in., </a:t>
            </a:r>
            <a:r>
              <a:rPr lang="en-US" dirty="0" smtClean="0"/>
              <a:t>and YB = 6 </a:t>
            </a:r>
            <a:r>
              <a:rPr lang="en-US" dirty="0" smtClean="0"/>
              <a:t>in.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#2: ∆FLY such that FL = 6 </a:t>
            </a:r>
            <a:r>
              <a:rPr lang="en-US" dirty="0" smtClean="0"/>
              <a:t>in., </a:t>
            </a:r>
            <a:r>
              <a:rPr lang="en-US" dirty="0" smtClean="0"/>
              <a:t>m  L = 45</a:t>
            </a:r>
            <a:r>
              <a:rPr lang="en-US" baseline="30000" dirty="0" smtClean="0"/>
              <a:t>o</a:t>
            </a:r>
            <a:r>
              <a:rPr lang="en-US" dirty="0" smtClean="0"/>
              <a:t>, and LY = 4 </a:t>
            </a:r>
            <a:r>
              <a:rPr lang="en-US" dirty="0" smtClean="0"/>
              <a:t>in.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#3 ∆JAW such that m   J = 45</a:t>
            </a:r>
            <a:r>
              <a:rPr lang="en-US" baseline="30000" dirty="0" smtClean="0"/>
              <a:t>o</a:t>
            </a:r>
            <a:r>
              <a:rPr lang="en-US" dirty="0" smtClean="0"/>
              <a:t> , m  A= 60</a:t>
            </a:r>
            <a:r>
              <a:rPr lang="en-US" baseline="30000" dirty="0" smtClean="0"/>
              <a:t>o</a:t>
            </a:r>
            <a:r>
              <a:rPr lang="en-US" dirty="0" smtClean="0"/>
              <a:t>, and AW = 5 </a:t>
            </a:r>
            <a:r>
              <a:rPr lang="en-US" dirty="0" smtClean="0"/>
              <a:t>in.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#4: ∆TUX such that m  T = 60</a:t>
            </a:r>
            <a:r>
              <a:rPr lang="en-US" baseline="30000" dirty="0" smtClean="0"/>
              <a:t>o</a:t>
            </a:r>
            <a:r>
              <a:rPr lang="en-US" dirty="0" smtClean="0"/>
              <a:t>, TU = 6 </a:t>
            </a:r>
            <a:r>
              <a:rPr lang="en-US" dirty="0" smtClean="0"/>
              <a:t>in., </a:t>
            </a:r>
            <a:r>
              <a:rPr lang="en-US" dirty="0" smtClean="0"/>
              <a:t>and m  U = 45</a:t>
            </a:r>
            <a:r>
              <a:rPr lang="en-US" baseline="30000" dirty="0" smtClean="0"/>
              <a:t>o</a:t>
            </a:r>
          </a:p>
          <a:p>
            <a:pPr algn="l"/>
            <a:endParaRPr lang="en-US" baseline="30000" dirty="0"/>
          </a:p>
          <a:p>
            <a:pPr algn="l"/>
            <a:r>
              <a:rPr lang="en-US" dirty="0" smtClean="0"/>
              <a:t>#5: ∆VEG such that m  V = 75</a:t>
            </a:r>
            <a:r>
              <a:rPr lang="en-US" baseline="30000" dirty="0" smtClean="0"/>
              <a:t>o</a:t>
            </a:r>
            <a:r>
              <a:rPr lang="en-US" dirty="0" smtClean="0"/>
              <a:t>, m  E = 60</a:t>
            </a:r>
            <a:r>
              <a:rPr lang="en-US" baseline="30000" dirty="0" smtClean="0"/>
              <a:t>o</a:t>
            </a:r>
            <a:r>
              <a:rPr lang="en-US" dirty="0" smtClean="0"/>
              <a:t>, and m  G= 45</a:t>
            </a:r>
            <a:r>
              <a:rPr lang="en-US" baseline="30000" dirty="0" smtClean="0"/>
              <a:t>o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#6: ∆ZIP such that m  Z = 30</a:t>
            </a:r>
            <a:r>
              <a:rPr lang="en-US" baseline="30000" dirty="0" smtClean="0"/>
              <a:t>o</a:t>
            </a:r>
            <a:r>
              <a:rPr lang="en-US" dirty="0" smtClean="0"/>
              <a:t>, ZI = 6 </a:t>
            </a:r>
            <a:r>
              <a:rPr lang="en-US" dirty="0" smtClean="0"/>
              <a:t>in., </a:t>
            </a:r>
            <a:r>
              <a:rPr lang="en-US" dirty="0" smtClean="0"/>
              <a:t>and IP = </a:t>
            </a:r>
            <a:r>
              <a:rPr lang="en-US" dirty="0"/>
              <a:t>4</a:t>
            </a:r>
            <a:r>
              <a:rPr lang="en-US" dirty="0" smtClean="0"/>
              <a:t> 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3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2343" y="2181138"/>
            <a:ext cx="10318595" cy="15165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can you conclude about the triangles in each poster?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884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377505"/>
            <a:ext cx="10318595" cy="9924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it mean to be the same?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514929"/>
            <a:ext cx="103185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Two shapes are  </a:t>
            </a:r>
            <a:r>
              <a:rPr lang="en-US" sz="3600" dirty="0" smtClean="0">
                <a:solidFill>
                  <a:srgbClr val="FFFF00"/>
                </a:solidFill>
              </a:rPr>
              <a:t>the </a:t>
            </a:r>
            <a:r>
              <a:rPr lang="en-US" sz="3600" dirty="0" smtClean="0">
                <a:solidFill>
                  <a:srgbClr val="FFFF00"/>
                </a:solidFill>
              </a:rPr>
              <a:t>same </a:t>
            </a:r>
            <a:r>
              <a:rPr lang="en-US" sz="3600" dirty="0" smtClean="0"/>
              <a:t>if they have the same shape and </a:t>
            </a:r>
            <a:r>
              <a:rPr lang="en-US" sz="3600" dirty="0" smtClean="0"/>
              <a:t>size, meaning that </a:t>
            </a:r>
            <a:r>
              <a:rPr lang="en-US" sz="3600" dirty="0" smtClean="0"/>
              <a:t>one can be moved, turned, or flipped so that it fits exactly on the other.</a:t>
            </a:r>
          </a:p>
          <a:p>
            <a:endParaRPr lang="en-US" sz="3600" dirty="0"/>
          </a:p>
          <a:p>
            <a:r>
              <a:rPr lang="en-US" sz="3600" dirty="0" smtClean="0"/>
              <a:t>Two shapes are </a:t>
            </a:r>
            <a:r>
              <a:rPr lang="en-US" sz="3600" dirty="0">
                <a:solidFill>
                  <a:srgbClr val="FFFF00"/>
                </a:solidFill>
              </a:rPr>
              <a:t>the same </a:t>
            </a:r>
            <a:r>
              <a:rPr lang="en-US" sz="3600" dirty="0" smtClean="0"/>
              <a:t>if </a:t>
            </a:r>
            <a:r>
              <a:rPr lang="en-US" sz="3600" dirty="0" smtClean="0"/>
              <a:t>they have the same shape but difference </a:t>
            </a:r>
            <a:r>
              <a:rPr lang="en-US" sz="3600" dirty="0" smtClean="0"/>
              <a:t>sizes, meaning one </a:t>
            </a:r>
            <a:r>
              <a:rPr lang="en-US" sz="3600" dirty="0" smtClean="0"/>
              <a:t>can be moved, turned, </a:t>
            </a:r>
            <a:r>
              <a:rPr lang="en-US" sz="3600" dirty="0" smtClean="0"/>
              <a:t>flipped, </a:t>
            </a:r>
            <a:r>
              <a:rPr lang="en-US" sz="3600" dirty="0" smtClean="0">
                <a:solidFill>
                  <a:srgbClr val="FFFF00"/>
                </a:solidFill>
              </a:rPr>
              <a:t>or shrunk </a:t>
            </a:r>
            <a:r>
              <a:rPr lang="en-US" sz="3600" dirty="0" smtClean="0"/>
              <a:t>so that it fits exactly </a:t>
            </a:r>
            <a:r>
              <a:rPr lang="en-US" sz="3600" dirty="0" smtClean="0"/>
              <a:t>on top </a:t>
            </a:r>
            <a:r>
              <a:rPr lang="en-US" sz="3600" dirty="0" smtClean="0"/>
              <a:t>the other.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7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288330"/>
            <a:ext cx="10318595" cy="9924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it mean to be the same?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425754"/>
            <a:ext cx="103185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Two shapes are </a:t>
            </a:r>
            <a:r>
              <a:rPr lang="en-US" sz="3600" dirty="0" smtClean="0">
                <a:solidFill>
                  <a:srgbClr val="FFFF00"/>
                </a:solidFill>
              </a:rPr>
              <a:t>congruent </a:t>
            </a:r>
            <a:r>
              <a:rPr lang="en-US" sz="3600" dirty="0" smtClean="0"/>
              <a:t>if they have the same shape and </a:t>
            </a:r>
            <a:r>
              <a:rPr lang="en-US" sz="3600" dirty="0" smtClean="0"/>
              <a:t>size, meaning that one </a:t>
            </a:r>
            <a:r>
              <a:rPr lang="en-US" sz="3600" dirty="0" smtClean="0"/>
              <a:t>can be moved, turned, or flipped so </a:t>
            </a:r>
            <a:r>
              <a:rPr lang="en-US" sz="3600" dirty="0" smtClean="0"/>
              <a:t>it </a:t>
            </a:r>
            <a:r>
              <a:rPr lang="en-US" sz="3600" dirty="0" smtClean="0"/>
              <a:t>fits exactly on the other.</a:t>
            </a:r>
          </a:p>
          <a:p>
            <a:endParaRPr lang="en-US" sz="3600" dirty="0"/>
          </a:p>
          <a:p>
            <a:r>
              <a:rPr lang="en-US" sz="3600" dirty="0" smtClean="0"/>
              <a:t>Two shapes are </a:t>
            </a:r>
            <a:r>
              <a:rPr lang="en-US" sz="3600" dirty="0" smtClean="0">
                <a:solidFill>
                  <a:srgbClr val="FFFF00"/>
                </a:solidFill>
              </a:rPr>
              <a:t>similar </a:t>
            </a:r>
            <a:r>
              <a:rPr lang="en-US" sz="3600" dirty="0" smtClean="0"/>
              <a:t>if  </a:t>
            </a:r>
            <a:r>
              <a:rPr lang="en-US" sz="3600" dirty="0" smtClean="0"/>
              <a:t>they have the same shape but </a:t>
            </a:r>
            <a:r>
              <a:rPr lang="en-US" sz="3600" dirty="0" smtClean="0"/>
              <a:t>different sizes, meaning one </a:t>
            </a:r>
            <a:r>
              <a:rPr lang="en-US" sz="3600" dirty="0" smtClean="0"/>
              <a:t>can be moved, turned, </a:t>
            </a:r>
            <a:r>
              <a:rPr lang="en-US" sz="3600" dirty="0" smtClean="0"/>
              <a:t>flipped, </a:t>
            </a:r>
            <a:r>
              <a:rPr lang="en-US" sz="3600" dirty="0" smtClean="0">
                <a:solidFill>
                  <a:srgbClr val="FFFF00"/>
                </a:solidFill>
              </a:rPr>
              <a:t>or shrunk </a:t>
            </a:r>
            <a:r>
              <a:rPr lang="en-US" sz="3600" dirty="0" smtClean="0"/>
              <a:t>so </a:t>
            </a:r>
            <a:r>
              <a:rPr lang="en-US" sz="3600" dirty="0" smtClean="0"/>
              <a:t>it </a:t>
            </a:r>
            <a:r>
              <a:rPr lang="en-US" sz="3600" dirty="0" smtClean="0"/>
              <a:t>fits exactly on the other.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362470"/>
            <a:ext cx="10318595" cy="9924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it mean to be congruent?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499894"/>
            <a:ext cx="10318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two triangles shown below are congruent. What does this mean about the length of their sides? What does it mean about the measures of their angles?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565" y="2423224"/>
            <a:ext cx="7771288" cy="381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420138"/>
            <a:ext cx="10318595" cy="9924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it mean to be the same?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557562"/>
            <a:ext cx="10318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etermine if each statement is </a:t>
            </a:r>
            <a:r>
              <a:rPr lang="en-US" sz="2400" u="sng" dirty="0" smtClean="0"/>
              <a:t>DEFINITELY</a:t>
            </a:r>
            <a:r>
              <a:rPr lang="en-US" sz="2400" dirty="0" smtClean="0"/>
              <a:t> TRUE, </a:t>
            </a:r>
            <a:r>
              <a:rPr lang="en-US" sz="2400" u="sng" dirty="0" smtClean="0"/>
              <a:t>MAYBE</a:t>
            </a:r>
            <a:r>
              <a:rPr lang="en-US" sz="2400" dirty="0" smtClean="0"/>
              <a:t> TRUE, or </a:t>
            </a:r>
            <a:r>
              <a:rPr lang="en-US" sz="2400" u="sng" dirty="0" smtClean="0"/>
              <a:t>NOT</a:t>
            </a:r>
            <a:r>
              <a:rPr lang="en-US" sz="2400" dirty="0" smtClean="0"/>
              <a:t> TRUE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127" y="2348858"/>
            <a:ext cx="7192653" cy="38160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1043" y="2348858"/>
            <a:ext cx="29482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/>
              <a:t>Angles U and S have the same measure.</a:t>
            </a:r>
          </a:p>
          <a:p>
            <a:pPr marL="342900" indent="-342900">
              <a:buAutoNum type="arabicPeriod"/>
            </a:pPr>
            <a:endParaRPr lang="en-US" sz="2000" dirty="0" smtClean="0"/>
          </a:p>
          <a:p>
            <a:pPr marL="342900" indent="-342900">
              <a:buAutoNum type="arabicPeriod"/>
            </a:pPr>
            <a:r>
              <a:rPr lang="en-US" sz="2000" dirty="0" smtClean="0"/>
              <a:t>AU = </a:t>
            </a:r>
            <a:r>
              <a:rPr lang="en-US" sz="2000" dirty="0" smtClean="0"/>
              <a:t>TS</a:t>
            </a:r>
          </a:p>
          <a:p>
            <a:pPr marL="342900" indent="-342900">
              <a:buAutoNum type="arabicPeriod"/>
            </a:pPr>
            <a:endParaRPr lang="en-US" sz="2000" dirty="0" smtClean="0"/>
          </a:p>
          <a:p>
            <a:pPr marL="342900" indent="-342900">
              <a:buAutoNum type="arabicPeriod"/>
            </a:pPr>
            <a:r>
              <a:rPr lang="en-US" sz="2000" dirty="0" smtClean="0"/>
              <a:t>AE = </a:t>
            </a:r>
            <a:r>
              <a:rPr lang="en-US" sz="2000" dirty="0" smtClean="0"/>
              <a:t>ST</a:t>
            </a:r>
          </a:p>
          <a:p>
            <a:pPr marL="342900" indent="-342900">
              <a:buAutoNum type="arabicPeriod"/>
            </a:pPr>
            <a:endParaRPr lang="en-US" sz="2000" dirty="0" smtClean="0"/>
          </a:p>
          <a:p>
            <a:pPr marL="342900" indent="-342900">
              <a:buAutoNum type="arabicPeriod"/>
            </a:pPr>
            <a:r>
              <a:rPr lang="en-US" sz="2000" dirty="0" smtClean="0"/>
              <a:t>Angles E and S have the same measure.</a:t>
            </a:r>
          </a:p>
          <a:p>
            <a:endParaRPr lang="en-US" sz="2000" dirty="0" smtClean="0"/>
          </a:p>
          <a:p>
            <a:r>
              <a:rPr lang="en-US" sz="2000" dirty="0" smtClean="0"/>
              <a:t>5.  UE </a:t>
            </a:r>
            <a:r>
              <a:rPr lang="en-US" sz="2000" dirty="0" smtClean="0"/>
              <a:t>= SR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542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370700"/>
            <a:ext cx="10318595" cy="9924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it mean to be the same?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2702" y="1508124"/>
            <a:ext cx="10496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Knowing that sides and angles have equal measures for two triangles is not enough to draw conclusions. We need to know </a:t>
            </a:r>
            <a:r>
              <a:rPr lang="en-US" sz="2400" u="sng" dirty="0" smtClean="0"/>
              <a:t>which</a:t>
            </a:r>
            <a:r>
              <a:rPr lang="en-US" sz="2400" i="1" dirty="0" smtClean="0"/>
              <a:t> </a:t>
            </a:r>
            <a:r>
              <a:rPr lang="en-US" sz="2400" dirty="0" smtClean="0"/>
              <a:t>sides </a:t>
            </a:r>
            <a:r>
              <a:rPr lang="en-US" sz="2400" dirty="0" smtClean="0"/>
              <a:t>and angles are congruent. 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6985" y="2616120"/>
            <a:ext cx="7192653" cy="3816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3571" y="2616120"/>
            <a:ext cx="339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 1: </a:t>
            </a:r>
          </a:p>
          <a:p>
            <a:r>
              <a:rPr lang="en-US" dirty="0"/>
              <a:t> </a:t>
            </a:r>
            <a:r>
              <a:rPr lang="en-US" dirty="0" smtClean="0"/>
              <a:t>   A    =    T	AU = TR</a:t>
            </a:r>
          </a:p>
          <a:p>
            <a:r>
              <a:rPr lang="en-US" dirty="0"/>
              <a:t> </a:t>
            </a:r>
            <a:r>
              <a:rPr lang="en-US" dirty="0" smtClean="0"/>
              <a:t>   U    =    R	UE = RS</a:t>
            </a:r>
          </a:p>
          <a:p>
            <a:r>
              <a:rPr lang="en-US" dirty="0"/>
              <a:t> </a:t>
            </a:r>
            <a:r>
              <a:rPr lang="en-US" dirty="0" smtClean="0"/>
              <a:t>   E     =    S	AE = 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3571" y="446924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Option </a:t>
            </a:r>
            <a:r>
              <a:rPr lang="en-US" dirty="0" smtClean="0"/>
              <a:t>2: </a:t>
            </a:r>
            <a:endParaRPr lang="en-US" dirty="0"/>
          </a:p>
          <a:p>
            <a:r>
              <a:rPr lang="en-US" dirty="0"/>
              <a:t>    A    =    T	AU = </a:t>
            </a:r>
            <a:r>
              <a:rPr lang="en-US" dirty="0" smtClean="0"/>
              <a:t>TS</a:t>
            </a:r>
            <a:endParaRPr lang="en-US" dirty="0"/>
          </a:p>
          <a:p>
            <a:r>
              <a:rPr lang="en-US" dirty="0"/>
              <a:t>    U    =    </a:t>
            </a:r>
            <a:r>
              <a:rPr lang="en-US" dirty="0" smtClean="0"/>
              <a:t>S</a:t>
            </a:r>
            <a:r>
              <a:rPr lang="en-US" dirty="0"/>
              <a:t>	UE = </a:t>
            </a:r>
            <a:r>
              <a:rPr lang="en-US" dirty="0" smtClean="0"/>
              <a:t>SR</a:t>
            </a:r>
            <a:endParaRPr lang="en-US" dirty="0"/>
          </a:p>
          <a:p>
            <a:r>
              <a:rPr lang="en-US" dirty="0"/>
              <a:t>    E     =    </a:t>
            </a:r>
            <a:r>
              <a:rPr lang="en-US" dirty="0" smtClean="0"/>
              <a:t>R</a:t>
            </a:r>
            <a:r>
              <a:rPr lang="en-US" dirty="0"/>
              <a:t>	AE = </a:t>
            </a:r>
            <a:r>
              <a:rPr lang="en-US" dirty="0" smtClean="0"/>
              <a:t>TR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63571" y="4999261"/>
            <a:ext cx="2941163" cy="7447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32700" y="3146136"/>
            <a:ext cx="2941163" cy="7447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427" y="263610"/>
            <a:ext cx="10318595" cy="992459"/>
          </a:xfrm>
        </p:spPr>
        <p:txBody>
          <a:bodyPr>
            <a:normAutofit/>
          </a:bodyPr>
          <a:lstStyle/>
          <a:p>
            <a:r>
              <a:rPr lang="en-US" dirty="0" smtClean="0"/>
              <a:t>Suppose option </a:t>
            </a:r>
            <a:r>
              <a:rPr lang="en-US" dirty="0" smtClean="0"/>
              <a:t>one </a:t>
            </a:r>
            <a:r>
              <a:rPr lang="en-US" dirty="0" smtClean="0"/>
              <a:t>is correct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2955" y="1393908"/>
            <a:ext cx="105660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Can we find a way to summarize all six statements in option </a:t>
            </a:r>
            <a:r>
              <a:rPr lang="en-US" sz="2000" dirty="0" smtClean="0"/>
              <a:t>one </a:t>
            </a:r>
            <a:r>
              <a:rPr lang="en-US" sz="2000" dirty="0" smtClean="0"/>
              <a:t>in one brief statement that gives all the information we need about ∆AUE and ∆TRS?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369" y="2530884"/>
            <a:ext cx="7192653" cy="3816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1964" y="2378793"/>
            <a:ext cx="339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 1: </a:t>
            </a:r>
          </a:p>
          <a:p>
            <a:r>
              <a:rPr lang="en-US" dirty="0"/>
              <a:t> </a:t>
            </a:r>
            <a:r>
              <a:rPr lang="en-US" dirty="0" smtClean="0"/>
              <a:t>   A    =    T	AU = TR</a:t>
            </a:r>
          </a:p>
          <a:p>
            <a:r>
              <a:rPr lang="en-US" dirty="0"/>
              <a:t> </a:t>
            </a:r>
            <a:r>
              <a:rPr lang="en-US" dirty="0" smtClean="0"/>
              <a:t>   U    =    R	UE = RS</a:t>
            </a:r>
          </a:p>
          <a:p>
            <a:r>
              <a:rPr lang="en-US" dirty="0"/>
              <a:t> </a:t>
            </a:r>
            <a:r>
              <a:rPr lang="en-US" dirty="0" smtClean="0"/>
              <a:t>   E     =    S	AE = 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3083" y="4491212"/>
            <a:ext cx="35284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∆AUE </a:t>
            </a:r>
            <a:r>
              <a:rPr lang="en-US" sz="4800" dirty="0" smtClean="0"/>
              <a:t>    ∆</a:t>
            </a:r>
            <a:r>
              <a:rPr lang="en-US" sz="4800" dirty="0"/>
              <a:t>TRS</a:t>
            </a:r>
          </a:p>
        </p:txBody>
      </p:sp>
      <p:sp>
        <p:nvSpPr>
          <p:cNvPr id="15" name="Curved Up Arrow 14"/>
          <p:cNvSpPr/>
          <p:nvPr/>
        </p:nvSpPr>
        <p:spPr>
          <a:xfrm>
            <a:off x="920427" y="5184234"/>
            <a:ext cx="2278912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Up Arrow 15"/>
          <p:cNvSpPr/>
          <p:nvPr/>
        </p:nvSpPr>
        <p:spPr>
          <a:xfrm>
            <a:off x="1279333" y="5201927"/>
            <a:ext cx="2278912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1638239" y="5201927"/>
            <a:ext cx="2183269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10800000" flipH="1">
            <a:off x="1089421" y="3962261"/>
            <a:ext cx="2289027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 rot="10800000" flipH="1">
            <a:off x="1452077" y="3962261"/>
            <a:ext cx="2289027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 rot="10800000" flipH="1">
            <a:off x="1287728" y="3603992"/>
            <a:ext cx="2289027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hevron 20"/>
          <p:cNvSpPr/>
          <p:nvPr/>
        </p:nvSpPr>
        <p:spPr>
          <a:xfrm rot="16417714">
            <a:off x="1148971" y="4091844"/>
            <a:ext cx="441861" cy="650450"/>
          </a:xfrm>
          <a:prstGeom prst="chevro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 rot="16417714">
            <a:off x="3157518" y="4082434"/>
            <a:ext cx="441861" cy="650450"/>
          </a:xfrm>
          <a:prstGeom prst="chevro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979934" y="4551786"/>
            <a:ext cx="508000" cy="638207"/>
            <a:chOff x="2070550" y="4214034"/>
            <a:chExt cx="508000" cy="638207"/>
          </a:xfrm>
        </p:grpSpPr>
        <p:sp>
          <p:nvSpPr>
            <p:cNvPr id="7" name="Equal 6"/>
            <p:cNvSpPr/>
            <p:nvPr/>
          </p:nvSpPr>
          <p:spPr>
            <a:xfrm>
              <a:off x="2070550" y="4430548"/>
              <a:ext cx="508000" cy="421693"/>
            </a:xfrm>
            <a:prstGeom prst="mathEqual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Block Arc 9"/>
            <p:cNvSpPr/>
            <p:nvPr/>
          </p:nvSpPr>
          <p:spPr>
            <a:xfrm>
              <a:off x="2133605" y="4217788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Block Arc 22"/>
            <p:cNvSpPr/>
            <p:nvPr/>
          </p:nvSpPr>
          <p:spPr>
            <a:xfrm rot="10800000">
              <a:off x="2312538" y="4214034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07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6413</TotalTime>
  <Words>599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What does it mean for two geometric objects to be “the same”?</vt:lpstr>
      <vt:lpstr>Activity:</vt:lpstr>
      <vt:lpstr>What can you conclude about the triangles in each poster?</vt:lpstr>
      <vt:lpstr>What does it mean to be the same?</vt:lpstr>
      <vt:lpstr>What does it mean to be the same?</vt:lpstr>
      <vt:lpstr>What does it mean to be congruent?</vt:lpstr>
      <vt:lpstr>What does it mean to be the same?</vt:lpstr>
      <vt:lpstr>What does it mean to be the same?</vt:lpstr>
      <vt:lpstr>Suppose option one is correct</vt:lpstr>
      <vt:lpstr>Congruence Statements</vt:lpstr>
      <vt:lpstr>Let’s Play: Congruence Sets</vt:lpstr>
      <vt:lpstr>Reflection: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According to climatologists, 33% of coastal land and wetland habitats are likely to be lost in the next hundred years if the level of the ocean continues to rise at its present rate</dc:title>
  <dc:creator>Raymond, Kate M.</dc:creator>
  <cp:lastModifiedBy>Schlasner, Jacqueline</cp:lastModifiedBy>
  <cp:revision>36</cp:revision>
  <dcterms:created xsi:type="dcterms:W3CDTF">2015-12-08T20:52:23Z</dcterms:created>
  <dcterms:modified xsi:type="dcterms:W3CDTF">2016-07-19T13:25:55Z</dcterms:modified>
</cp:coreProperties>
</file>