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71" r:id="rId5"/>
    <p:sldId id="275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2">
                <a:lumMod val="50000"/>
              </a:schemeClr>
            </a:gs>
            <a:gs pos="88000">
              <a:schemeClr val="bg2">
                <a:lumMod val="75000"/>
              </a:schemeClr>
            </a:gs>
            <a:gs pos="91000">
              <a:schemeClr val="bg2">
                <a:lumMod val="60000"/>
                <a:lumOff val="40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sosceles Triangle 20"/>
          <p:cNvSpPr/>
          <p:nvPr userDrawn="1"/>
        </p:nvSpPr>
        <p:spPr>
          <a:xfrm rot="10800000">
            <a:off x="0" y="0"/>
            <a:ext cx="12378328" cy="6858000"/>
          </a:xfrm>
          <a:prstGeom prst="triangle">
            <a:avLst>
              <a:gd name="adj" fmla="val 6118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 userDrawn="1"/>
        </p:nvSpPr>
        <p:spPr>
          <a:xfrm>
            <a:off x="147285" y="124281"/>
            <a:ext cx="11862578" cy="6720025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 userDrawn="1"/>
        </p:nvSpPr>
        <p:spPr>
          <a:xfrm rot="19775533">
            <a:off x="-1909792" y="123122"/>
            <a:ext cx="8491611" cy="5073429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 userDrawn="1"/>
        </p:nvSpPr>
        <p:spPr>
          <a:xfrm rot="3179428">
            <a:off x="5109123" y="-925156"/>
            <a:ext cx="8472167" cy="5493928"/>
          </a:xfrm>
          <a:prstGeom prst="triangle">
            <a:avLst>
              <a:gd name="adj" fmla="val 61092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 userDrawn="1"/>
        </p:nvSpPr>
        <p:spPr>
          <a:xfrm rot="16046536">
            <a:off x="6043195" y="737330"/>
            <a:ext cx="6481307" cy="5493928"/>
          </a:xfrm>
          <a:prstGeom prst="triangle">
            <a:avLst>
              <a:gd name="adj" fmla="val 6594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3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0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0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4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0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8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8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E8B3-8931-4B56-AA54-C34765059952}" type="datetimeFigureOut">
              <a:rPr lang="en-US" smtClean="0"/>
              <a:t>7/29/2016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B09D-BE57-45E5-A4F6-7C14860A3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151" y="791524"/>
            <a:ext cx="10381637" cy="4885977"/>
          </a:xfrm>
        </p:spPr>
        <p:txBody>
          <a:bodyPr>
            <a:normAutofit fontScale="90000"/>
          </a:bodyPr>
          <a:lstStyle/>
          <a:p>
            <a:pPr>
              <a:spcAft>
                <a:spcPts val="3000"/>
              </a:spcAft>
            </a:pPr>
            <a:r>
              <a:rPr lang="en-US" dirty="0"/>
              <a:t>Warm Up: Think-Pair-Share</a:t>
            </a:r>
            <a:br>
              <a:rPr lang="en-US" dirty="0"/>
            </a:br>
            <a:r>
              <a:rPr lang="en-US" sz="3100" dirty="0"/>
              <a:t> </a:t>
            </a:r>
            <a:br>
              <a:rPr lang="en-US" dirty="0"/>
            </a:br>
            <a:r>
              <a:rPr lang="en-US" sz="4000" dirty="0"/>
              <a:t>What does it mean for two triangles to be congruent?</a:t>
            </a:r>
            <a:br>
              <a:rPr lang="en-US" sz="4000" dirty="0"/>
            </a:b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What things are important to remember when working with congruent triangles?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37151" y="420129"/>
            <a:ext cx="103185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+mj-lt"/>
              </a:rPr>
              <a:t>Day 2</a:t>
            </a:r>
          </a:p>
        </p:txBody>
      </p:sp>
    </p:spTree>
    <p:extLst>
      <p:ext uri="{BB962C8B-B14F-4D97-AF65-F5344CB8AC3E}">
        <p14:creationId xmlns:p14="http://schemas.microsoft.com/office/powerpoint/2010/main" val="287048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1395" y="1952371"/>
            <a:ext cx="10318595" cy="3871784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Play: </a:t>
            </a:r>
            <a:br>
              <a:rPr lang="en-US" dirty="0"/>
            </a:br>
            <a:r>
              <a:rPr lang="en-US" dirty="0"/>
              <a:t>Guess What?</a:t>
            </a:r>
            <a:br>
              <a:rPr lang="en-US" dirty="0"/>
            </a:br>
            <a:r>
              <a:rPr lang="en-US" dirty="0"/>
              <a:t>(Triangle Edition)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2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472" y="2432304"/>
            <a:ext cx="11475720" cy="3934691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Question: </a:t>
            </a:r>
            <a:br>
              <a:rPr lang="en-US" dirty="0"/>
            </a:br>
            <a:r>
              <a:rPr lang="en-US" dirty="0"/>
              <a:t>What information do we need before we can be sure we have congruent triangles? Is there more than one way to tell we have congruent triangles?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9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973" y="922637"/>
            <a:ext cx="10552670" cy="5393477"/>
          </a:xfrm>
        </p:spPr>
        <p:txBody>
          <a:bodyPr>
            <a:normAutofit fontScale="90000"/>
          </a:bodyPr>
          <a:lstStyle/>
          <a:p>
            <a:r>
              <a:rPr lang="en-US" dirty="0"/>
              <a:t>Reflection: </a:t>
            </a:r>
            <a:br>
              <a:rPr lang="en-US" dirty="0"/>
            </a:br>
            <a:r>
              <a:rPr lang="en-US" dirty="0"/>
              <a:t>Examine the posters we made in our last class. Do they support the claims we just made? </a:t>
            </a:r>
            <a:br>
              <a:rPr lang="en-US" dirty="0"/>
            </a:br>
            <a:r>
              <a:rPr lang="en-US" dirty="0"/>
              <a:t>Why or why not?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3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5667"/>
            <a:ext cx="9144000" cy="825309"/>
          </a:xfrm>
        </p:spPr>
        <p:txBody>
          <a:bodyPr>
            <a:normAutofit fontScale="90000"/>
          </a:bodyPr>
          <a:lstStyle/>
          <a:p>
            <a:r>
              <a:rPr lang="en-US" dirty="0"/>
              <a:t>Triangle </a:t>
            </a:r>
            <a:r>
              <a:rPr lang="en-US" dirty="0" err="1"/>
              <a:t>Congruences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44" y="849694"/>
            <a:ext cx="8497824" cy="590772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#1. The three sides of the triangles are congruent.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#2: Two sides and the angle between them are congruent for both triangles.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#3 Two angles and a side not between them are congruent for both triangles.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#4: Two angles and the side between them are congruent for both triangles.</a:t>
            </a:r>
            <a:endParaRPr lang="en-US" baseline="30000" dirty="0"/>
          </a:p>
          <a:p>
            <a:pPr algn="l"/>
            <a:endParaRPr lang="en-US" baseline="30000" dirty="0"/>
          </a:p>
          <a:p>
            <a:pPr algn="l"/>
            <a:r>
              <a:rPr lang="en-US" dirty="0"/>
              <a:t>#5: All three angles for both triangles are congruent.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#6: Two sides and an angle NOT between them are congruent for both triangles.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9368" y="849694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SSS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SAS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AAS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ASA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161544" y="5147035"/>
            <a:ext cx="6842571" cy="282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1544" y="5988676"/>
            <a:ext cx="8261239" cy="128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1545" y="6310648"/>
            <a:ext cx="19634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69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95" y="0"/>
            <a:ext cx="6644999" cy="3934691"/>
          </a:xfrm>
        </p:spPr>
        <p:txBody>
          <a:bodyPr>
            <a:normAutofit/>
          </a:bodyPr>
          <a:lstStyle/>
          <a:p>
            <a:r>
              <a:rPr lang="en-US" dirty="0"/>
              <a:t>So why do we care?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364" y="202782"/>
            <a:ext cx="3881179" cy="63626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156" y="2274087"/>
            <a:ext cx="3881179" cy="42913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6" y="4041649"/>
            <a:ext cx="3881179" cy="252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59106"/>
              </p:ext>
            </p:extLst>
          </p:nvPr>
        </p:nvGraphicFramePr>
        <p:xfrm>
          <a:off x="164486" y="191961"/>
          <a:ext cx="9130343" cy="3732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8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1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STATEMENT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REASON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1. F is the midpoint of LS and IT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>
                          <a:effectLst/>
                        </a:rPr>
                        <a:t>2. LF = FS and TF = FI</a:t>
                      </a:r>
                      <a:endParaRPr lang="en-US" sz="240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3. LF = FS and TF = FI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4.    LFI  =      SFT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5.    LFI  =      SFT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6.    ILF  =      TSF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44"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effectLst/>
                        </a:rPr>
                        <a:t>7.  LI  ||   ST</a:t>
                      </a: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2400" dirty="0">
                        <a:solidFill>
                          <a:srgbClr val="2E2E2E"/>
                        </a:solidFill>
                        <a:effectLst/>
                        <a:latin typeface="Calibri" panose="020F0502020204030204" pitchFamily="34" charset="0"/>
                        <a:ea typeface="HGPMinchoE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293917"/>
              </p:ext>
            </p:extLst>
          </p:nvPr>
        </p:nvGraphicFramePr>
        <p:xfrm>
          <a:off x="517804" y="123989"/>
          <a:ext cx="155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04" y="123989"/>
                        <a:ext cx="155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785420"/>
              </p:ext>
            </p:extLst>
          </p:nvPr>
        </p:nvGraphicFramePr>
        <p:xfrm>
          <a:off x="-1245897" y="2296983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45897" y="2296983"/>
                        <a:ext cx="142875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750" y="218647"/>
            <a:ext cx="2641572" cy="39966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traight Connector 20"/>
          <p:cNvCxnSpPr/>
          <p:nvPr/>
        </p:nvCxnSpPr>
        <p:spPr>
          <a:xfrm>
            <a:off x="595591" y="3541275"/>
            <a:ext cx="201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42301" y="3507719"/>
            <a:ext cx="3205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9235" y="3499330"/>
            <a:ext cx="2249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92682" y="3098883"/>
            <a:ext cx="205818" cy="152400"/>
            <a:chOff x="1941922" y="6113222"/>
            <a:chExt cx="205818" cy="152400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941922" y="6265622"/>
              <a:ext cx="2018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941922" y="6113222"/>
              <a:ext cx="205818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520653" y="3093704"/>
            <a:ext cx="205818" cy="152400"/>
            <a:chOff x="1941922" y="6113222"/>
            <a:chExt cx="205818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1941922" y="6265622"/>
              <a:ext cx="2018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1941922" y="6113222"/>
              <a:ext cx="205818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Isosceles Triangle 33"/>
          <p:cNvSpPr/>
          <p:nvPr/>
        </p:nvSpPr>
        <p:spPr>
          <a:xfrm>
            <a:off x="553513" y="2603246"/>
            <a:ext cx="131433" cy="235670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555858" y="2649349"/>
            <a:ext cx="131433" cy="235670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530119" y="2156470"/>
            <a:ext cx="205818" cy="152400"/>
            <a:chOff x="1941922" y="6113222"/>
            <a:chExt cx="205818" cy="15240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941922" y="6265622"/>
              <a:ext cx="2018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1941922" y="6113222"/>
              <a:ext cx="205818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16320" y="2181890"/>
            <a:ext cx="205818" cy="152400"/>
            <a:chOff x="1941922" y="6113222"/>
            <a:chExt cx="205818" cy="1524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1941922" y="6265622"/>
              <a:ext cx="2018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1941922" y="6113222"/>
              <a:ext cx="205818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Curved Connector 43"/>
          <p:cNvCxnSpPr/>
          <p:nvPr/>
        </p:nvCxnSpPr>
        <p:spPr>
          <a:xfrm rot="8400000">
            <a:off x="2362155" y="1639769"/>
            <a:ext cx="122550" cy="8451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 rot="8400000">
            <a:off x="887718" y="1639451"/>
            <a:ext cx="122550" cy="8451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>
          <a:xfrm rot="8400000">
            <a:off x="1244097" y="2100794"/>
            <a:ext cx="122550" cy="8451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/>
          <p:nvPr/>
        </p:nvCxnSpPr>
        <p:spPr>
          <a:xfrm rot="8400000">
            <a:off x="1244097" y="2579063"/>
            <a:ext cx="122550" cy="84517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7"/>
          <p:cNvCxnSpPr/>
          <p:nvPr/>
        </p:nvCxnSpPr>
        <p:spPr>
          <a:xfrm rot="8400000">
            <a:off x="1241586" y="3038098"/>
            <a:ext cx="122550" cy="84517"/>
          </a:xfrm>
          <a:prstGeom prst="curvedConnector3">
            <a:avLst>
              <a:gd name="adj1" fmla="val 4620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231269" y="4307853"/>
            <a:ext cx="3369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Definition of Congruent Segments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367462" y="5232918"/>
            <a:ext cx="5715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Corresponding Parts of Congruent Triangles are Congruent.</a:t>
            </a:r>
            <a:endParaRPr lang="en-US" dirty="0">
              <a:solidFill>
                <a:srgbClr val="2E2E2E"/>
              </a:solidFill>
              <a:latin typeface="Calibri" panose="020F0502020204030204" pitchFamily="34" charset="0"/>
              <a:ea typeface="HGPMinchoE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236929" y="5602250"/>
            <a:ext cx="2275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Definition of Midpoint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367462" y="4580569"/>
            <a:ext cx="4490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Side Angle Side Triangle Congruence Theorem</a:t>
            </a:r>
            <a:endParaRPr lang="en-US" dirty="0">
              <a:solidFill>
                <a:srgbClr val="2E2E2E"/>
              </a:solidFill>
              <a:latin typeface="Calibri" panose="020F0502020204030204" pitchFamily="34" charset="0"/>
              <a:ea typeface="HGPMinchoE"/>
              <a:cs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367462" y="5985791"/>
            <a:ext cx="6824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If Alternate Interior Angles are congruent, then the lines are parallel.</a:t>
            </a:r>
            <a:endParaRPr lang="en-US" dirty="0">
              <a:solidFill>
                <a:srgbClr val="2E2E2E"/>
              </a:solidFill>
              <a:latin typeface="Calibri" panose="020F0502020204030204" pitchFamily="34" charset="0"/>
              <a:ea typeface="HGPMinchoE"/>
              <a:cs typeface="Times New Roman" panose="02020603050405020304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789918" y="6170457"/>
            <a:ext cx="722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Given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637856" y="4972356"/>
            <a:ext cx="2963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Vertical Angles are Congruent</a:t>
            </a:r>
          </a:p>
        </p:txBody>
      </p:sp>
    </p:spTree>
    <p:extLst>
      <p:ext uri="{BB962C8B-B14F-4D97-AF65-F5344CB8AC3E}">
        <p14:creationId xmlns:p14="http://schemas.microsoft.com/office/powerpoint/2010/main" val="120525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203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HGPMinchoE</vt:lpstr>
      <vt:lpstr>Times New Roman</vt:lpstr>
      <vt:lpstr>Office Theme</vt:lpstr>
      <vt:lpstr>Equation</vt:lpstr>
      <vt:lpstr>Warm Up: Think-Pair-Share   What does it mean for two triangles to be congruent?   What things are important to remember when working with congruent triangles? </vt:lpstr>
      <vt:lpstr>Let’s Play:  Guess What? (Triangle Edition)  </vt:lpstr>
      <vt:lpstr>Question:  What information do we need before we can be sure we have congruent triangles? Is there more than one way to tell we have congruent triangles?  </vt:lpstr>
      <vt:lpstr>Reflection:  Examine the posters we made in our last class. Do they support the claims we just made?  Why or why not?  </vt:lpstr>
      <vt:lpstr>Triangle Congruences</vt:lpstr>
      <vt:lpstr>So why do we care?  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According to climatologists, 33% of coastal land and wetland habitats are likely to be lost in the next hundred years if the level of the ocean continues to rise at its present rate</dc:title>
  <dc:creator>Raymond, Kate M.</dc:creator>
  <cp:lastModifiedBy>Jacqueline Schlasner</cp:lastModifiedBy>
  <cp:revision>41</cp:revision>
  <dcterms:created xsi:type="dcterms:W3CDTF">2015-12-08T20:52:23Z</dcterms:created>
  <dcterms:modified xsi:type="dcterms:W3CDTF">2016-07-29T15:41:49Z</dcterms:modified>
</cp:coreProperties>
</file>