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4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3"/>
  </p:normalViewPr>
  <p:slideViewPr>
    <p:cSldViewPr snapToGrid="0" snapToObjects="1">
      <p:cViewPr varScale="1">
        <p:scale>
          <a:sx n="98" d="100"/>
          <a:sy n="98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2837700"/>
            <a:ext cx="3458700" cy="2305800"/>
            <a:chOff x="310150" y="-217625"/>
            <a:chExt cx="3458700" cy="2305800"/>
          </a:xfrm>
        </p:grpSpPr>
        <p:grpSp>
          <p:nvGrpSpPr>
            <p:cNvPr id="11" name="Shape 11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2" name="Shape 12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9" name="Shape 19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5" name="Shape 25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26" name="Shape 2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7" name="Shape 2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3" name="Shape 3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4" name="Shape 3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40" name="Shape 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18150" y="2017600"/>
            <a:ext cx="4707699" cy="110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9A821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5" name="Shape 235"/>
          <p:cNvGrpSpPr/>
          <p:nvPr/>
        </p:nvGrpSpPr>
        <p:grpSpPr>
          <a:xfrm rot="10800000" flipH="1">
            <a:off x="5685300" y="2837700"/>
            <a:ext cx="3458700" cy="2305800"/>
            <a:chOff x="5685300" y="0"/>
            <a:chExt cx="3458700" cy="2305800"/>
          </a:xfrm>
        </p:grpSpPr>
        <p:grpSp>
          <p:nvGrpSpPr>
            <p:cNvPr id="236" name="Shape 236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37" name="Shape 23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44" name="Shape 24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9" name="Shape 24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rgbClr val="9A8219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434343"/>
                </a:solidFill>
              </a:rPr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58" name="Shape 258"/>
          <p:cNvSpPr/>
          <p:nvPr/>
        </p:nvSpPr>
        <p:spPr>
          <a:xfrm rot="10800000">
            <a:off x="0" y="0"/>
            <a:ext cx="9144000" cy="185400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9" name="Shape 259"/>
          <p:cNvGrpSpPr/>
          <p:nvPr/>
        </p:nvGrpSpPr>
        <p:grpSpPr>
          <a:xfrm>
            <a:off x="5685300" y="125"/>
            <a:ext cx="3458700" cy="2305800"/>
            <a:chOff x="5685300" y="0"/>
            <a:chExt cx="3458700" cy="2305800"/>
          </a:xfrm>
        </p:grpSpPr>
        <p:grpSp>
          <p:nvGrpSpPr>
            <p:cNvPr id="260" name="Shape 260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61" name="Shape 26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67" name="Shape 267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68" name="Shape 268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1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9" name="Shape 269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88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37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2730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1269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4192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383838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Shape 275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276" name="Shape 276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2" name="Shape 282"/>
          <p:cNvGrpSpPr/>
          <p:nvPr/>
        </p:nvGrpSpPr>
        <p:grpSpPr>
          <a:xfrm>
            <a:off x="-157" y="3772619"/>
            <a:ext cx="2056197" cy="1370798"/>
            <a:chOff x="3274650" y="-614875"/>
            <a:chExt cx="3458700" cy="2305800"/>
          </a:xfrm>
        </p:grpSpPr>
        <p:sp>
          <p:nvSpPr>
            <p:cNvPr id="283" name="Shape 283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red">
    <p:bg>
      <p:bgPr>
        <a:solidFill>
          <a:srgbClr val="6B1214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294" name="Shape 294"/>
          <p:cNvGrpSpPr/>
          <p:nvPr/>
        </p:nvGrpSpPr>
        <p:grpSpPr>
          <a:xfrm rot="10800000">
            <a:off x="5685300" y="0"/>
            <a:ext cx="3458700" cy="2305800"/>
            <a:chOff x="310150" y="-217625"/>
            <a:chExt cx="3458700" cy="2305800"/>
          </a:xfrm>
        </p:grpSpPr>
        <p:grpSp>
          <p:nvGrpSpPr>
            <p:cNvPr id="295" name="Shape 295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296" name="Shape 29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7" name="Shape 29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1" name="Shape 30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02" name="Shape 302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03" name="Shape 30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4" name="Shape 30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8" name="Shape 30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09" name="Shape 309"/>
          <p:cNvGrpSpPr/>
          <p:nvPr/>
        </p:nvGrpSpPr>
        <p:grpSpPr>
          <a:xfrm>
            <a:off x="846" y="3751278"/>
            <a:ext cx="2075219" cy="1383480"/>
            <a:chOff x="310150" y="-217625"/>
            <a:chExt cx="3458700" cy="2305800"/>
          </a:xfrm>
        </p:grpSpPr>
        <p:grpSp>
          <p:nvGrpSpPr>
            <p:cNvPr id="310" name="Shape 310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11" name="Shape 31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2" name="Shape 31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6" name="Shape 31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7" name="Shape 317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18" name="Shape 318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9" name="Shape 319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3" name="Shape 323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blue">
    <p:bg>
      <p:bgPr>
        <a:solidFill>
          <a:srgbClr val="1A2836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327" name="Shape 327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328" name="Shape 328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29" name="Shape 329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0" name="Shape 330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1" name="Shape 331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2" name="Shape 332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4" name="Shape 334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35" name="Shape 335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36" name="Shape 33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7" name="Shape 33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8" name="Shape 33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9" name="Shape 33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1" name="Shape 34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42" name="Shape 342"/>
          <p:cNvGrpSpPr/>
          <p:nvPr/>
        </p:nvGrpSpPr>
        <p:grpSpPr>
          <a:xfrm>
            <a:off x="804" y="3757353"/>
            <a:ext cx="2065881" cy="1377254"/>
            <a:chOff x="803750" y="-275225"/>
            <a:chExt cx="3458700" cy="2305800"/>
          </a:xfrm>
        </p:grpSpPr>
        <p:grpSp>
          <p:nvGrpSpPr>
            <p:cNvPr id="343" name="Shape 34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44" name="Shape 34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5" name="Shape 34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9" name="Shape 34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50" name="Shape 350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51" name="Shape 35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2" name="Shape 35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5" name="Shape 35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6" name="Shape 35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411" name="Shape 411"/>
          <p:cNvGrpSpPr/>
          <p:nvPr/>
        </p:nvGrpSpPr>
        <p:grpSpPr>
          <a:xfrm>
            <a:off x="5685300" y="125"/>
            <a:ext cx="3458700" cy="2305800"/>
            <a:chOff x="5685300" y="0"/>
            <a:chExt cx="3458700" cy="2305800"/>
          </a:xfrm>
        </p:grpSpPr>
        <p:grpSp>
          <p:nvGrpSpPr>
            <p:cNvPr id="412" name="Shape 412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413" name="Shape 41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4" name="Shape 41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6" name="Shape 41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7" name="Shape 41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8" name="Shape 41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19" name="Shape 419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420" name="Shape 420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1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1" name="Shape 421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88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2" name="Shape 422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37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3" name="Shape 423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2730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4" name="Shape 424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1269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5" name="Shape 425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4192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gray">
    <p:bg>
      <p:bgPr>
        <a:solidFill>
          <a:srgbClr val="43434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None/>
              <a:defRPr sz="2800">
                <a:solidFill>
                  <a:srgbClr val="B7B7B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45" name="Shape 45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46" name="Shape 46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blue">
    <p:bg>
      <p:bgPr>
        <a:solidFill>
          <a:srgbClr val="1A283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None/>
              <a:defRPr sz="2800">
                <a:solidFill>
                  <a:srgbClr val="B7B7B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75" name="Shape 75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76" name="Shape 7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77" name="Shape 7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83" name="Shape 8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84" name="Shape 8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" name="Shape 8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yellow">
    <p:bg>
      <p:bgPr>
        <a:solidFill>
          <a:srgbClr val="9A8219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None/>
              <a:defRPr sz="2800">
                <a:solidFill>
                  <a:srgbClr val="EFEFE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94" name="Shape 94"/>
          <p:cNvGrpSpPr/>
          <p:nvPr/>
        </p:nvGrpSpPr>
        <p:grpSpPr>
          <a:xfrm>
            <a:off x="5685300" y="0"/>
            <a:ext cx="3458700" cy="2305800"/>
            <a:chOff x="5685300" y="0"/>
            <a:chExt cx="3458700" cy="2305800"/>
          </a:xfrm>
        </p:grpSpPr>
        <p:grpSp>
          <p:nvGrpSpPr>
            <p:cNvPr id="95" name="Shape 95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96" name="Shape 9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2" name="Shape 102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03" name="Shape 10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4" name="Shape 10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8" name="Shape 10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43434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12" name="Shape 112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113" name="Shape 113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red">
    <p:bg>
      <p:bgPr>
        <a:solidFill>
          <a:srgbClr val="6B1214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22" name="Shape 122"/>
          <p:cNvGrpSpPr/>
          <p:nvPr/>
        </p:nvGrpSpPr>
        <p:grpSpPr>
          <a:xfrm rot="10800000">
            <a:off x="5685300" y="0"/>
            <a:ext cx="3458700" cy="2305800"/>
            <a:chOff x="310150" y="-217625"/>
            <a:chExt cx="3458700" cy="2305800"/>
          </a:xfrm>
        </p:grpSpPr>
        <p:grpSp>
          <p:nvGrpSpPr>
            <p:cNvPr id="123" name="Shape 123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24" name="Shape 12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31" name="Shape 13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yellow">
    <p:bg>
      <p:bgPr>
        <a:solidFill>
          <a:srgbClr val="9A8219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58" name="Shape 158"/>
          <p:cNvGrpSpPr/>
          <p:nvPr/>
        </p:nvGrpSpPr>
        <p:grpSpPr>
          <a:xfrm>
            <a:off x="5685300" y="0"/>
            <a:ext cx="3458700" cy="2305800"/>
            <a:chOff x="5685300" y="0"/>
            <a:chExt cx="3458700" cy="2305800"/>
          </a:xfrm>
        </p:grpSpPr>
        <p:grpSp>
          <p:nvGrpSpPr>
            <p:cNvPr id="159" name="Shape 159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60" name="Shape 160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6" name="Shape 166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67" name="Shape 16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6B121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95" name="Shape 195"/>
          <p:cNvGrpSpPr/>
          <p:nvPr/>
        </p:nvGrpSpPr>
        <p:grpSpPr>
          <a:xfrm flipH="1">
            <a:off x="5685300" y="2837700"/>
            <a:ext cx="3458700" cy="2305800"/>
            <a:chOff x="310150" y="-217625"/>
            <a:chExt cx="3458700" cy="2305800"/>
          </a:xfrm>
        </p:grpSpPr>
        <p:grpSp>
          <p:nvGrpSpPr>
            <p:cNvPr id="196" name="Shape 196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97" name="Shape 19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8" name="Shape 19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204" name="Shape 20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9" name="Shape 20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 lang="en"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1A283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5" name="Shape 215"/>
          <p:cNvGrpSpPr/>
          <p:nvPr/>
        </p:nvGrpSpPr>
        <p:grpSpPr>
          <a:xfrm flipH="1">
            <a:off x="5685300" y="2837825"/>
            <a:ext cx="3458700" cy="2305800"/>
            <a:chOff x="803750" y="-275225"/>
            <a:chExt cx="3458700" cy="2305800"/>
          </a:xfrm>
        </p:grpSpPr>
        <p:grpSp>
          <p:nvGrpSpPr>
            <p:cNvPr id="216" name="Shape 21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17" name="Shape 21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24" name="Shape 22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9" name="Shape 22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rgbClr val="1A2836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 lang="en"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youtube.com/watch?v=cAl6ZoQ7M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Out - Jackson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017725"/>
            <a:ext cx="5784304" cy="39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Out - </a:t>
            </a:r>
            <a:r>
              <a:rPr lang="en-US" dirty="0" err="1" smtClean="0"/>
              <a:t>Ramierz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017725"/>
            <a:ext cx="5757661" cy="39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Out - Wolf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017725"/>
            <a:ext cx="5695377" cy="39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and his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you watch the video, jot down things you notice and things you wonder about.</a:t>
            </a:r>
          </a:p>
          <a:p>
            <a:r>
              <a:rPr lang="en-US" dirty="0" smtClean="0"/>
              <a:t>We’ll come back and talk about him at the end, so make sure you write down enough to remember what happens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www.youtube.com/watch?v=cAl6ZoQ7Mes</a:t>
            </a:r>
            <a:endParaRPr lang="en-US" dirty="0" smtClean="0"/>
          </a:p>
          <a:p>
            <a:r>
              <a:rPr lang="en-US" dirty="0" smtClean="0"/>
              <a:t>Share a detail or question you wrote down?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Card Sort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envelope is a full human set of chromosomes</a:t>
            </a:r>
          </a:p>
          <a:p>
            <a:r>
              <a:rPr lang="en-US" dirty="0" smtClean="0"/>
              <a:t>Pair together the chromosomes that match, and arrange the matches in a way that makes sense to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 about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1646481"/>
          </a:xfrm>
        </p:spPr>
        <p:txBody>
          <a:bodyPr/>
          <a:lstStyle/>
          <a:p>
            <a:r>
              <a:rPr lang="en-US" dirty="0" smtClean="0"/>
              <a:t>We made what is called a </a:t>
            </a:r>
            <a:r>
              <a:rPr lang="en-US" b="1" dirty="0" smtClean="0"/>
              <a:t>karyotype</a:t>
            </a:r>
            <a:r>
              <a:rPr lang="en-US" dirty="0" smtClean="0"/>
              <a:t>: the full set of chromosomes laid out in order of size, shape, and banding.</a:t>
            </a:r>
          </a:p>
          <a:p>
            <a:r>
              <a:rPr lang="en-US" dirty="0" smtClean="0"/>
              <a:t>What was your reasoning for your organization? Did you include size, shape, and banding pattern in your reasons?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00" y="2507787"/>
            <a:ext cx="3562779" cy="2606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700" y="2933706"/>
            <a:ext cx="3591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Here’s the formal answer </a:t>
            </a:r>
            <a:endParaRPr lang="en-US" sz="1800" dirty="0" smtClean="0">
              <a:solidFill>
                <a:schemeClr val="tx1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Why are there two of each?</a:t>
            </a:r>
            <a:endParaRPr lang="en-US" sz="1800" dirty="0">
              <a:solidFill>
                <a:schemeClr val="tx1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Why </a:t>
            </a:r>
            <a:r>
              <a:rPr lang="en-US" sz="1800" dirty="0" smtClean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does </a:t>
            </a:r>
            <a:r>
              <a:rPr lang="en-US" sz="1800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the last </a:t>
            </a:r>
            <a:r>
              <a:rPr lang="en-US" sz="1800" dirty="0" smtClean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set </a:t>
            </a:r>
            <a:r>
              <a:rPr lang="en-US" sz="1800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go at the end, and not between 4 and 5?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What is the gender of this person</a:t>
            </a:r>
            <a:r>
              <a:rPr lang="en-US" sz="1800" dirty="0" smtClean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?</a:t>
            </a:r>
            <a:endParaRPr lang="en-US" sz="1800" dirty="0">
              <a:solidFill>
                <a:schemeClr val="tx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496892" y="4411034"/>
            <a:ext cx="809897" cy="4800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Think/We Think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your own, think about the card sort and the explanation</a:t>
            </a:r>
          </a:p>
          <a:p>
            <a:r>
              <a:rPr lang="en-US" dirty="0" smtClean="0"/>
              <a:t>Write down what you know about karyotypes, and what you can infer from karyotypes</a:t>
            </a:r>
          </a:p>
          <a:p>
            <a:r>
              <a:rPr lang="en-US" dirty="0" smtClean="0"/>
              <a:t>Now, turn to your partner and share what both of you have written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Now the Genetic Counselor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time to use what you’ve learned</a:t>
            </a:r>
          </a:p>
          <a:p>
            <a:r>
              <a:rPr lang="en-US" dirty="0" smtClean="0"/>
              <a:t>With your partner, you’re going to get two parent’s karyotypes and their child’s karyotype</a:t>
            </a:r>
          </a:p>
          <a:p>
            <a:r>
              <a:rPr lang="en-US" dirty="0" smtClean="0"/>
              <a:t>It is your job to analyze the karyotypes to determine if the child has a genetic disorder or not, and what recommendations you would give the parents</a:t>
            </a:r>
          </a:p>
        </p:txBody>
      </p:sp>
    </p:spTree>
    <p:extLst>
      <p:ext uri="{BB962C8B-B14F-4D97-AF65-F5344CB8AC3E}">
        <p14:creationId xmlns:p14="http://schemas.microsoft.com/office/powerpoint/2010/main" val="18906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Out - Doherty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3" y="915121"/>
            <a:ext cx="5697946" cy="411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Out - Greene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017725"/>
            <a:ext cx="5770328" cy="39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Out - Singh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017725"/>
            <a:ext cx="5597254" cy="39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20 Center General 2016">
  <a:themeElements>
    <a:clrScheme name="Custom 1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3391</TotalTime>
  <Words>297</Words>
  <Application>Microsoft Macintosh PowerPoint</Application>
  <PresentationFormat>On-screen Show (16:9)</PresentationFormat>
  <Paragraphs>29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Courier New</vt:lpstr>
      <vt:lpstr>Roboto</vt:lpstr>
      <vt:lpstr>Roboto Condensed</vt:lpstr>
      <vt:lpstr>Arial</vt:lpstr>
      <vt:lpstr>K20 Center General 2016</vt:lpstr>
      <vt:lpstr>PowerPoint Presentation</vt:lpstr>
      <vt:lpstr>Max and his life</vt:lpstr>
      <vt:lpstr>Chromosome Card Sort</vt:lpstr>
      <vt:lpstr>Let’s Talk about It</vt:lpstr>
      <vt:lpstr>I Think/We Think</vt:lpstr>
      <vt:lpstr>You’re Now the Genetic Counselor</vt:lpstr>
      <vt:lpstr>Share Out - Doherty</vt:lpstr>
      <vt:lpstr>Share Out - Greene</vt:lpstr>
      <vt:lpstr>Share Out - Singh</vt:lpstr>
      <vt:lpstr>Share Out - Jackson</vt:lpstr>
      <vt:lpstr>Share Out - Ramierz</vt:lpstr>
      <vt:lpstr>Share Out - Wolf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 Stroukoff</cp:lastModifiedBy>
  <cp:revision>13</cp:revision>
  <dcterms:modified xsi:type="dcterms:W3CDTF">2017-03-05T23:56:30Z</dcterms:modified>
</cp:coreProperties>
</file>