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25"/>
  </p:notesMasterIdLst>
  <p:sldIdLst>
    <p:sldId id="256" r:id="rId3"/>
    <p:sldId id="257" r:id="rId4"/>
    <p:sldId id="258" r:id="rId5"/>
    <p:sldId id="259" r:id="rId6"/>
    <p:sldId id="262" r:id="rId7"/>
    <p:sldId id="261" r:id="rId8"/>
    <p:sldId id="263" r:id="rId9"/>
    <p:sldId id="264" r:id="rId10"/>
    <p:sldId id="265" r:id="rId11"/>
    <p:sldId id="267" r:id="rId12"/>
    <p:sldId id="270" r:id="rId13"/>
    <p:sldId id="271" r:id="rId14"/>
    <p:sldId id="266" r:id="rId15"/>
    <p:sldId id="273" r:id="rId16"/>
    <p:sldId id="278" r:id="rId17"/>
    <p:sldId id="276" r:id="rId18"/>
    <p:sldId id="279" r:id="rId19"/>
    <p:sldId id="282" r:id="rId20"/>
    <p:sldId id="284" r:id="rId21"/>
    <p:sldId id="285" r:id="rId22"/>
    <p:sldId id="287" r:id="rId23"/>
    <p:sldId id="28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Constantia" panose="02030602050306030303" pitchFamily="18" charset="0"/>
      <p:regular r:id="rId30"/>
      <p:bold r:id="rId31"/>
      <p:italic r:id="rId32"/>
      <p:boldItalic r:id="rId33"/>
    </p:embeddedFont>
    <p:embeddedFont>
      <p:font typeface="Georgia" panose="02040502050405020303" pitchFamily="18"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75770" autoAdjust="0"/>
  </p:normalViewPr>
  <p:slideViewPr>
    <p:cSldViewPr snapToGrid="0" snapToObjects="1">
      <p:cViewPr varScale="1">
        <p:scale>
          <a:sx n="85" d="100"/>
          <a:sy n="85" d="100"/>
        </p:scale>
        <p:origin x="7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M0TjT53qpF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M0TjT53qpF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ommons.wikimedia.org/wiki/File:Dice.sv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learn.k20center.ou.edu/strategy/d9908066f654727934df7bf4f5078797"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SiUT8u1LckQ"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chemeClr val="dk1"/>
                </a:solidFill>
                <a:effectLst/>
                <a:latin typeface="Arial"/>
                <a:ea typeface="Arial"/>
                <a:cs typeface="Arial"/>
                <a:sym typeface="Arial"/>
              </a:rPr>
              <a:t>Finish reading the rest of the book. </a:t>
            </a:r>
          </a:p>
          <a:p>
            <a:r>
              <a:rPr lang="en-US" sz="1100" b="0" i="0" u="none" strike="noStrike" cap="none" dirty="0">
                <a:solidFill>
                  <a:schemeClr val="dk1"/>
                </a:solidFill>
                <a:effectLst/>
                <a:latin typeface="Arial"/>
                <a:cs typeface="Arial"/>
                <a:sym typeface="Arial"/>
              </a:rPr>
              <a:t>(</a:t>
            </a:r>
            <a:r>
              <a:rPr lang="en-US" i="1" dirty="0"/>
              <a:t>Video: Finish watching Jumanji (7/8), and then go to </a:t>
            </a:r>
            <a:r>
              <a:rPr lang="en-US" b="1" i="1" dirty="0"/>
              <a:t>slide 12 </a:t>
            </a:r>
            <a:r>
              <a:rPr lang="en-US" i="1" dirty="0"/>
              <a:t>to show </a:t>
            </a:r>
            <a:r>
              <a:rPr lang="en-US" i="1" dirty="0">
                <a:hlinkClick r:id="rId3"/>
              </a:rPr>
              <a:t>Jumanji (8/8)</a:t>
            </a:r>
            <a:r>
              <a:rPr lang="en-US" i="1" dirty="0"/>
              <a:t>. Ask the question, "What was the likelihood that Alan was going to roll a number that was three or greater?" Was the likelihood greater for Sarah or Alan to finish the game? Why?"</a:t>
            </a:r>
            <a:endParaRPr lang="en-US" dirty="0"/>
          </a:p>
        </p:txBody>
      </p:sp>
    </p:spTree>
    <p:extLst>
      <p:ext uri="{BB962C8B-B14F-4D97-AF65-F5344CB8AC3E}">
        <p14:creationId xmlns:p14="http://schemas.microsoft.com/office/powerpoint/2010/main" val="1218633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THE BOOK</a:t>
            </a:r>
          </a:p>
        </p:txBody>
      </p:sp>
    </p:spTree>
    <p:extLst>
      <p:ext uri="{BB962C8B-B14F-4D97-AF65-F5344CB8AC3E}">
        <p14:creationId xmlns:p14="http://schemas.microsoft.com/office/powerpoint/2010/main" val="3282128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Video: Finish watching Jumanji (7/8), and then show </a:t>
            </a:r>
            <a:r>
              <a:rPr lang="en-US" i="1" dirty="0">
                <a:hlinkClick r:id="rId3"/>
              </a:rPr>
              <a:t>Jumanji (8/8)</a:t>
            </a:r>
            <a:r>
              <a:rPr lang="en-US" i="1" dirty="0"/>
              <a:t>.</a:t>
            </a:r>
            <a:endParaRPr lang="en-US" dirty="0"/>
          </a:p>
        </p:txBody>
      </p:sp>
    </p:spTree>
    <p:extLst>
      <p:ext uri="{BB962C8B-B14F-4D97-AF65-F5344CB8AC3E}">
        <p14:creationId xmlns:p14="http://schemas.microsoft.com/office/powerpoint/2010/main" val="1953568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Allow students time to consider a few sums that would be impossible to create when rolling two standard dice. Students will hopefully come to a consensus that the sums can only be 2-12. Nothing less and nothing more would be possible unless they were to use dice with more sides or different numbers.</a:t>
            </a:r>
          </a:p>
        </p:txBody>
      </p:sp>
    </p:spTree>
    <p:extLst>
      <p:ext uri="{BB962C8B-B14F-4D97-AF65-F5344CB8AC3E}">
        <p14:creationId xmlns:p14="http://schemas.microsoft.com/office/powerpoint/2010/main" val="1360043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Briefly explain that the range of possible outcomes is called the </a:t>
            </a:r>
            <a:r>
              <a:rPr lang="en-US" i="1" dirty="0"/>
              <a:t>Sample Space</a:t>
            </a:r>
            <a:r>
              <a:rPr lang="en-US" dirty="0"/>
              <a:t>. In the story, the sample space are the possible sums.</a:t>
            </a:r>
          </a:p>
        </p:txBody>
      </p:sp>
    </p:spTree>
    <p:extLst>
      <p:ext uri="{BB962C8B-B14F-4D97-AF65-F5344CB8AC3E}">
        <p14:creationId xmlns:p14="http://schemas.microsoft.com/office/powerpoint/2010/main" val="804566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hlinkClick r:id="rId3" tooltip="https://commons.wikimedia.org/wiki/File:Dice.svg"/>
              </a:rPr>
              <a:t>This Photo</a:t>
            </a:r>
            <a:r>
              <a:rPr lang="en-US" sz="1100" dirty="0"/>
              <a:t> by Unknown Author is licensed under </a:t>
            </a:r>
            <a:r>
              <a:rPr lang="en-US" sz="1100" dirty="0">
                <a:hlinkClick r:id="rId4" tooltip="https://creativecommons.org/licenses/by-sa/3.0/"/>
              </a:rPr>
              <a:t>CC BY-SA</a:t>
            </a:r>
            <a:endParaRPr lang="en-US" sz="1100" dirty="0"/>
          </a:p>
          <a:p>
            <a:r>
              <a:rPr lang="en-US" dirty="0"/>
              <a:t>Before students begin rolling the dice, say to students, "Record a prediction at the top of your sheet: Which sum you think would appear most often and why?"</a:t>
            </a:r>
          </a:p>
        </p:txBody>
      </p:sp>
    </p:spTree>
    <p:extLst>
      <p:ext uri="{BB962C8B-B14F-4D97-AF65-F5344CB8AC3E}">
        <p14:creationId xmlns:p14="http://schemas.microsoft.com/office/powerpoint/2010/main" val="4048291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Ask each pair to roll the two dice 15 times. After each roll, students should record the value of the sum under the corresponding column. (See the image below for an example.)</a:t>
            </a:r>
          </a:p>
          <a:p>
            <a:r>
              <a:rPr lang="en-US" dirty="0"/>
              <a:t>After students complete 15 rolls, determine which sum appeared most frequently. Was it what they predicted? Take a moment to explore which sums theoretically should have appeared most frequently (6 and 8).</a:t>
            </a:r>
          </a:p>
          <a:p>
            <a:endParaRPr lang="en-US" dirty="0"/>
          </a:p>
        </p:txBody>
      </p:sp>
    </p:spTree>
    <p:extLst>
      <p:ext uri="{BB962C8B-B14F-4D97-AF65-F5344CB8AC3E}">
        <p14:creationId xmlns:p14="http://schemas.microsoft.com/office/powerpoint/2010/main" val="3451400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 the Sums of Jumanji handout. Make these questions available to pairs as they begin to finish the “Sums of Jumanji” experiment. </a:t>
            </a:r>
          </a:p>
          <a:p>
            <a:r>
              <a:rPr lang="en-US" dirty="0"/>
              <a:t>Student pairs should use proportional reasoning (or knowledge to make equivalent fractions or ratios) to consider and answer these questions. Each group will receive different answers based on their experimental data. Also, for the groups who cannot solve for a whole number, discuss the implications and meaning of "part of whole" for these instances. For example, ask, "Can you roll the sum ‘6’ 13.2 times? Is that a good representation? Why or why not?"</a:t>
            </a:r>
          </a:p>
          <a:p>
            <a:r>
              <a:rPr lang="en-US" dirty="0"/>
              <a:t>Each group will have different quantities for each sum, because each experiment will vary slightly in outcomes. These differences can be explored later during the Explain portion of the lesson.</a:t>
            </a:r>
          </a:p>
          <a:p>
            <a:endParaRPr lang="en-US" dirty="0"/>
          </a:p>
        </p:txBody>
      </p:sp>
    </p:spTree>
    <p:extLst>
      <p:ext uri="{BB962C8B-B14F-4D97-AF65-F5344CB8AC3E}">
        <p14:creationId xmlns:p14="http://schemas.microsoft.com/office/powerpoint/2010/main" val="164971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After student pairs make their claims based on the scenarios from slide 17, ask open-ended questions to facilitate a class discussion. Allow students to reflect on their results before asking them to share aloud. This reflection time provides an opportunity for all to consider and formulate a response in order to contribute to the group discussion.</a:t>
            </a:r>
          </a:p>
        </p:txBody>
      </p:sp>
    </p:spTree>
    <p:extLst>
      <p:ext uri="{BB962C8B-B14F-4D97-AF65-F5344CB8AC3E}">
        <p14:creationId xmlns:p14="http://schemas.microsoft.com/office/powerpoint/2010/main" val="2204257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Following the discussion, instruct students to think about other games or activities that they have at home that might have a sample space, theoretical probability, and experimental probability. As a whole group, brainstorm and list games or activities on the board. These values should be recorded in a shared digital document (Google Docs, Google Slides, etc.) linked in the attachments or provided on a handout for each student.</a:t>
            </a:r>
          </a:p>
        </p:txBody>
      </p:sp>
    </p:spTree>
    <p:extLst>
      <p:ext uri="{BB962C8B-B14F-4D97-AF65-F5344CB8AC3E}">
        <p14:creationId xmlns:p14="http://schemas.microsoft.com/office/powerpoint/2010/main" val="1758489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For homework, have students find sample space and theoretical probability using a game or activity that they have access to at home. These values should be recorded in a shared digital document (Google Docs, Google Slides, etc.) linked in the attachments or provided on a handout for each student.</a:t>
            </a:r>
          </a:p>
          <a:p>
            <a:r>
              <a:rPr lang="en-US" dirty="0"/>
              <a:t> Create a shared digital document (Google Docs, Google Sheets, Google Forms, etc.) for students to record each game title, the sample space, and the theoretical probability. If you don’t have a digital resource, students will bring these on a sheet of paper to record as they walk into class the following day.</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(Optional: Ask students to bring the game or activity that they used for homework to school the next day so that their data for sample space and theoretically probability directly connect to the experimental data that they will record from the game stations)</a:t>
            </a:r>
            <a:endParaRPr lang="en-US" dirty="0"/>
          </a:p>
          <a:p>
            <a:endParaRPr lang="en-US" dirty="0"/>
          </a:p>
        </p:txBody>
      </p:sp>
    </p:spTree>
    <p:extLst>
      <p:ext uri="{BB962C8B-B14F-4D97-AF65-F5344CB8AC3E}">
        <p14:creationId xmlns:p14="http://schemas.microsoft.com/office/powerpoint/2010/main" val="4105920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 the same shared digital document used the night before, students should record their experimental probability findings for each game that they play. See the example below for what it might look like.</a:t>
            </a:r>
          </a:p>
          <a:p>
            <a:endParaRPr lang="en-US" dirty="0"/>
          </a:p>
        </p:txBody>
      </p:sp>
    </p:spTree>
    <p:extLst>
      <p:ext uri="{BB962C8B-B14F-4D97-AF65-F5344CB8AC3E}">
        <p14:creationId xmlns:p14="http://schemas.microsoft.com/office/powerpoint/2010/main" val="2328635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 all findings have been recorded, each student should individually reflect through a detailed writing using the strategy </a:t>
            </a:r>
            <a:r>
              <a:rPr lang="en-US" dirty="0">
                <a:hlinkClick r:id="rId3"/>
              </a:rPr>
              <a:t>What Did I Learn Today</a:t>
            </a:r>
            <a:r>
              <a:rPr lang="en-US" dirty="0"/>
              <a:t>. Writing should specifically focus on the connections (similarities and differences) between the experimental findings compared to the sample space and theoretical probability for each game listed or just the games they played in class. Students should also create and record examples of possible predictions based on the data from the experimental probability and the theoretical probability for each game (or just the games that they played in class).</a:t>
            </a:r>
          </a:p>
        </p:txBody>
      </p:sp>
    </p:spTree>
    <p:extLst>
      <p:ext uri="{BB962C8B-B14F-4D97-AF65-F5344CB8AC3E}">
        <p14:creationId xmlns:p14="http://schemas.microsoft.com/office/powerpoint/2010/main" val="406966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8999722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8999722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8999722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8999722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Begin by asking if students have read the book or seen the movie </a:t>
            </a:r>
            <a:r>
              <a:rPr lang="en-US" i="1" dirty="0"/>
              <a:t>Jumanji</a:t>
            </a:r>
            <a:r>
              <a:rPr lang="en-US" dirty="0"/>
              <a:t>. If you have students who have read the book or seen the movie, ask one or two of them to provide a brief description of the story. </a:t>
            </a:r>
          </a:p>
          <a:p>
            <a:endParaRPr lang="en-US" dirty="0"/>
          </a:p>
        </p:txBody>
      </p:sp>
    </p:spTree>
    <p:extLst>
      <p:ext uri="{BB962C8B-B14F-4D97-AF65-F5344CB8AC3E}">
        <p14:creationId xmlns:p14="http://schemas.microsoft.com/office/powerpoint/2010/main" val="2403218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1" u="none" strike="noStrike" cap="none" dirty="0">
                <a:solidFill>
                  <a:schemeClr val="dk1"/>
                </a:solidFill>
                <a:effectLst/>
                <a:latin typeface="Arial"/>
                <a:ea typeface="Arial"/>
                <a:cs typeface="Arial"/>
                <a:sym typeface="Arial"/>
              </a:rPr>
              <a:t>Encourage them to think about weather, animals, bugs, plants, etc. This brainstorm will provide a little context for the story.</a:t>
            </a:r>
            <a:endParaRPr lang="en-US" dirty="0"/>
          </a:p>
        </p:txBody>
      </p:sp>
    </p:spTree>
    <p:extLst>
      <p:ext uri="{BB962C8B-B14F-4D97-AF65-F5344CB8AC3E}">
        <p14:creationId xmlns:p14="http://schemas.microsoft.com/office/powerpoint/2010/main" val="3204947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chemeClr val="dk1"/>
                </a:solidFill>
                <a:effectLst/>
                <a:latin typeface="Arial"/>
                <a:ea typeface="Arial"/>
                <a:cs typeface="Arial"/>
                <a:sym typeface="Arial"/>
              </a:rPr>
              <a:t>Next, read the book to the class, but stop on page 22 after Judy is told by Peter "If you roll a twelve you can get out of the jungle."</a:t>
            </a:r>
            <a:r>
              <a:rPr lang="en-US" sz="1100" b="0" i="1" u="none" strike="noStrike" cap="none" dirty="0">
                <a:solidFill>
                  <a:schemeClr val="dk1"/>
                </a:solidFill>
                <a:effectLst/>
                <a:latin typeface="Arial"/>
                <a:ea typeface="Arial"/>
                <a:cs typeface="Arial"/>
                <a:sym typeface="Arial"/>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1" u="none" strike="noStrike" cap="none" dirty="0">
                <a:solidFill>
                  <a:schemeClr val="dk1"/>
                </a:solidFill>
                <a:effectLst/>
                <a:latin typeface="Arial"/>
                <a:ea typeface="Arial"/>
                <a:cs typeface="Arial"/>
                <a:sym typeface="Arial"/>
              </a:rPr>
              <a:t>(</a:t>
            </a:r>
            <a:r>
              <a:rPr lang="en-US" dirty="0"/>
              <a:t>For video clip </a:t>
            </a:r>
            <a:r>
              <a:rPr lang="en-US" dirty="0">
                <a:hlinkClick r:id="rId3"/>
              </a:rPr>
              <a:t>Jumanji 7/8</a:t>
            </a:r>
            <a:r>
              <a:rPr lang="en-US" dirty="0"/>
              <a:t>, play the first 39 seconds, stopping the video right before Sarah rolls the dice</a:t>
            </a:r>
            <a:r>
              <a:rPr lang="en-US" sz="1100" b="0" i="1" u="none" strike="noStrike" cap="none" dirty="0">
                <a:solidFill>
                  <a:schemeClr val="dk1"/>
                </a:solidFill>
                <a:effectLst/>
                <a:latin typeface="Arial"/>
                <a:ea typeface="Arial"/>
                <a:cs typeface="Arial"/>
                <a:sym typeface="Arial"/>
              </a:rPr>
              <a:t>.)</a:t>
            </a:r>
            <a:r>
              <a:rPr lang="en-US" sz="1100" b="0" i="0" u="none" strike="noStrike" cap="none" dirty="0">
                <a:solidFill>
                  <a:schemeClr val="dk1"/>
                </a:solidFill>
                <a:effectLst/>
                <a:latin typeface="Arial"/>
                <a:ea typeface="Arial"/>
                <a:cs typeface="Arial"/>
                <a:sym typeface="Arial"/>
              </a:rPr>
              <a:t> </a:t>
            </a:r>
            <a:endParaRPr lang="en-US" dirty="0"/>
          </a:p>
        </p:txBody>
      </p:sp>
    </p:spTree>
    <p:extLst>
      <p:ext uri="{BB962C8B-B14F-4D97-AF65-F5344CB8AC3E}">
        <p14:creationId xmlns:p14="http://schemas.microsoft.com/office/powerpoint/2010/main" val="4082561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THE BOOK</a:t>
            </a:r>
          </a:p>
          <a:p>
            <a:r>
              <a:rPr lang="en-US" sz="1100" b="0" i="0" u="none" strike="noStrike" cap="none" dirty="0">
                <a:solidFill>
                  <a:schemeClr val="dk1"/>
                </a:solidFill>
                <a:effectLst/>
                <a:latin typeface="Arial"/>
                <a:ea typeface="Arial"/>
                <a:cs typeface="Arial"/>
                <a:sym typeface="Arial"/>
              </a:rPr>
              <a:t>Students will reflect on the spectrum of likelihood (impossible, 0; unlikely, between 0 and 1/2; likely as not, 1/2; likely, between 1/2 and 1; or certain, 1). Instruct students to turn to their elbow partners and take turns sharing and explaining their responses. Student pairs will then share with the whole class what they discussed (what they agreed or disagreed upon and why). </a:t>
            </a:r>
            <a:endParaRPr lang="en-US" dirty="0"/>
          </a:p>
        </p:txBody>
      </p:sp>
    </p:spTree>
    <p:extLst>
      <p:ext uri="{BB962C8B-B14F-4D97-AF65-F5344CB8AC3E}">
        <p14:creationId xmlns:p14="http://schemas.microsoft.com/office/powerpoint/2010/main" val="2191405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THE VIDEO</a:t>
            </a:r>
          </a:p>
          <a:p>
            <a:r>
              <a:rPr lang="en-US" sz="1100" b="0" i="0" u="none" strike="noStrike" cap="none" dirty="0">
                <a:solidFill>
                  <a:schemeClr val="dk1"/>
                </a:solidFill>
                <a:effectLst/>
                <a:latin typeface="Arial"/>
                <a:ea typeface="Arial"/>
                <a:cs typeface="Arial"/>
                <a:sym typeface="Arial"/>
              </a:rPr>
              <a:t>Students will reflect on the spectrum of likelihood (impossible, 0; unlikely, between 0 and 1/2; likely as not, 1/2; likely, between 1/2 and 1; or certain, 1). Instruct students to turn to their elbow partners and take turns sharing and explaining their responses. Student pairs will then share with the whole class what they discussed (what they agreed or disagreed upon and why). </a:t>
            </a:r>
            <a:endParaRPr lang="en-US" dirty="0"/>
          </a:p>
        </p:txBody>
      </p:sp>
    </p:spTree>
    <p:extLst>
      <p:ext uri="{BB962C8B-B14F-4D97-AF65-F5344CB8AC3E}">
        <p14:creationId xmlns:p14="http://schemas.microsoft.com/office/powerpoint/2010/main" val="971757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9" name="Google Shape;19;p5"/>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0" name="Google Shape;20;p5"/>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1" name="Google Shape;21;p5"/>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2" name="Google Shape;22;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0" name="Google Shape;30;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8"/>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5" name="Google Shape;35;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5" name="Google Shape;45;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2"/>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12"/>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commons.wikimedia.org/wiki/File:Dice.sv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hyperlink" Target="https://creativecommons.org/licenses/by-nc/3.0/" TargetMode="External"/><Relationship Id="rId5" Type="http://schemas.openxmlformats.org/officeDocument/2006/relationships/hyperlink" Target="https://www.thingiverse.com/thing:2410181" TargetMode="Externa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960F-0073-D54A-BC47-C867D5435EA6}"/>
              </a:ext>
            </a:extLst>
          </p:cNvPr>
          <p:cNvSpPr>
            <a:spLocks noGrp="1"/>
          </p:cNvSpPr>
          <p:nvPr>
            <p:ph type="title"/>
          </p:nvPr>
        </p:nvSpPr>
        <p:spPr/>
        <p:txBody>
          <a:bodyPr/>
          <a:lstStyle/>
          <a:p>
            <a:r>
              <a:rPr lang="en-US" dirty="0"/>
              <a:t>Story time</a:t>
            </a:r>
          </a:p>
        </p:txBody>
      </p:sp>
      <p:sp>
        <p:nvSpPr>
          <p:cNvPr id="3" name="Text Placeholder 2">
            <a:extLst>
              <a:ext uri="{FF2B5EF4-FFF2-40B4-BE49-F238E27FC236}">
                <a16:creationId xmlns:a16="http://schemas.microsoft.com/office/drawing/2014/main" id="{084AFC30-58CE-4E42-BD65-562A752BFB67}"/>
              </a:ext>
            </a:extLst>
          </p:cNvPr>
          <p:cNvSpPr>
            <a:spLocks noGrp="1"/>
          </p:cNvSpPr>
          <p:nvPr>
            <p:ph type="body" idx="1"/>
          </p:nvPr>
        </p:nvSpPr>
        <p:spPr/>
        <p:txBody>
          <a:bodyPr/>
          <a:lstStyle/>
          <a:p>
            <a:pPr marL="7938" indent="0"/>
            <a:r>
              <a:rPr lang="en-US" dirty="0"/>
              <a:t>Listen to more of the story about the game of Jumanji.</a:t>
            </a:r>
          </a:p>
        </p:txBody>
      </p:sp>
    </p:spTree>
    <p:extLst>
      <p:ext uri="{BB962C8B-B14F-4D97-AF65-F5344CB8AC3E}">
        <p14:creationId xmlns:p14="http://schemas.microsoft.com/office/powerpoint/2010/main" val="2971229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3A33-0524-2F48-A8D5-245B985258CC}"/>
              </a:ext>
            </a:extLst>
          </p:cNvPr>
          <p:cNvSpPr>
            <a:spLocks noGrp="1"/>
          </p:cNvSpPr>
          <p:nvPr>
            <p:ph type="title"/>
          </p:nvPr>
        </p:nvSpPr>
        <p:spPr/>
        <p:txBody>
          <a:bodyPr/>
          <a:lstStyle/>
          <a:p>
            <a:r>
              <a:rPr lang="en-US" dirty="0"/>
              <a:t>Think-Pair-Share</a:t>
            </a:r>
          </a:p>
        </p:txBody>
      </p:sp>
      <p:sp>
        <p:nvSpPr>
          <p:cNvPr id="3" name="Text Placeholder 2">
            <a:extLst>
              <a:ext uri="{FF2B5EF4-FFF2-40B4-BE49-F238E27FC236}">
                <a16:creationId xmlns:a16="http://schemas.microsoft.com/office/drawing/2014/main" id="{D9FD264F-5D04-AA4D-8442-D15A41E9541F}"/>
              </a:ext>
            </a:extLst>
          </p:cNvPr>
          <p:cNvSpPr>
            <a:spLocks noGrp="1"/>
          </p:cNvSpPr>
          <p:nvPr>
            <p:ph type="body" idx="1"/>
          </p:nvPr>
        </p:nvSpPr>
        <p:spPr/>
        <p:txBody>
          <a:bodyPr/>
          <a:lstStyle/>
          <a:p>
            <a:r>
              <a:rPr lang="en-US" dirty="0"/>
              <a:t>Do you think Judy is likely to roll a 12 to finish the game?</a:t>
            </a:r>
          </a:p>
          <a:p>
            <a:pPr marL="63500" indent="0">
              <a:buNone/>
            </a:pPr>
            <a:endParaRPr lang="en-US" dirty="0"/>
          </a:p>
          <a:p>
            <a:r>
              <a:rPr lang="en-US" dirty="0"/>
              <a:t>Which sum or sums would Judy most likely have rolled with two standard dice?</a:t>
            </a:r>
          </a:p>
          <a:p>
            <a:pPr marL="63500" indent="0">
              <a:buNone/>
            </a:pPr>
            <a:endParaRPr lang="en-US" dirty="0"/>
          </a:p>
        </p:txBody>
      </p:sp>
      <p:pic>
        <p:nvPicPr>
          <p:cNvPr id="5" name="Picture 4" descr="A picture containing flower&#10;&#10;Description automatically generated">
            <a:extLst>
              <a:ext uri="{FF2B5EF4-FFF2-40B4-BE49-F238E27FC236}">
                <a16:creationId xmlns:a16="http://schemas.microsoft.com/office/drawing/2014/main" id="{A009C2A1-C5F8-9048-93C8-A597B4ABF969}"/>
              </a:ext>
            </a:extLst>
          </p:cNvPr>
          <p:cNvPicPr>
            <a:picLocks noChangeAspect="1"/>
          </p:cNvPicPr>
          <p:nvPr/>
        </p:nvPicPr>
        <p:blipFill>
          <a:blip r:embed="rId3"/>
          <a:stretch>
            <a:fillRect/>
          </a:stretch>
        </p:blipFill>
        <p:spPr>
          <a:xfrm>
            <a:off x="7274378" y="0"/>
            <a:ext cx="1404257" cy="1404257"/>
          </a:xfrm>
          <a:prstGeom prst="rect">
            <a:avLst/>
          </a:prstGeom>
        </p:spPr>
      </p:pic>
    </p:spTree>
    <p:extLst>
      <p:ext uri="{BB962C8B-B14F-4D97-AF65-F5344CB8AC3E}">
        <p14:creationId xmlns:p14="http://schemas.microsoft.com/office/powerpoint/2010/main" val="160028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3A33-0524-2F48-A8D5-245B985258CC}"/>
              </a:ext>
            </a:extLst>
          </p:cNvPr>
          <p:cNvSpPr>
            <a:spLocks noGrp="1"/>
          </p:cNvSpPr>
          <p:nvPr>
            <p:ph type="title"/>
          </p:nvPr>
        </p:nvSpPr>
        <p:spPr/>
        <p:txBody>
          <a:bodyPr/>
          <a:lstStyle/>
          <a:p>
            <a:r>
              <a:rPr lang="en-US" dirty="0"/>
              <a:t>Think-Pair-Share</a:t>
            </a:r>
          </a:p>
        </p:txBody>
      </p:sp>
      <p:sp>
        <p:nvSpPr>
          <p:cNvPr id="3" name="Text Placeholder 2">
            <a:extLst>
              <a:ext uri="{FF2B5EF4-FFF2-40B4-BE49-F238E27FC236}">
                <a16:creationId xmlns:a16="http://schemas.microsoft.com/office/drawing/2014/main" id="{D9FD264F-5D04-AA4D-8442-D15A41E9541F}"/>
              </a:ext>
            </a:extLst>
          </p:cNvPr>
          <p:cNvSpPr>
            <a:spLocks noGrp="1"/>
          </p:cNvSpPr>
          <p:nvPr>
            <p:ph type="body" idx="1"/>
          </p:nvPr>
        </p:nvSpPr>
        <p:spPr/>
        <p:txBody>
          <a:bodyPr/>
          <a:lstStyle/>
          <a:p>
            <a:r>
              <a:rPr lang="en-US" dirty="0"/>
              <a:t>What was the likelihood that Alan was going to roll a number that was three or greater?</a:t>
            </a:r>
          </a:p>
          <a:p>
            <a:r>
              <a:rPr lang="en-US" dirty="0"/>
              <a:t>Was the likelihood greater for Sarah or Alan to finish the game? Why?</a:t>
            </a:r>
          </a:p>
          <a:p>
            <a:r>
              <a:rPr lang="en-US" dirty="0"/>
              <a:t>Which sums were Sarah and Alan most likely to roll with two standard dice?</a:t>
            </a:r>
          </a:p>
        </p:txBody>
      </p:sp>
      <p:pic>
        <p:nvPicPr>
          <p:cNvPr id="4" name="Picture 3" descr="A picture containing flower&#10;&#10;Description automatically generated">
            <a:extLst>
              <a:ext uri="{FF2B5EF4-FFF2-40B4-BE49-F238E27FC236}">
                <a16:creationId xmlns:a16="http://schemas.microsoft.com/office/drawing/2014/main" id="{457255A3-C819-C044-8296-C74548F0F638}"/>
              </a:ext>
            </a:extLst>
          </p:cNvPr>
          <p:cNvPicPr>
            <a:picLocks noChangeAspect="1"/>
          </p:cNvPicPr>
          <p:nvPr/>
        </p:nvPicPr>
        <p:blipFill>
          <a:blip r:embed="rId3"/>
          <a:stretch>
            <a:fillRect/>
          </a:stretch>
        </p:blipFill>
        <p:spPr>
          <a:xfrm>
            <a:off x="7274378" y="0"/>
            <a:ext cx="1404257" cy="1404257"/>
          </a:xfrm>
          <a:prstGeom prst="rect">
            <a:avLst/>
          </a:prstGeom>
        </p:spPr>
      </p:pic>
    </p:spTree>
    <p:extLst>
      <p:ext uri="{BB962C8B-B14F-4D97-AF65-F5344CB8AC3E}">
        <p14:creationId xmlns:p14="http://schemas.microsoft.com/office/powerpoint/2010/main" val="346486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624C6-AE1C-8548-9DEA-531936C073A2}"/>
              </a:ext>
            </a:extLst>
          </p:cNvPr>
          <p:cNvSpPr>
            <a:spLocks noGrp="1"/>
          </p:cNvSpPr>
          <p:nvPr>
            <p:ph type="title"/>
          </p:nvPr>
        </p:nvSpPr>
        <p:spPr/>
        <p:txBody>
          <a:bodyPr/>
          <a:lstStyle/>
          <a:p>
            <a:r>
              <a:rPr lang="en-US" dirty="0"/>
              <a:t>Whole Class Discussion</a:t>
            </a:r>
          </a:p>
        </p:txBody>
      </p:sp>
      <p:sp>
        <p:nvSpPr>
          <p:cNvPr id="3" name="Text Placeholder 2">
            <a:extLst>
              <a:ext uri="{FF2B5EF4-FFF2-40B4-BE49-F238E27FC236}">
                <a16:creationId xmlns:a16="http://schemas.microsoft.com/office/drawing/2014/main" id="{8BA1DCD1-0455-4D47-9A0B-2A537919A0E0}"/>
              </a:ext>
            </a:extLst>
          </p:cNvPr>
          <p:cNvSpPr>
            <a:spLocks noGrp="1"/>
          </p:cNvSpPr>
          <p:nvPr>
            <p:ph type="body" idx="1"/>
          </p:nvPr>
        </p:nvSpPr>
        <p:spPr/>
        <p:txBody>
          <a:bodyPr/>
          <a:lstStyle/>
          <a:p>
            <a:pPr marL="63500" indent="0">
              <a:buNone/>
            </a:pPr>
            <a:r>
              <a:rPr lang="en-US" dirty="0"/>
              <a:t>What sums are impossible to roll with two standard dice?</a:t>
            </a:r>
          </a:p>
        </p:txBody>
      </p:sp>
    </p:spTree>
    <p:extLst>
      <p:ext uri="{BB962C8B-B14F-4D97-AF65-F5344CB8AC3E}">
        <p14:creationId xmlns:p14="http://schemas.microsoft.com/office/powerpoint/2010/main" val="1534769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3A33-0524-2F48-A8D5-245B985258CC}"/>
              </a:ext>
            </a:extLst>
          </p:cNvPr>
          <p:cNvSpPr>
            <a:spLocks noGrp="1"/>
          </p:cNvSpPr>
          <p:nvPr>
            <p:ph type="title"/>
          </p:nvPr>
        </p:nvSpPr>
        <p:spPr/>
        <p:txBody>
          <a:bodyPr/>
          <a:lstStyle/>
          <a:p>
            <a:r>
              <a:rPr lang="en-US" dirty="0"/>
              <a:t>What is Sample Space?</a:t>
            </a:r>
          </a:p>
        </p:txBody>
      </p:sp>
      <p:sp>
        <p:nvSpPr>
          <p:cNvPr id="3" name="Text Placeholder 2">
            <a:extLst>
              <a:ext uri="{FF2B5EF4-FFF2-40B4-BE49-F238E27FC236}">
                <a16:creationId xmlns:a16="http://schemas.microsoft.com/office/drawing/2014/main" id="{D9FD264F-5D04-AA4D-8442-D15A41E9541F}"/>
              </a:ext>
            </a:extLst>
          </p:cNvPr>
          <p:cNvSpPr>
            <a:spLocks noGrp="1"/>
          </p:cNvSpPr>
          <p:nvPr>
            <p:ph type="body" idx="1"/>
          </p:nvPr>
        </p:nvSpPr>
        <p:spPr/>
        <p:txBody>
          <a:bodyPr/>
          <a:lstStyle/>
          <a:p>
            <a:pPr marL="63500" indent="0">
              <a:buNone/>
            </a:pPr>
            <a:r>
              <a:rPr lang="en-US" dirty="0"/>
              <a:t>Range of possible outcomes.</a:t>
            </a:r>
          </a:p>
          <a:p>
            <a:pPr marL="63500" indent="0">
              <a:buNone/>
            </a:pPr>
            <a:endParaRPr lang="en-US" dirty="0"/>
          </a:p>
        </p:txBody>
      </p:sp>
    </p:spTree>
    <p:extLst>
      <p:ext uri="{BB962C8B-B14F-4D97-AF65-F5344CB8AC3E}">
        <p14:creationId xmlns:p14="http://schemas.microsoft.com/office/powerpoint/2010/main" val="80774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D4288-0FD2-5A4B-8605-53FC815D8196}"/>
              </a:ext>
            </a:extLst>
          </p:cNvPr>
          <p:cNvSpPr>
            <a:spLocks noGrp="1"/>
          </p:cNvSpPr>
          <p:nvPr>
            <p:ph type="title"/>
          </p:nvPr>
        </p:nvSpPr>
        <p:spPr/>
        <p:txBody>
          <a:bodyPr/>
          <a:lstStyle/>
          <a:p>
            <a:r>
              <a:rPr lang="en-US" dirty="0"/>
              <a:t>Sums of Jumanji </a:t>
            </a:r>
          </a:p>
        </p:txBody>
      </p:sp>
      <p:sp>
        <p:nvSpPr>
          <p:cNvPr id="3" name="Text Placeholder 2">
            <a:extLst>
              <a:ext uri="{FF2B5EF4-FFF2-40B4-BE49-F238E27FC236}">
                <a16:creationId xmlns:a16="http://schemas.microsoft.com/office/drawing/2014/main" id="{8900BB7E-E6D9-8B4F-B66C-64925CD092CD}"/>
              </a:ext>
            </a:extLst>
          </p:cNvPr>
          <p:cNvSpPr>
            <a:spLocks noGrp="1"/>
          </p:cNvSpPr>
          <p:nvPr>
            <p:ph type="body" idx="1"/>
          </p:nvPr>
        </p:nvSpPr>
        <p:spPr>
          <a:xfrm>
            <a:off x="530352" y="2028498"/>
            <a:ext cx="4343727" cy="1132284"/>
          </a:xfrm>
        </p:spPr>
        <p:txBody>
          <a:bodyPr/>
          <a:lstStyle/>
          <a:p>
            <a:pPr marL="7938" indent="0"/>
            <a:r>
              <a:rPr lang="en-US" dirty="0"/>
              <a:t>Record a prediction as to which sum you think would appear most often and why.</a:t>
            </a:r>
          </a:p>
        </p:txBody>
      </p:sp>
      <p:pic>
        <p:nvPicPr>
          <p:cNvPr id="10" name="Picture 9" descr="A picture containing clock&#10;&#10;Description automatically generated">
            <a:extLst>
              <a:ext uri="{FF2B5EF4-FFF2-40B4-BE49-F238E27FC236}">
                <a16:creationId xmlns:a16="http://schemas.microsoft.com/office/drawing/2014/main" id="{FB980638-F876-6C4A-AB97-7088AFECDCB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74079" y="1567761"/>
            <a:ext cx="3527282" cy="2645462"/>
          </a:xfrm>
          <a:prstGeom prst="rect">
            <a:avLst/>
          </a:prstGeom>
        </p:spPr>
      </p:pic>
    </p:spTree>
    <p:extLst>
      <p:ext uri="{BB962C8B-B14F-4D97-AF65-F5344CB8AC3E}">
        <p14:creationId xmlns:p14="http://schemas.microsoft.com/office/powerpoint/2010/main" val="3072903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D828-1A67-7D4C-8A4A-178C9D6F8192}"/>
              </a:ext>
            </a:extLst>
          </p:cNvPr>
          <p:cNvSpPr>
            <a:spLocks noGrp="1"/>
          </p:cNvSpPr>
          <p:nvPr>
            <p:ph type="title"/>
          </p:nvPr>
        </p:nvSpPr>
        <p:spPr>
          <a:xfrm>
            <a:off x="311700" y="329525"/>
            <a:ext cx="8520600" cy="572700"/>
          </a:xfrm>
        </p:spPr>
        <p:txBody>
          <a:bodyPr/>
          <a:lstStyle/>
          <a:p>
            <a:r>
              <a:rPr lang="en-US" dirty="0"/>
              <a:t>Sums of Jumanji</a:t>
            </a:r>
          </a:p>
        </p:txBody>
      </p:sp>
      <p:sp>
        <p:nvSpPr>
          <p:cNvPr id="3" name="Text Placeholder 2">
            <a:extLst>
              <a:ext uri="{FF2B5EF4-FFF2-40B4-BE49-F238E27FC236}">
                <a16:creationId xmlns:a16="http://schemas.microsoft.com/office/drawing/2014/main" id="{D914F9B4-E729-7E43-A4BB-64E164C9F8B5}"/>
              </a:ext>
            </a:extLst>
          </p:cNvPr>
          <p:cNvSpPr>
            <a:spLocks noGrp="1"/>
          </p:cNvSpPr>
          <p:nvPr>
            <p:ph type="body" idx="1"/>
          </p:nvPr>
        </p:nvSpPr>
        <p:spPr>
          <a:xfrm>
            <a:off x="311700" y="891915"/>
            <a:ext cx="8520600" cy="3676960"/>
          </a:xfrm>
        </p:spPr>
        <p:txBody>
          <a:bodyPr/>
          <a:lstStyle/>
          <a:p>
            <a:pPr marL="63500" indent="0">
              <a:buNone/>
            </a:pPr>
            <a:r>
              <a:rPr lang="en-US" dirty="0"/>
              <a:t>In pairs:</a:t>
            </a:r>
          </a:p>
          <a:p>
            <a:pPr marL="577850" indent="-514350">
              <a:buFont typeface="+mj-lt"/>
              <a:buAutoNum type="arabicPeriod"/>
            </a:pPr>
            <a:r>
              <a:rPr lang="en-US" dirty="0"/>
              <a:t>Roll the two dice. </a:t>
            </a:r>
          </a:p>
          <a:p>
            <a:pPr marL="577850" indent="-514350">
              <a:buFont typeface="+mj-lt"/>
              <a:buAutoNum type="arabicPeriod"/>
            </a:pPr>
            <a:r>
              <a:rPr lang="en-US" dirty="0"/>
              <a:t>Record the value of the sum under the corresponding column on your handout.</a:t>
            </a:r>
            <a:br>
              <a:rPr lang="en-US" dirty="0"/>
            </a:br>
            <a:r>
              <a:rPr lang="en-US" dirty="0"/>
              <a:t>	</a:t>
            </a:r>
            <a:r>
              <a:rPr lang="en-US" sz="2600" dirty="0"/>
              <a:t>For example: If the dice were a 2 and 3, you would 	write 2+3 in Roll 1 under the 5 column.</a:t>
            </a:r>
          </a:p>
          <a:p>
            <a:pPr marL="577850" indent="-514350">
              <a:buFont typeface="+mj-lt"/>
              <a:buAutoNum type="arabicPeriod"/>
            </a:pPr>
            <a:r>
              <a:rPr lang="en-US" dirty="0"/>
              <a:t>Continue to take turns rolling the dice until you have reached 15 rolls.</a:t>
            </a:r>
          </a:p>
          <a:p>
            <a:pPr marL="577850" indent="-514350">
              <a:buFont typeface="+mj-lt"/>
              <a:buAutoNum type="arabicPeriod"/>
            </a:pPr>
            <a:r>
              <a:rPr lang="en-US" dirty="0"/>
              <a:t>Which sum was </a:t>
            </a:r>
            <a:r>
              <a:rPr lang="en-US" i="1" dirty="0"/>
              <a:t>actually</a:t>
            </a:r>
            <a:r>
              <a:rPr lang="en-US" dirty="0"/>
              <a:t> rolled most frequently?</a:t>
            </a:r>
          </a:p>
        </p:txBody>
      </p:sp>
    </p:spTree>
    <p:extLst>
      <p:ext uri="{BB962C8B-B14F-4D97-AF65-F5344CB8AC3E}">
        <p14:creationId xmlns:p14="http://schemas.microsoft.com/office/powerpoint/2010/main" val="1134189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F8055-A8A8-3B47-9E0B-23A5ADEF8CD9}"/>
              </a:ext>
            </a:extLst>
          </p:cNvPr>
          <p:cNvSpPr>
            <a:spLocks noGrp="1"/>
          </p:cNvSpPr>
          <p:nvPr>
            <p:ph type="title"/>
          </p:nvPr>
        </p:nvSpPr>
        <p:spPr>
          <a:xfrm>
            <a:off x="311700" y="344515"/>
            <a:ext cx="8520600" cy="572700"/>
          </a:xfrm>
        </p:spPr>
        <p:txBody>
          <a:bodyPr/>
          <a:lstStyle/>
          <a:p>
            <a:r>
              <a:rPr lang="en-US" dirty="0"/>
              <a:t>Making Predictions</a:t>
            </a:r>
          </a:p>
        </p:txBody>
      </p:sp>
      <p:sp>
        <p:nvSpPr>
          <p:cNvPr id="3" name="Text Placeholder 2">
            <a:extLst>
              <a:ext uri="{FF2B5EF4-FFF2-40B4-BE49-F238E27FC236}">
                <a16:creationId xmlns:a16="http://schemas.microsoft.com/office/drawing/2014/main" id="{0A4FA798-104D-C149-8D46-CDC08847B5DD}"/>
              </a:ext>
            </a:extLst>
          </p:cNvPr>
          <p:cNvSpPr>
            <a:spLocks noGrp="1"/>
          </p:cNvSpPr>
          <p:nvPr>
            <p:ph type="body" idx="1"/>
          </p:nvPr>
        </p:nvSpPr>
        <p:spPr>
          <a:xfrm>
            <a:off x="311700" y="917215"/>
            <a:ext cx="7934229" cy="4244090"/>
          </a:xfrm>
        </p:spPr>
        <p:txBody>
          <a:bodyPr/>
          <a:lstStyle/>
          <a:p>
            <a:pPr marL="63500" indent="0">
              <a:buNone/>
            </a:pPr>
            <a:r>
              <a:rPr lang="en-US" dirty="0"/>
              <a:t>Using the follow scenarios, make predictions based on your data.</a:t>
            </a:r>
          </a:p>
          <a:p>
            <a:pPr marL="520700" indent="-457200">
              <a:buFont typeface="+mj-lt"/>
              <a:buAutoNum type="arabicPeriod"/>
            </a:pPr>
            <a:r>
              <a:rPr lang="en-US" sz="2400" dirty="0"/>
              <a:t>What might happen to the results if we continued to roll the dice another 10 times, 15 times, 100 times, </a:t>
            </a:r>
            <a:r>
              <a:rPr lang="en-US" sz="2400" dirty="0" err="1"/>
              <a:t>etc</a:t>
            </a:r>
            <a:r>
              <a:rPr lang="en-US" sz="2400" dirty="0"/>
              <a:t>? What would you expect to happen to the sums?</a:t>
            </a:r>
          </a:p>
          <a:p>
            <a:pPr marL="520700" indent="-457200">
              <a:buFont typeface="+mj-lt"/>
              <a:buAutoNum type="arabicPeriod"/>
            </a:pPr>
            <a:r>
              <a:rPr lang="en-US" sz="2400" dirty="0"/>
              <a:t>If we rolled the dice </a:t>
            </a:r>
            <a:r>
              <a:rPr lang="en-US" sz="2400" u="sng" dirty="0"/>
              <a:t>15</a:t>
            </a:r>
            <a:r>
              <a:rPr lang="en-US" sz="2400" dirty="0"/>
              <a:t> more times, how many times would you expect to get a sum that equals _______?</a:t>
            </a:r>
          </a:p>
          <a:p>
            <a:pPr marL="520700" indent="-457200">
              <a:buFont typeface="+mj-lt"/>
              <a:buAutoNum type="arabicPeriod"/>
            </a:pPr>
            <a:r>
              <a:rPr lang="en-US" sz="2400" dirty="0"/>
              <a:t>If we had rolled the dice only 5 times, how many times would you expect to have received a sum that equals _______?</a:t>
            </a:r>
          </a:p>
        </p:txBody>
      </p:sp>
    </p:spTree>
    <p:extLst>
      <p:ext uri="{BB962C8B-B14F-4D97-AF65-F5344CB8AC3E}">
        <p14:creationId xmlns:p14="http://schemas.microsoft.com/office/powerpoint/2010/main" val="184411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4AB2-C5B2-9742-BD3B-3558A308A7B3}"/>
              </a:ext>
            </a:extLst>
          </p:cNvPr>
          <p:cNvSpPr>
            <a:spLocks noGrp="1"/>
          </p:cNvSpPr>
          <p:nvPr>
            <p:ph type="ctrTitle"/>
          </p:nvPr>
        </p:nvSpPr>
        <p:spPr>
          <a:xfrm>
            <a:off x="646176" y="1200150"/>
            <a:ext cx="7851648" cy="1371600"/>
          </a:xfrm>
        </p:spPr>
        <p:txBody>
          <a:bodyPr/>
          <a:lstStyle/>
          <a:p>
            <a:r>
              <a:rPr lang="en-US" dirty="0"/>
              <a:t>Class Discussion</a:t>
            </a:r>
          </a:p>
        </p:txBody>
      </p:sp>
    </p:spTree>
    <p:extLst>
      <p:ext uri="{BB962C8B-B14F-4D97-AF65-F5344CB8AC3E}">
        <p14:creationId xmlns:p14="http://schemas.microsoft.com/office/powerpoint/2010/main" val="2122063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FA02-E0FB-4B4E-9592-86108CB86E94}"/>
              </a:ext>
            </a:extLst>
          </p:cNvPr>
          <p:cNvSpPr>
            <a:spLocks noGrp="1"/>
          </p:cNvSpPr>
          <p:nvPr>
            <p:ph type="title"/>
          </p:nvPr>
        </p:nvSpPr>
        <p:spPr>
          <a:xfrm>
            <a:off x="311700" y="976076"/>
            <a:ext cx="8520600" cy="3191348"/>
          </a:xfrm>
        </p:spPr>
        <p:txBody>
          <a:bodyPr/>
          <a:lstStyle/>
          <a:p>
            <a:pPr algn="ctr"/>
            <a:r>
              <a:rPr lang="en-US" sz="5000" dirty="0"/>
              <a:t>What other games or activities that might have a sample space, theoretical probability, and experimental probability?</a:t>
            </a:r>
          </a:p>
        </p:txBody>
      </p:sp>
    </p:spTree>
    <p:extLst>
      <p:ext uri="{BB962C8B-B14F-4D97-AF65-F5344CB8AC3E}">
        <p14:creationId xmlns:p14="http://schemas.microsoft.com/office/powerpoint/2010/main" val="1646717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Sums of Jumanji</a:t>
            </a:r>
            <a:endParaRPr dirty="0"/>
          </a:p>
        </p:txBody>
      </p:sp>
      <p:sp>
        <p:nvSpPr>
          <p:cNvPr id="80" name="Google Shape;80;p20"/>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p>
            <a:pPr marL="0" marR="34289" lvl="0" indent="0" algn="l" rtl="0">
              <a:lnSpc>
                <a:spcPct val="100000"/>
              </a:lnSpc>
              <a:spcBef>
                <a:spcPts val="0"/>
              </a:spcBef>
              <a:spcAft>
                <a:spcPts val="0"/>
              </a:spcAft>
              <a:buSzPts val="2600"/>
              <a:buNone/>
            </a:pPr>
            <a:r>
              <a:rPr lang="en-US" dirty="0"/>
              <a:t>Probability</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73A08-18D0-3342-BC91-3B56A08019DB}"/>
              </a:ext>
            </a:extLst>
          </p:cNvPr>
          <p:cNvSpPr>
            <a:spLocks noGrp="1"/>
          </p:cNvSpPr>
          <p:nvPr>
            <p:ph type="title"/>
          </p:nvPr>
        </p:nvSpPr>
        <p:spPr/>
        <p:txBody>
          <a:bodyPr/>
          <a:lstStyle/>
          <a:p>
            <a:r>
              <a:rPr lang="en-US" dirty="0"/>
              <a:t>Using Games at Home</a:t>
            </a:r>
          </a:p>
        </p:txBody>
      </p:sp>
      <p:sp>
        <p:nvSpPr>
          <p:cNvPr id="3" name="Text Placeholder 2">
            <a:extLst>
              <a:ext uri="{FF2B5EF4-FFF2-40B4-BE49-F238E27FC236}">
                <a16:creationId xmlns:a16="http://schemas.microsoft.com/office/drawing/2014/main" id="{272C96E3-74CF-924F-AD0C-EFBF7D3E210B}"/>
              </a:ext>
            </a:extLst>
          </p:cNvPr>
          <p:cNvSpPr>
            <a:spLocks noGrp="1"/>
          </p:cNvSpPr>
          <p:nvPr>
            <p:ph type="body" idx="1"/>
          </p:nvPr>
        </p:nvSpPr>
        <p:spPr>
          <a:xfrm>
            <a:off x="311699" y="1152475"/>
            <a:ext cx="4911627" cy="2753259"/>
          </a:xfrm>
        </p:spPr>
        <p:txBody>
          <a:bodyPr/>
          <a:lstStyle/>
          <a:p>
            <a:pPr marL="63500" indent="0">
              <a:buNone/>
            </a:pPr>
            <a:r>
              <a:rPr lang="en-US" dirty="0"/>
              <a:t>Using the </a:t>
            </a:r>
            <a:r>
              <a:rPr lang="en-US" dirty="0">
                <a:highlight>
                  <a:srgbClr val="FFFF00"/>
                </a:highlight>
              </a:rPr>
              <a:t>shared digital document</a:t>
            </a:r>
            <a:r>
              <a:rPr lang="en-US" dirty="0"/>
              <a:t>, record the following for each game: </a:t>
            </a:r>
          </a:p>
          <a:p>
            <a:r>
              <a:rPr lang="en-US" dirty="0"/>
              <a:t>The Title</a:t>
            </a:r>
          </a:p>
          <a:p>
            <a:r>
              <a:rPr lang="en-US" dirty="0"/>
              <a:t>The Sample Space </a:t>
            </a:r>
          </a:p>
          <a:p>
            <a:r>
              <a:rPr lang="en-US" dirty="0"/>
              <a:t>The Theoretical Probability</a:t>
            </a:r>
          </a:p>
          <a:p>
            <a:endParaRPr lang="en-US" dirty="0"/>
          </a:p>
        </p:txBody>
      </p:sp>
      <p:pic>
        <p:nvPicPr>
          <p:cNvPr id="5" name="Picture 4" descr="A close up of a box&#10;&#10;Description automatically generated">
            <a:extLst>
              <a:ext uri="{FF2B5EF4-FFF2-40B4-BE49-F238E27FC236}">
                <a16:creationId xmlns:a16="http://schemas.microsoft.com/office/drawing/2014/main" id="{772E3FFE-49D5-4846-A358-26CB8B775C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837473B0-CC2E-450A-ABE3-18F120FF3D39}">
                <a1611:picAttrSrcUrl xmlns:a1611="http://schemas.microsoft.com/office/drawing/2016/11/main" r:id="rId5"/>
              </a:ext>
            </a:extLst>
          </a:blip>
          <a:stretch>
            <a:fillRect/>
          </a:stretch>
        </p:blipFill>
        <p:spPr>
          <a:xfrm>
            <a:off x="4425042" y="232753"/>
            <a:ext cx="4911627" cy="3691541"/>
          </a:xfrm>
          <a:prstGeom prst="rect">
            <a:avLst/>
          </a:prstGeom>
        </p:spPr>
      </p:pic>
      <p:sp>
        <p:nvSpPr>
          <p:cNvPr id="6" name="TextBox 5">
            <a:extLst>
              <a:ext uri="{FF2B5EF4-FFF2-40B4-BE49-F238E27FC236}">
                <a16:creationId xmlns:a16="http://schemas.microsoft.com/office/drawing/2014/main" id="{331E459D-982E-0143-BD98-01782C5128C4}"/>
              </a:ext>
            </a:extLst>
          </p:cNvPr>
          <p:cNvSpPr txBox="1"/>
          <p:nvPr/>
        </p:nvSpPr>
        <p:spPr>
          <a:xfrm>
            <a:off x="5811494" y="4912668"/>
            <a:ext cx="3987800" cy="230832"/>
          </a:xfrm>
          <a:prstGeom prst="rect">
            <a:avLst/>
          </a:prstGeom>
          <a:noFill/>
        </p:spPr>
        <p:txBody>
          <a:bodyPr wrap="square" rtlCol="0">
            <a:spAutoFit/>
          </a:bodyPr>
          <a:lstStyle/>
          <a:p>
            <a:r>
              <a:rPr lang="en-US" sz="900" dirty="0">
                <a:hlinkClick r:id="rId5" tooltip="https://www.thingiverse.com/thing:2410181"/>
              </a:rPr>
              <a:t>This Photo</a:t>
            </a:r>
            <a:r>
              <a:rPr lang="en-US" sz="900" dirty="0"/>
              <a:t> by Unknown Author is licensed under </a:t>
            </a:r>
            <a:r>
              <a:rPr lang="en-US" sz="900" dirty="0">
                <a:hlinkClick r:id="rId6" tooltip="https://creativecommons.org/licenses/by-nc/3.0/"/>
              </a:rPr>
              <a:t>CC BY-NC</a:t>
            </a:r>
            <a:endParaRPr lang="en-US" sz="900" dirty="0"/>
          </a:p>
        </p:txBody>
      </p:sp>
      <p:sp>
        <p:nvSpPr>
          <p:cNvPr id="13" name="Rectangle 12">
            <a:extLst>
              <a:ext uri="{FF2B5EF4-FFF2-40B4-BE49-F238E27FC236}">
                <a16:creationId xmlns:a16="http://schemas.microsoft.com/office/drawing/2014/main" id="{E538531E-7769-A342-8421-308DDE9E5977}"/>
              </a:ext>
            </a:extLst>
          </p:cNvPr>
          <p:cNvSpPr/>
          <p:nvPr/>
        </p:nvSpPr>
        <p:spPr>
          <a:xfrm>
            <a:off x="125735" y="3962389"/>
            <a:ext cx="6658785" cy="892552"/>
          </a:xfrm>
          <a:prstGeom prst="rect">
            <a:avLst/>
          </a:prstGeom>
        </p:spPr>
        <p:txBody>
          <a:bodyPr wrap="square">
            <a:spAutoFit/>
          </a:bodyPr>
          <a:lstStyle/>
          <a:p>
            <a:r>
              <a:rPr lang="en-US" sz="2600" dirty="0">
                <a:latin typeface="Calibri" panose="020F0502020204030204" pitchFamily="34" charset="0"/>
                <a:cs typeface="Calibri" panose="020F0502020204030204" pitchFamily="34" charset="0"/>
              </a:rPr>
              <a:t>If possible, bring a game to class tomorrow for another learning experience. </a:t>
            </a:r>
          </a:p>
        </p:txBody>
      </p:sp>
    </p:spTree>
    <p:extLst>
      <p:ext uri="{BB962C8B-B14F-4D97-AF65-F5344CB8AC3E}">
        <p14:creationId xmlns:p14="http://schemas.microsoft.com/office/powerpoint/2010/main" val="2157341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2AE3D-7860-794C-B384-25BAEA9FD58B}"/>
              </a:ext>
            </a:extLst>
          </p:cNvPr>
          <p:cNvSpPr>
            <a:spLocks noGrp="1"/>
          </p:cNvSpPr>
          <p:nvPr>
            <p:ph type="title"/>
          </p:nvPr>
        </p:nvSpPr>
        <p:spPr/>
        <p:txBody>
          <a:bodyPr/>
          <a:lstStyle/>
          <a:p>
            <a:r>
              <a:rPr lang="en-US" dirty="0"/>
              <a:t>Game Stations</a:t>
            </a:r>
          </a:p>
        </p:txBody>
      </p:sp>
      <p:sp>
        <p:nvSpPr>
          <p:cNvPr id="3" name="Text Placeholder 2">
            <a:extLst>
              <a:ext uri="{FF2B5EF4-FFF2-40B4-BE49-F238E27FC236}">
                <a16:creationId xmlns:a16="http://schemas.microsoft.com/office/drawing/2014/main" id="{1D510C79-0BB3-1742-86D4-08CACE143F4B}"/>
              </a:ext>
            </a:extLst>
          </p:cNvPr>
          <p:cNvSpPr>
            <a:spLocks noGrp="1"/>
          </p:cNvSpPr>
          <p:nvPr>
            <p:ph type="body" idx="1"/>
          </p:nvPr>
        </p:nvSpPr>
        <p:spPr/>
        <p:txBody>
          <a:bodyPr/>
          <a:lstStyle/>
          <a:p>
            <a:pPr marL="7938" indent="0"/>
            <a:r>
              <a:rPr lang="en-US" dirty="0"/>
              <a:t>Choose a game to play and record experimental probability.</a:t>
            </a:r>
          </a:p>
        </p:txBody>
      </p:sp>
    </p:spTree>
    <p:extLst>
      <p:ext uri="{BB962C8B-B14F-4D97-AF65-F5344CB8AC3E}">
        <p14:creationId xmlns:p14="http://schemas.microsoft.com/office/powerpoint/2010/main" val="3131131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0BFE-8563-8148-93E5-EBD5216D18AE}"/>
              </a:ext>
            </a:extLst>
          </p:cNvPr>
          <p:cNvSpPr>
            <a:spLocks noGrp="1"/>
          </p:cNvSpPr>
          <p:nvPr>
            <p:ph type="title"/>
          </p:nvPr>
        </p:nvSpPr>
        <p:spPr/>
        <p:txBody>
          <a:bodyPr/>
          <a:lstStyle/>
          <a:p>
            <a:r>
              <a:rPr lang="en-US" dirty="0"/>
              <a:t>What Did I Learn Today?</a:t>
            </a:r>
          </a:p>
        </p:txBody>
      </p:sp>
      <p:sp>
        <p:nvSpPr>
          <p:cNvPr id="3" name="Text Placeholder 2">
            <a:extLst>
              <a:ext uri="{FF2B5EF4-FFF2-40B4-BE49-F238E27FC236}">
                <a16:creationId xmlns:a16="http://schemas.microsoft.com/office/drawing/2014/main" id="{99F9EED5-D47E-B04C-B30E-EEECC38F53AF}"/>
              </a:ext>
            </a:extLst>
          </p:cNvPr>
          <p:cNvSpPr>
            <a:spLocks noGrp="1"/>
          </p:cNvSpPr>
          <p:nvPr>
            <p:ph type="body" idx="1"/>
          </p:nvPr>
        </p:nvSpPr>
        <p:spPr/>
        <p:txBody>
          <a:bodyPr/>
          <a:lstStyle/>
          <a:p>
            <a:pPr marL="7938" indent="0"/>
            <a:r>
              <a:rPr lang="en-US" dirty="0"/>
              <a:t>Individually, write down what you know understand about probability. </a:t>
            </a:r>
          </a:p>
        </p:txBody>
      </p:sp>
      <p:pic>
        <p:nvPicPr>
          <p:cNvPr id="5" name="Picture 4">
            <a:extLst>
              <a:ext uri="{FF2B5EF4-FFF2-40B4-BE49-F238E27FC236}">
                <a16:creationId xmlns:a16="http://schemas.microsoft.com/office/drawing/2014/main" id="{06A0F125-F9E8-3D46-ABA9-3DA1C26D6E87}"/>
              </a:ext>
            </a:extLst>
          </p:cNvPr>
          <p:cNvPicPr>
            <a:picLocks noChangeAspect="1"/>
          </p:cNvPicPr>
          <p:nvPr/>
        </p:nvPicPr>
        <p:blipFill>
          <a:blip r:embed="rId3"/>
          <a:stretch>
            <a:fillRect/>
          </a:stretch>
        </p:blipFill>
        <p:spPr>
          <a:xfrm>
            <a:off x="7356349" y="320040"/>
            <a:ext cx="1335024" cy="1335024"/>
          </a:xfrm>
          <a:prstGeom prst="rect">
            <a:avLst/>
          </a:prstGeom>
        </p:spPr>
      </p:pic>
    </p:spTree>
    <p:extLst>
      <p:ext uri="{BB962C8B-B14F-4D97-AF65-F5344CB8AC3E}">
        <p14:creationId xmlns:p14="http://schemas.microsoft.com/office/powerpoint/2010/main" val="2957523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Essential Question</a:t>
            </a:r>
            <a:endParaRPr/>
          </a:p>
        </p:txBody>
      </p:sp>
      <p:sp>
        <p:nvSpPr>
          <p:cNvPr id="86" name="Google Shape;86;p21"/>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Autofit/>
          </a:bodyPr>
          <a:lstStyle/>
          <a:p>
            <a:pPr marL="0" marR="34288" indent="0">
              <a:buClr>
                <a:schemeClr val="dk1"/>
              </a:buClr>
              <a:buSzPts val="1100"/>
            </a:pPr>
            <a:r>
              <a:rPr lang="en-US" dirty="0"/>
              <a:t>When might we use probability and why? Why do we need probability?</a:t>
            </a:r>
          </a:p>
          <a:p>
            <a:pPr marL="0" marR="34288" lvl="0" indent="0" algn="l" rtl="0">
              <a:spcBef>
                <a:spcPts val="520"/>
              </a:spcBef>
              <a:spcAft>
                <a:spcPts val="0"/>
              </a:spcAft>
              <a:buClr>
                <a:schemeClr val="dk1"/>
              </a:buClr>
              <a:buSzPts val="1100"/>
              <a:buFont typeface="Arial"/>
              <a:buNone/>
            </a:pP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Lesson Objective</a:t>
            </a:r>
            <a:endParaRPr/>
          </a:p>
        </p:txBody>
      </p:sp>
      <p:sp>
        <p:nvSpPr>
          <p:cNvPr id="92" name="Google Shape;92;p22"/>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Autofit/>
          </a:bodyPr>
          <a:lstStyle/>
          <a:p>
            <a:pPr marL="0" lvl="0" indent="0" algn="l" rtl="0">
              <a:spcBef>
                <a:spcPts val="0"/>
              </a:spcBef>
              <a:spcAft>
                <a:spcPts val="0"/>
              </a:spcAft>
              <a:buClr>
                <a:schemeClr val="dk1"/>
              </a:buClr>
              <a:buSzPts val="1100"/>
              <a:buFont typeface="Arial"/>
              <a:buNone/>
            </a:pPr>
            <a:r>
              <a:rPr lang="en-US" dirty="0"/>
              <a:t>Students will be able to find experimental and theoretical probability for simple events. </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E46CC-E311-8B4D-AE09-52E3F2A26D2B}"/>
              </a:ext>
            </a:extLst>
          </p:cNvPr>
          <p:cNvSpPr>
            <a:spLocks noGrp="1"/>
          </p:cNvSpPr>
          <p:nvPr>
            <p:ph type="ctrTitle"/>
          </p:nvPr>
        </p:nvSpPr>
        <p:spPr>
          <a:xfrm>
            <a:off x="646176" y="1885950"/>
            <a:ext cx="7851648" cy="1371600"/>
          </a:xfrm>
        </p:spPr>
        <p:txBody>
          <a:bodyPr/>
          <a:lstStyle/>
          <a:p>
            <a:pPr algn="ctr"/>
            <a:r>
              <a:rPr lang="en-US" dirty="0"/>
              <a:t>Have you read the book or seen the movie </a:t>
            </a:r>
            <a:r>
              <a:rPr lang="en-US" i="1" dirty="0"/>
              <a:t>Jumanji</a:t>
            </a:r>
            <a:r>
              <a:rPr lang="en-US" dirty="0"/>
              <a:t>?</a:t>
            </a:r>
          </a:p>
        </p:txBody>
      </p:sp>
    </p:spTree>
    <p:extLst>
      <p:ext uri="{BB962C8B-B14F-4D97-AF65-F5344CB8AC3E}">
        <p14:creationId xmlns:p14="http://schemas.microsoft.com/office/powerpoint/2010/main" val="2952515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A726-E6C5-D94A-99B1-A4FEBEEDDDAE}"/>
              </a:ext>
            </a:extLst>
          </p:cNvPr>
          <p:cNvSpPr>
            <a:spLocks noGrp="1"/>
          </p:cNvSpPr>
          <p:nvPr>
            <p:ph type="title"/>
          </p:nvPr>
        </p:nvSpPr>
        <p:spPr>
          <a:xfrm>
            <a:off x="311700" y="1680369"/>
            <a:ext cx="8520600" cy="1782761"/>
          </a:xfrm>
        </p:spPr>
        <p:txBody>
          <a:bodyPr/>
          <a:lstStyle/>
          <a:p>
            <a:pPr algn="ctr"/>
            <a:r>
              <a:rPr lang="en-US" sz="5000" dirty="0"/>
              <a:t>What dangers would you experience in the jungle?</a:t>
            </a:r>
          </a:p>
        </p:txBody>
      </p:sp>
    </p:spTree>
    <p:extLst>
      <p:ext uri="{BB962C8B-B14F-4D97-AF65-F5344CB8AC3E}">
        <p14:creationId xmlns:p14="http://schemas.microsoft.com/office/powerpoint/2010/main" val="3327667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960F-0073-D54A-BC47-C867D5435EA6}"/>
              </a:ext>
            </a:extLst>
          </p:cNvPr>
          <p:cNvSpPr>
            <a:spLocks noGrp="1"/>
          </p:cNvSpPr>
          <p:nvPr>
            <p:ph type="title"/>
          </p:nvPr>
        </p:nvSpPr>
        <p:spPr/>
        <p:txBody>
          <a:bodyPr/>
          <a:lstStyle/>
          <a:p>
            <a:r>
              <a:rPr lang="en-US" dirty="0"/>
              <a:t>Story time</a:t>
            </a:r>
          </a:p>
        </p:txBody>
      </p:sp>
      <p:sp>
        <p:nvSpPr>
          <p:cNvPr id="3" name="Text Placeholder 2">
            <a:extLst>
              <a:ext uri="{FF2B5EF4-FFF2-40B4-BE49-F238E27FC236}">
                <a16:creationId xmlns:a16="http://schemas.microsoft.com/office/drawing/2014/main" id="{084AFC30-58CE-4E42-BD65-562A752BFB67}"/>
              </a:ext>
            </a:extLst>
          </p:cNvPr>
          <p:cNvSpPr>
            <a:spLocks noGrp="1"/>
          </p:cNvSpPr>
          <p:nvPr>
            <p:ph type="body" idx="1"/>
          </p:nvPr>
        </p:nvSpPr>
        <p:spPr/>
        <p:txBody>
          <a:bodyPr/>
          <a:lstStyle/>
          <a:p>
            <a:pPr marL="7938" indent="0"/>
            <a:r>
              <a:rPr lang="en-US" dirty="0"/>
              <a:t>Listen to a part of the story about the game of Jumanji.</a:t>
            </a:r>
          </a:p>
        </p:txBody>
      </p:sp>
    </p:spTree>
    <p:extLst>
      <p:ext uri="{BB962C8B-B14F-4D97-AF65-F5344CB8AC3E}">
        <p14:creationId xmlns:p14="http://schemas.microsoft.com/office/powerpoint/2010/main" val="210313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3A33-0524-2F48-A8D5-245B985258CC}"/>
              </a:ext>
            </a:extLst>
          </p:cNvPr>
          <p:cNvSpPr>
            <a:spLocks noGrp="1"/>
          </p:cNvSpPr>
          <p:nvPr>
            <p:ph type="title"/>
          </p:nvPr>
        </p:nvSpPr>
        <p:spPr/>
        <p:txBody>
          <a:bodyPr/>
          <a:lstStyle/>
          <a:p>
            <a:r>
              <a:rPr lang="en-US" dirty="0"/>
              <a:t>Think-Pair-Share</a:t>
            </a:r>
          </a:p>
        </p:txBody>
      </p:sp>
      <p:sp>
        <p:nvSpPr>
          <p:cNvPr id="3" name="Text Placeholder 2">
            <a:extLst>
              <a:ext uri="{FF2B5EF4-FFF2-40B4-BE49-F238E27FC236}">
                <a16:creationId xmlns:a16="http://schemas.microsoft.com/office/drawing/2014/main" id="{D9FD264F-5D04-AA4D-8442-D15A41E9541F}"/>
              </a:ext>
            </a:extLst>
          </p:cNvPr>
          <p:cNvSpPr>
            <a:spLocks noGrp="1"/>
          </p:cNvSpPr>
          <p:nvPr>
            <p:ph type="body" idx="1"/>
          </p:nvPr>
        </p:nvSpPr>
        <p:spPr/>
        <p:txBody>
          <a:bodyPr/>
          <a:lstStyle/>
          <a:p>
            <a:pPr marL="63500" indent="0">
              <a:buNone/>
            </a:pPr>
            <a:r>
              <a:rPr lang="en-US" dirty="0"/>
              <a:t>Do you think Judy is likely to roll a 12 to finish the game?</a:t>
            </a:r>
          </a:p>
        </p:txBody>
      </p:sp>
      <p:pic>
        <p:nvPicPr>
          <p:cNvPr id="4" name="Picture 3" descr="A picture containing flower&#10;&#10;Description automatically generated">
            <a:extLst>
              <a:ext uri="{FF2B5EF4-FFF2-40B4-BE49-F238E27FC236}">
                <a16:creationId xmlns:a16="http://schemas.microsoft.com/office/drawing/2014/main" id="{69135731-1B62-F042-8D26-232DBB1BE743}"/>
              </a:ext>
            </a:extLst>
          </p:cNvPr>
          <p:cNvPicPr>
            <a:picLocks noChangeAspect="1"/>
          </p:cNvPicPr>
          <p:nvPr/>
        </p:nvPicPr>
        <p:blipFill>
          <a:blip r:embed="rId3"/>
          <a:stretch>
            <a:fillRect/>
          </a:stretch>
        </p:blipFill>
        <p:spPr>
          <a:xfrm>
            <a:off x="7274378" y="0"/>
            <a:ext cx="1404257" cy="1404257"/>
          </a:xfrm>
          <a:prstGeom prst="rect">
            <a:avLst/>
          </a:prstGeom>
        </p:spPr>
      </p:pic>
    </p:spTree>
    <p:extLst>
      <p:ext uri="{BB962C8B-B14F-4D97-AF65-F5344CB8AC3E}">
        <p14:creationId xmlns:p14="http://schemas.microsoft.com/office/powerpoint/2010/main" val="2620560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3A33-0524-2F48-A8D5-245B985258CC}"/>
              </a:ext>
            </a:extLst>
          </p:cNvPr>
          <p:cNvSpPr>
            <a:spLocks noGrp="1"/>
          </p:cNvSpPr>
          <p:nvPr>
            <p:ph type="title"/>
          </p:nvPr>
        </p:nvSpPr>
        <p:spPr/>
        <p:txBody>
          <a:bodyPr/>
          <a:lstStyle/>
          <a:p>
            <a:r>
              <a:rPr lang="en-US" dirty="0"/>
              <a:t>Think-Pair-Share</a:t>
            </a:r>
          </a:p>
        </p:txBody>
      </p:sp>
      <p:sp>
        <p:nvSpPr>
          <p:cNvPr id="3" name="Text Placeholder 2">
            <a:extLst>
              <a:ext uri="{FF2B5EF4-FFF2-40B4-BE49-F238E27FC236}">
                <a16:creationId xmlns:a16="http://schemas.microsoft.com/office/drawing/2014/main" id="{D9FD264F-5D04-AA4D-8442-D15A41E9541F}"/>
              </a:ext>
            </a:extLst>
          </p:cNvPr>
          <p:cNvSpPr>
            <a:spLocks noGrp="1"/>
          </p:cNvSpPr>
          <p:nvPr>
            <p:ph type="body" idx="1"/>
          </p:nvPr>
        </p:nvSpPr>
        <p:spPr/>
        <p:txBody>
          <a:bodyPr/>
          <a:lstStyle/>
          <a:p>
            <a:pPr marL="63500" indent="0">
              <a:buNone/>
            </a:pPr>
            <a:r>
              <a:rPr lang="en-US" dirty="0"/>
              <a:t>Do you think Sarah is likely to roll a 7 to finish the game?</a:t>
            </a:r>
          </a:p>
        </p:txBody>
      </p:sp>
      <p:pic>
        <p:nvPicPr>
          <p:cNvPr id="4" name="Picture 3" descr="A picture containing flower&#10;&#10;Description automatically generated">
            <a:extLst>
              <a:ext uri="{FF2B5EF4-FFF2-40B4-BE49-F238E27FC236}">
                <a16:creationId xmlns:a16="http://schemas.microsoft.com/office/drawing/2014/main" id="{81CE739D-DB9C-0541-B5EF-957CC6E481AE}"/>
              </a:ext>
            </a:extLst>
          </p:cNvPr>
          <p:cNvPicPr>
            <a:picLocks noChangeAspect="1"/>
          </p:cNvPicPr>
          <p:nvPr/>
        </p:nvPicPr>
        <p:blipFill>
          <a:blip r:embed="rId3"/>
          <a:stretch>
            <a:fillRect/>
          </a:stretch>
        </p:blipFill>
        <p:spPr>
          <a:xfrm>
            <a:off x="7274378" y="0"/>
            <a:ext cx="1404257" cy="1404257"/>
          </a:xfrm>
          <a:prstGeom prst="rect">
            <a:avLst/>
          </a:prstGeom>
        </p:spPr>
      </p:pic>
    </p:spTree>
    <p:extLst>
      <p:ext uri="{BB962C8B-B14F-4D97-AF65-F5344CB8AC3E}">
        <p14:creationId xmlns:p14="http://schemas.microsoft.com/office/powerpoint/2010/main" val="1225668955"/>
      </p:ext>
    </p:extLst>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1667</Words>
  <Application>Microsoft Office PowerPoint</Application>
  <PresentationFormat>On-screen Show (16:9)</PresentationFormat>
  <Paragraphs>82</Paragraphs>
  <Slides>22</Slides>
  <Notes>22</Notes>
  <HiddenSlides>3</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Noto Sans Symbols</vt:lpstr>
      <vt:lpstr>Georgia</vt:lpstr>
      <vt:lpstr>Constantia</vt:lpstr>
      <vt:lpstr>LEARN theme</vt:lpstr>
      <vt:lpstr>LEARN theme</vt:lpstr>
      <vt:lpstr>PowerPoint Presentation</vt:lpstr>
      <vt:lpstr>Sums of Jumanji</vt:lpstr>
      <vt:lpstr>Essential Question</vt:lpstr>
      <vt:lpstr>Lesson Objective</vt:lpstr>
      <vt:lpstr>Have you read the book or seen the movie Jumanji?</vt:lpstr>
      <vt:lpstr>What dangers would you experience in the jungle?</vt:lpstr>
      <vt:lpstr>Story time</vt:lpstr>
      <vt:lpstr>Think-Pair-Share</vt:lpstr>
      <vt:lpstr>Think-Pair-Share</vt:lpstr>
      <vt:lpstr>Story time</vt:lpstr>
      <vt:lpstr>Think-Pair-Share</vt:lpstr>
      <vt:lpstr>Think-Pair-Share</vt:lpstr>
      <vt:lpstr>Whole Class Discussion</vt:lpstr>
      <vt:lpstr>What is Sample Space?</vt:lpstr>
      <vt:lpstr>Sums of Jumanji </vt:lpstr>
      <vt:lpstr>Sums of Jumanji</vt:lpstr>
      <vt:lpstr>Making Predictions</vt:lpstr>
      <vt:lpstr>Class Discussion</vt:lpstr>
      <vt:lpstr>What other games or activities that might have a sample space, theoretical probability, and experimental probability?</vt:lpstr>
      <vt:lpstr>Using Games at Home</vt:lpstr>
      <vt:lpstr>Game Stations</vt:lpstr>
      <vt:lpstr>What Did I Learn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Lee, Brooke L.</cp:lastModifiedBy>
  <cp:revision>23</cp:revision>
  <dcterms:modified xsi:type="dcterms:W3CDTF">2022-02-28T18:43:33Z</dcterms:modified>
</cp:coreProperties>
</file>