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 id="2147483669"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D6E6B7-560C-414E-AB4B-FEDC0FB18C55}">
  <a:tblStyle styleId="{54D6E6B7-560C-414E-AB4B-FEDC0FB18C5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8" d="100"/>
          <a:sy n="118" d="100"/>
        </p:scale>
        <p:origin x="403"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ki/File:Mother_and_baby_sperm_whale.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mmons.wikimedia.org/wiki/File:Avestruz_alta.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mmons.wikimedia.org/wiki/File:Ostrich_in_safari.jp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mmons.wikimedia.org/wiki/File:Velociraptor_skeleton_white_background.jp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ommons.wikimedia.org/wiki/File:Velociraptor_UDL.p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oPPJ7GGDyAw"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learn.k20center.ou.edu/strategy/156"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learn.k20center.ou.edu/tech-tool/612"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learn.k20center.ou.edu/strategy/118"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2224"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92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ki/File:Sheep_skeleton_at_MAV-USP.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mmons.wikimedia.org/wiki/File:Stubai_-_Tiroler_Bergschaf_-BT-_01.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ki/File:Zebra_skeleton_at_MAV-USP.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mmons.wikimedia.org/wiki/File:Zebra_02.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mmons.wikimedia.org/wiki/File:Skeleton_of_Sperm_Whale_(Physeter_macrocephalus),_Lee_Kong_Chian_Natural_History_Museum_(105036).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f9214a05d8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f9214a05d8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Answer: Sperm Whale</a:t>
            </a:r>
            <a:endParaRPr/>
          </a:p>
          <a:p>
            <a:pPr marL="0" lvl="0" indent="0" algn="l" rtl="0">
              <a:lnSpc>
                <a:spcPct val="107916"/>
              </a:lnSpc>
              <a:spcBef>
                <a:spcPts val="0"/>
              </a:spcBef>
              <a:spcAft>
                <a:spcPts val="800"/>
              </a:spcAft>
              <a:buClr>
                <a:schemeClr val="dk1"/>
              </a:buClr>
              <a:buSzPts val="1100"/>
              <a:buFont typeface="Arial"/>
              <a:buNone/>
            </a:pPr>
            <a:r>
              <a:rPr lang="en">
                <a:solidFill>
                  <a:schemeClr val="dk1"/>
                </a:solidFill>
                <a:latin typeface="Calibri"/>
                <a:ea typeface="Calibri"/>
                <a:cs typeface="Calibri"/>
                <a:sym typeface="Calibri"/>
              </a:rPr>
              <a:t>Barathieu, G. (2013, January 26). Mother and baby sperm whale [Photograph]. Wikimedia Commons.  </a:t>
            </a:r>
            <a:r>
              <a:rPr lang="en"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https://commons.wikimedia.org/wiki/File:Mother_and_baby_sperm_whale.jpg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f9214a05d8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f9214a05d8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en" sz="1200">
                <a:solidFill>
                  <a:schemeClr val="dk1"/>
                </a:solidFill>
                <a:latin typeface="Calibri"/>
                <a:ea typeface="Calibri"/>
                <a:cs typeface="Calibri"/>
                <a:sym typeface="Calibri"/>
              </a:rPr>
              <a:t>Museum of Veterinary Anatomy (FMVZ USP). (2016, June 20). Avestruz alta [Photograph]. Wikimedia Commons. </a:t>
            </a:r>
            <a:r>
              <a:rPr lang="en"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https://commons.wikimedia.org/wiki/File:Avestruz_alta.jpg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f9214a05d8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f9214a05d8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Answer: Ostrich</a:t>
            </a:r>
            <a:endParaRPr/>
          </a:p>
          <a:p>
            <a:pPr marL="0" lvl="0" indent="0" algn="l" rtl="0">
              <a:lnSpc>
                <a:spcPct val="107916"/>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Jyothis at Malayalam Wikipedia. (2007, October 30). Ostrich in safari [Photograph]. Wikimedia Commons. (</a:t>
            </a:r>
            <a:r>
              <a:rPr lang="en"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https://commons.wikimedia.org/wiki/File:Ostrich_in_safari.jpg</a:t>
            </a:r>
            <a:endParaRPr sz="1200">
              <a:solidFill>
                <a:schemeClr val="dk1"/>
              </a:solidFill>
              <a:latin typeface="Calibri"/>
              <a:ea typeface="Calibri"/>
              <a:cs typeface="Calibri"/>
              <a:sym typeface="Calibri"/>
            </a:endParaRPr>
          </a:p>
          <a:p>
            <a:pPr marL="0" lvl="0" indent="0" algn="l" rtl="0">
              <a:spcBef>
                <a:spcPts val="80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f9214a05d8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f9214a05d8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en">
                <a:solidFill>
                  <a:schemeClr val="dk1"/>
                </a:solidFill>
                <a:latin typeface="Calibri"/>
                <a:ea typeface="Calibri"/>
                <a:cs typeface="Calibri"/>
                <a:sym typeface="Calibri"/>
              </a:rPr>
              <a:t>Vázquez, E. S. (2022, July 13). Velociraptor skeleton white background [Photograph]. Wikimedia Commons. </a:t>
            </a:r>
            <a:r>
              <a:rPr lang="en"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https://commons.wikimedia.org/wiki/File:Velociraptor_skeleton_white_background.jpg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f9214a05d8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f9214a05d8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Answer: Velociraptor</a:t>
            </a:r>
            <a:endParaRPr/>
          </a:p>
          <a:p>
            <a:pPr marL="0" lvl="0" indent="0" algn="l" rtl="0">
              <a:lnSpc>
                <a:spcPct val="107916"/>
              </a:lnSpc>
              <a:spcBef>
                <a:spcPts val="0"/>
              </a:spcBef>
              <a:spcAft>
                <a:spcPts val="800"/>
              </a:spcAft>
              <a:buClr>
                <a:schemeClr val="dk1"/>
              </a:buClr>
              <a:buSzPts val="1100"/>
              <a:buFont typeface="Arial"/>
              <a:buNone/>
            </a:pPr>
            <a:r>
              <a:rPr lang="en">
                <a:solidFill>
                  <a:schemeClr val="dk1"/>
                </a:solidFill>
                <a:latin typeface="Calibri"/>
                <a:ea typeface="Calibri"/>
                <a:cs typeface="Calibri"/>
                <a:sym typeface="Calibri"/>
              </a:rPr>
              <a:t>UnexpectedDinoLesson. (2024, August 11). Velociraptor UDL [Photograph]. Wikimedia Commons. </a:t>
            </a:r>
            <a:r>
              <a:rPr lang="en"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https://commons.wikimedia.org/wiki/File:Velociraptor_UDL.png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f8996f9a8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f8996f9a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https://www.youtube.com/watch?v=oPPJ7GGDyAw</a:t>
            </a:r>
            <a:r>
              <a:rPr lang="en"/>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076424bab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076424bab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https://www.youtube.com/watch?v=t5NIua_Dveo</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f8d266ebc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f8d266eb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f8996f9a8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f8996f9a8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f9214a05d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f9214a05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8ac9823c98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8" name="Google Shape;98;g28ac9823c9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f8996f9a8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f8996f9a8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
                <a:solidFill>
                  <a:schemeClr val="dk1"/>
                </a:solidFill>
                <a:latin typeface="Calibri"/>
                <a:ea typeface="Calibri"/>
                <a:cs typeface="Calibri"/>
                <a:sym typeface="Calibri"/>
              </a:rPr>
              <a:t>K20 Center. (n.d.). Claim, evidence, reasoning (CER).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https://learn.k20center.ou.edu/strategy/156</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f9214a05d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f9214a05d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Canva. Tech tools. </a:t>
            </a:r>
            <a:r>
              <a:rPr lang="en" u="sng">
                <a:solidFill>
                  <a:schemeClr val="hlink"/>
                </a:solidFill>
                <a:latin typeface="Calibri"/>
                <a:ea typeface="Calibri"/>
                <a:cs typeface="Calibri"/>
                <a:sym typeface="Calibri"/>
                <a:hlinkClick r:id="rId3"/>
              </a:rPr>
              <a:t>https://learn.k20center.ou.edu/tech-tool/612</a:t>
            </a:r>
            <a:r>
              <a:rPr lang="en">
                <a:solidFill>
                  <a:schemeClr val="dk1"/>
                </a:solidFill>
                <a:latin typeface="Calibri"/>
                <a:ea typeface="Calibri"/>
                <a:cs typeface="Calibri"/>
                <a:sym typeface="Calibri"/>
              </a:rPr>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f9214a05d8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f9214a05d8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f8996f9a8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f8996f9a8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076424ba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076424ba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
                <a:solidFill>
                  <a:schemeClr val="dk1"/>
                </a:solidFill>
                <a:latin typeface="Calibri"/>
                <a:ea typeface="Calibri"/>
                <a:cs typeface="Calibri"/>
                <a:sym typeface="Calibri"/>
              </a:rPr>
              <a:t>K20 Center. (n.d.). Gallery walk/carousel.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https://learn.k20center.ou.edu/strategy/118</a:t>
            </a:r>
            <a:r>
              <a:rPr lang="en">
                <a:solidFill>
                  <a:schemeClr val="dk1"/>
                </a:solidFill>
                <a:latin typeface="Calibri"/>
                <a:ea typeface="Calibri"/>
                <a:cs typeface="Calibri"/>
                <a:sym typeface="Calibri"/>
              </a:rPr>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f8996f9a83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f8996f9a8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K20 Center. (n.d.). Rose, Bud and Thorn. Strategy. </a:t>
            </a:r>
            <a:r>
              <a:rPr lang="en" sz="1200" u="sng">
                <a:solidFill>
                  <a:schemeClr val="hlink"/>
                </a:solidFill>
                <a:latin typeface="Calibri"/>
                <a:ea typeface="Calibri"/>
                <a:cs typeface="Calibri"/>
                <a:sym typeface="Calibri"/>
                <a:hlinkClick r:id="rId3"/>
              </a:rPr>
              <a:t>https://learn.k20center.ou.edu/strategy/2224</a:t>
            </a:r>
            <a:r>
              <a:rPr lang="en" sz="1200">
                <a:solidFill>
                  <a:srgbClr val="1155CC"/>
                </a:solidFill>
                <a:latin typeface="Calibri"/>
                <a:ea typeface="Calibri"/>
                <a:cs typeface="Calibri"/>
                <a:sym typeface="Calibri"/>
              </a:rPr>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8ac9823c98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4" name="Google Shape;104;g28ac9823c9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8ac9823c98_0_1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
                <a:solidFill>
                  <a:schemeClr val="dk1"/>
                </a:solidFill>
                <a:latin typeface="Calibri"/>
                <a:ea typeface="Calibri"/>
                <a:cs typeface="Calibri"/>
                <a:sym typeface="Calibri"/>
              </a:rPr>
              <a:t>K20 Center. (n.d.). Surprising, interesting, troubling.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https://learn.k20center.ou.edu/strategy/926</a:t>
            </a:r>
            <a:r>
              <a:rPr lang="en">
                <a:solidFill>
                  <a:schemeClr val="dk1"/>
                </a:solidFill>
                <a:latin typeface="Calibri"/>
                <a:ea typeface="Calibri"/>
                <a:cs typeface="Calibri"/>
                <a:sym typeface="Calibri"/>
              </a:rPr>
              <a:t> </a:t>
            </a:r>
            <a:endParaRPr/>
          </a:p>
        </p:txBody>
      </p:sp>
      <p:sp>
        <p:nvSpPr>
          <p:cNvPr id="110" name="Google Shape;110;g28ac9823c98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f9214a05d8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f9214a05d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en">
                <a:solidFill>
                  <a:schemeClr val="dk1"/>
                </a:solidFill>
                <a:latin typeface="Calibri"/>
                <a:ea typeface="Calibri"/>
                <a:cs typeface="Calibri"/>
                <a:sym typeface="Calibri"/>
              </a:rPr>
              <a:t>Museum of Veterinary Anatomy (FMVZ USP). (2015, December 16). Sheep skeleton at MAV-USP [Photograph]. Wikimedia Commons. (</a:t>
            </a:r>
            <a:r>
              <a:rPr lang="en"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https://commons.wikimedia.org/wiki/File:Sheep_skeleton_at_MAV-USP.jpg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f9214a05d8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f9214a05d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Answer: Sheep</a:t>
            </a:r>
            <a:endParaRPr/>
          </a:p>
          <a:p>
            <a:pPr marL="0" lvl="0" indent="0" algn="l" rtl="0">
              <a:lnSpc>
                <a:spcPct val="107916"/>
              </a:lnSpc>
              <a:spcBef>
                <a:spcPts val="0"/>
              </a:spcBef>
              <a:spcAft>
                <a:spcPts val="800"/>
              </a:spcAft>
              <a:buClr>
                <a:schemeClr val="dk1"/>
              </a:buClr>
              <a:buSzPts val="1100"/>
              <a:buFont typeface="Arial"/>
              <a:buNone/>
            </a:pPr>
            <a:r>
              <a:rPr lang="en">
                <a:solidFill>
                  <a:schemeClr val="dk1"/>
                </a:solidFill>
                <a:latin typeface="Calibri"/>
                <a:ea typeface="Calibri"/>
                <a:cs typeface="Calibri"/>
                <a:sym typeface="Calibri"/>
              </a:rPr>
              <a:t>Basotxerri. (2018, July 16). Stubai - Tiroler Bergschaf -BT- 01 [Photograph]. Wikimedia Commons.  </a:t>
            </a:r>
            <a:r>
              <a:rPr lang="en"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https://commons.wikimedia.org/wiki/File:Stubai_-_Tiroler_Bergschaf_-BT-_01.jpg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f9214a05d8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f9214a05d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en">
                <a:solidFill>
                  <a:schemeClr val="dk1"/>
                </a:solidFill>
                <a:latin typeface="Calibri"/>
                <a:ea typeface="Calibri"/>
                <a:cs typeface="Calibri"/>
                <a:sym typeface="Calibri"/>
              </a:rPr>
              <a:t>Museum of Veterinary Anatomy (FMVZ USP). (2015, December 16). Zebra skeleton at MAV-USP [Photograph]. Wikimedia Commons. </a:t>
            </a:r>
            <a:r>
              <a:rPr lang="en"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https://commons.wikimedia.org/wiki/File:Zebra_skeleton_at_MAV-USP.jpg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f9214a05d8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f9214a05d8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Answer: Zebra </a:t>
            </a:r>
            <a:endParaRPr/>
          </a:p>
          <a:p>
            <a:pPr marL="0" lvl="0" indent="0" algn="l" rtl="0">
              <a:lnSpc>
                <a:spcPct val="107916"/>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Novak, S. (2006). Zebra 02 [Photograph]. Wikimedia Commons. </a:t>
            </a:r>
            <a:r>
              <a:rPr lang="en"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https://commons.wikimedia.org/wiki/File:Zebra_02.jpg</a:t>
            </a:r>
            <a:endParaRPr sz="1200">
              <a:solidFill>
                <a:schemeClr val="dk1"/>
              </a:solidFill>
              <a:latin typeface="Calibri"/>
              <a:ea typeface="Calibri"/>
              <a:cs typeface="Calibri"/>
              <a:sym typeface="Calibri"/>
            </a:endParaRPr>
          </a:p>
          <a:p>
            <a:pPr marL="0" lvl="0" indent="0" algn="l" rtl="0">
              <a:spcBef>
                <a:spcPts val="8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f9214a05d8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f9214a05d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Reeyad, M. (2023, August 22). Skeleton of sperm whale (Physeter macrocephalus), Lee Kong Chian Natural History Museum [Photograph]. Wikimedia Commons.  </a:t>
            </a:r>
            <a:r>
              <a:rPr lang="en"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https://commons.wikimedia.org/wiki/File:Skeleton_of_Sperm_Whale_(Physeter_macrocephalus),_Lee_Kong_Chian_Natural_History_Museum_(105036).jpg</a:t>
            </a:r>
            <a:endParaRPr>
              <a:solidFill>
                <a:schemeClr val="dk1"/>
              </a:solidFill>
              <a:latin typeface="Calibri"/>
              <a:ea typeface="Calibri"/>
              <a:cs typeface="Calibri"/>
              <a:sym typeface="Calibri"/>
            </a:endParaRPr>
          </a:p>
          <a:p>
            <a:pPr marL="0" lvl="0" indent="0" algn="l" rtl="0">
              <a:spcBef>
                <a:spcPts val="8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 name="Google Shape;10;p2"/>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1" name="Google Shape;11;p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50"/>
        <p:cNvGrpSpPr/>
        <p:nvPr/>
      </p:nvGrpSpPr>
      <p:grpSpPr>
        <a:xfrm>
          <a:off x="0" y="0"/>
          <a:ext cx="0" cy="0"/>
          <a:chOff x="0" y="0"/>
          <a:chExt cx="0" cy="0"/>
        </a:xfrm>
      </p:grpSpPr>
      <p:sp>
        <p:nvSpPr>
          <p:cNvPr id="51" name="Google Shape;51;p12"/>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Autofit/>
          </a:bodyPr>
          <a:lstStyle>
            <a:lvl1pPr marL="457200" lvl="0" indent="-393700" algn="l" rtl="0">
              <a:lnSpc>
                <a:spcPct val="100000"/>
              </a:lnSpc>
              <a:spcBef>
                <a:spcPts val="520"/>
              </a:spcBef>
              <a:spcAft>
                <a:spcPts val="0"/>
              </a:spcAft>
              <a:buClr>
                <a:schemeClr val="accent4"/>
              </a:buClr>
              <a:buSzPts val="2600"/>
              <a:buFont typeface="Calibri"/>
              <a:buAutoNum type="arabicPeriod"/>
              <a:defRPr sz="2600"/>
            </a:lvl1pPr>
            <a:lvl2pPr marL="914400" lvl="1" indent="-355600" algn="l" rtl="0">
              <a:lnSpc>
                <a:spcPct val="100000"/>
              </a:lnSpc>
              <a:spcBef>
                <a:spcPts val="400"/>
              </a:spcBef>
              <a:spcAft>
                <a:spcPts val="0"/>
              </a:spcAft>
              <a:buClr>
                <a:schemeClr val="accent4"/>
              </a:buClr>
              <a:buSzPts val="2000"/>
              <a:buFont typeface="Calibri"/>
              <a:buAutoNum type="alphaLcParenR"/>
              <a:defRPr sz="2000"/>
            </a:lvl2pPr>
            <a:lvl3pPr marL="1371600" lvl="2" indent="-336550" algn="l" rtl="0">
              <a:lnSpc>
                <a:spcPct val="100000"/>
              </a:lnSpc>
              <a:spcBef>
                <a:spcPts val="340"/>
              </a:spcBef>
              <a:spcAft>
                <a:spcPts val="0"/>
              </a:spcAft>
              <a:buClr>
                <a:schemeClr val="accent4"/>
              </a:buClr>
              <a:buSzPts val="1700"/>
              <a:buFont typeface="Calibri"/>
              <a:buAutoNum type="romanLcPeriod"/>
              <a:defRPr sz="1700"/>
            </a:lvl3pPr>
            <a:lvl4pPr marL="1828800" lvl="3" indent="-323850" algn="l" rtl="0">
              <a:lnSpc>
                <a:spcPct val="100000"/>
              </a:lnSpc>
              <a:spcBef>
                <a:spcPts val="300"/>
              </a:spcBef>
              <a:spcAft>
                <a:spcPts val="0"/>
              </a:spcAft>
              <a:buSzPts val="1500"/>
              <a:buFont typeface="Calibri"/>
              <a:buAutoNum type="arabicPeriod"/>
              <a:defRPr/>
            </a:lvl4pPr>
            <a:lvl5pPr marL="2286000" lvl="4" indent="-314325" algn="l" rtl="0">
              <a:lnSpc>
                <a:spcPct val="100000"/>
              </a:lnSpc>
              <a:spcBef>
                <a:spcPts val="270"/>
              </a:spcBef>
              <a:spcAft>
                <a:spcPts val="0"/>
              </a:spcAft>
              <a:buSzPts val="1350"/>
              <a:buFont typeface="Calibri"/>
              <a:buAutoNum type="arabicPeriod"/>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52" name="Google Shape;52;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3" name="Google Shape;53;p1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393700" algn="l" rtl="0">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57" name="Google Shape;57;p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61" name="Google Shape;61;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4"/>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 name="Google Shape;65;p15"/>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66" name="Google Shape;66;p15"/>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67" name="Google Shape;67;p15"/>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4325" algn="l" rtl="0">
              <a:lnSpc>
                <a:spcPct val="100000"/>
              </a:lnSpc>
              <a:spcBef>
                <a:spcPts val="270"/>
              </a:spcBef>
              <a:spcAft>
                <a:spcPts val="0"/>
              </a:spcAft>
              <a:buSzPts val="1350"/>
              <a:buFont typeface="Arial"/>
              <a:buChar char="•"/>
              <a:defRPr sz="135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4325" algn="l" rtl="0">
              <a:lnSpc>
                <a:spcPct val="100000"/>
              </a:lnSpc>
              <a:spcBef>
                <a:spcPts val="270"/>
              </a:spcBef>
              <a:spcAft>
                <a:spcPts val="0"/>
              </a:spcAft>
              <a:buSzPts val="1350"/>
              <a:buFont typeface="Arial"/>
              <a:buChar char="•"/>
              <a:defRPr sz="135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70"/>
        <p:cNvGrpSpPr/>
        <p:nvPr/>
      </p:nvGrpSpPr>
      <p:grpSpPr>
        <a:xfrm>
          <a:off x="0" y="0"/>
          <a:ext cx="0" cy="0"/>
          <a:chOff x="0" y="0"/>
          <a:chExt cx="0" cy="0"/>
        </a:xfrm>
      </p:grpSpPr>
      <p:sp>
        <p:nvSpPr>
          <p:cNvPr id="71" name="Google Shape;71;p16"/>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72" name="Google Shape;72;p16"/>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30200" algn="l" rtl="0">
              <a:lnSpc>
                <a:spcPct val="100000"/>
              </a:lnSpc>
              <a:spcBef>
                <a:spcPts val="320"/>
              </a:spcBef>
              <a:spcAft>
                <a:spcPts val="0"/>
              </a:spcAft>
              <a:buSzPts val="1600"/>
              <a:buFont typeface="Arial"/>
              <a:buChar char="•"/>
              <a:defRPr sz="1600"/>
            </a:lvl2pPr>
            <a:lvl3pPr marL="1371600" lvl="2" indent="-317500" algn="l" rtl="0">
              <a:lnSpc>
                <a:spcPct val="100000"/>
              </a:lnSpc>
              <a:spcBef>
                <a:spcPts val="280"/>
              </a:spcBef>
              <a:spcAft>
                <a:spcPts val="0"/>
              </a:spcAft>
              <a:buSzPts val="1400"/>
              <a:buFont typeface="Arial"/>
              <a:buChar char="•"/>
              <a:defRPr sz="1400"/>
            </a:lvl3pPr>
            <a:lvl4pPr marL="1828800" lvl="3" indent="-311150" algn="l" rtl="0">
              <a:lnSpc>
                <a:spcPct val="100000"/>
              </a:lnSpc>
              <a:spcBef>
                <a:spcPts val="260"/>
              </a:spcBef>
              <a:spcAft>
                <a:spcPts val="0"/>
              </a:spcAft>
              <a:buSzPts val="1300"/>
              <a:buFont typeface="Arial"/>
              <a:buChar char="•"/>
              <a:defRPr sz="13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73" name="Google Shape;73;p1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4" name="Google Shape;74;p1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75"/>
        <p:cNvGrpSpPr/>
        <p:nvPr/>
      </p:nvGrpSpPr>
      <p:grpSpPr>
        <a:xfrm>
          <a:off x="0" y="0"/>
          <a:ext cx="0" cy="0"/>
          <a:chOff x="0" y="0"/>
          <a:chExt cx="0" cy="0"/>
        </a:xfrm>
      </p:grpSpPr>
      <p:pic>
        <p:nvPicPr>
          <p:cNvPr id="76" name="Google Shape;76;p1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7" name="Google Shape;77;p17"/>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78" name="Google Shape;78;p1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79"/>
        <p:cNvGrpSpPr/>
        <p:nvPr/>
      </p:nvGrpSpPr>
      <p:grpSpPr>
        <a:xfrm>
          <a:off x="0" y="0"/>
          <a:ext cx="0" cy="0"/>
          <a:chOff x="0" y="0"/>
          <a:chExt cx="0" cy="0"/>
        </a:xfrm>
      </p:grpSpPr>
      <p:pic>
        <p:nvPicPr>
          <p:cNvPr id="80" name="Google Shape;80;p1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1" name="Google Shape;81;p1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82"/>
        <p:cNvGrpSpPr/>
        <p:nvPr/>
      </p:nvGrpSpPr>
      <p:grpSpPr>
        <a:xfrm>
          <a:off x="0" y="0"/>
          <a:ext cx="0" cy="0"/>
          <a:chOff x="0" y="0"/>
          <a:chExt cx="0" cy="0"/>
        </a:xfrm>
      </p:grpSpPr>
      <p:pic>
        <p:nvPicPr>
          <p:cNvPr id="83" name="Google Shape;83;p1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4" name="Google Shape;84;p1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85"/>
        <p:cNvGrpSpPr/>
        <p:nvPr/>
      </p:nvGrpSpPr>
      <p:grpSpPr>
        <a:xfrm>
          <a:off x="0" y="0"/>
          <a:ext cx="0" cy="0"/>
          <a:chOff x="0" y="0"/>
          <a:chExt cx="0" cy="0"/>
        </a:xfrm>
      </p:grpSpPr>
      <p:pic>
        <p:nvPicPr>
          <p:cNvPr id="86" name="Google Shape;86;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87"/>
        <p:cNvGrpSpPr/>
        <p:nvPr/>
      </p:nvGrpSpPr>
      <p:grpSpPr>
        <a:xfrm>
          <a:off x="0" y="0"/>
          <a:ext cx="0" cy="0"/>
          <a:chOff x="0" y="0"/>
          <a:chExt cx="0" cy="0"/>
        </a:xfrm>
      </p:grpSpPr>
      <p:pic>
        <p:nvPicPr>
          <p:cNvPr id="88" name="Google Shape;88;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5" name="Google Shape;15;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8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55600" algn="l" rtl="0">
              <a:lnSpc>
                <a:spcPct val="100000"/>
              </a:lnSpc>
              <a:spcBef>
                <a:spcPts val="400"/>
              </a:spcBef>
              <a:spcAft>
                <a:spcPts val="0"/>
              </a:spcAft>
              <a:buSzPts val="2000"/>
              <a:buFont typeface="Arial"/>
              <a:buChar char="•"/>
              <a:defRPr sz="2000"/>
            </a:lvl2pPr>
            <a:lvl3pPr marL="1371600" lvl="2" indent="-336550" algn="l" rtl="0">
              <a:lnSpc>
                <a:spcPct val="100000"/>
              </a:lnSpc>
              <a:spcBef>
                <a:spcPts val="340"/>
              </a:spcBef>
              <a:spcAft>
                <a:spcPts val="0"/>
              </a:spcAft>
              <a:buSzPts val="1700"/>
              <a:buFont typeface="Arial"/>
              <a:buChar char="•"/>
              <a:defRPr sz="1700"/>
            </a:lvl3pPr>
            <a:lvl4pPr marL="1828800" lvl="3" indent="-323850" algn="l" rtl="0">
              <a:lnSpc>
                <a:spcPct val="100000"/>
              </a:lnSpc>
              <a:spcBef>
                <a:spcPts val="300"/>
              </a:spcBef>
              <a:spcAft>
                <a:spcPts val="0"/>
              </a:spcAft>
              <a:buSzPts val="1500"/>
              <a:buFont typeface="Arial"/>
              <a:buChar char="•"/>
              <a:defRPr/>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8" name="Google Shape;18;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9" name="Google Shape;19;p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23"/>
        <p:cNvGrpSpPr/>
        <p:nvPr/>
      </p:nvGrpSpPr>
      <p:grpSpPr>
        <a:xfrm>
          <a:off x="0" y="0"/>
          <a:ext cx="0" cy="0"/>
          <a:chOff x="0" y="0"/>
          <a:chExt cx="0" cy="0"/>
        </a:xfrm>
      </p:grpSpPr>
      <p:pic>
        <p:nvPicPr>
          <p:cNvPr id="24" name="Google Shape;24;p6"/>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7"/>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55600" algn="l" rtl="0">
              <a:lnSpc>
                <a:spcPct val="100000"/>
              </a:lnSpc>
              <a:spcBef>
                <a:spcPts val="400"/>
              </a:spcBef>
              <a:spcAft>
                <a:spcPts val="0"/>
              </a:spcAft>
              <a:buSzPts val="2000"/>
              <a:buFont typeface="Arial"/>
              <a:buChar char="•"/>
              <a:defRPr sz="2000"/>
            </a:lvl2pPr>
            <a:lvl3pPr marL="1371600" lvl="2" indent="-336550" algn="l" rtl="0">
              <a:lnSpc>
                <a:spcPct val="100000"/>
              </a:lnSpc>
              <a:spcBef>
                <a:spcPts val="340"/>
              </a:spcBef>
              <a:spcAft>
                <a:spcPts val="0"/>
              </a:spcAft>
              <a:buSzPts val="1700"/>
              <a:buFont typeface="Arial"/>
              <a:buChar char="•"/>
              <a:defRPr sz="1700"/>
            </a:lvl3pPr>
            <a:lvl4pPr marL="1828800" lvl="3" indent="-323850" algn="l" rtl="0">
              <a:lnSpc>
                <a:spcPct val="100000"/>
              </a:lnSpc>
              <a:spcBef>
                <a:spcPts val="300"/>
              </a:spcBef>
              <a:spcAft>
                <a:spcPts val="0"/>
              </a:spcAft>
              <a:buSzPts val="1500"/>
              <a:buFont typeface="Arial"/>
              <a:buChar char="•"/>
              <a:defRPr/>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27" name="Google Shape;27;p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8" name="Google Shape;28;p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29"/>
        <p:cNvGrpSpPr/>
        <p:nvPr/>
      </p:nvGrpSpPr>
      <p:grpSpPr>
        <a:xfrm>
          <a:off x="0" y="0"/>
          <a:ext cx="0" cy="0"/>
          <a:chOff x="0" y="0"/>
          <a:chExt cx="0" cy="0"/>
        </a:xfrm>
      </p:grpSpPr>
      <p:pic>
        <p:nvPicPr>
          <p:cNvPr id="30" name="Google Shape;30;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1" name="Google Shape;31;p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 name="Google Shape;32;p8"/>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33" name="Google Shape;33;p8"/>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34"/>
        <p:cNvGrpSpPr/>
        <p:nvPr/>
      </p:nvGrpSpPr>
      <p:grpSpPr>
        <a:xfrm>
          <a:off x="0" y="0"/>
          <a:ext cx="0" cy="0"/>
          <a:chOff x="0" y="0"/>
          <a:chExt cx="0" cy="0"/>
        </a:xfrm>
      </p:grpSpPr>
      <p:pic>
        <p:nvPicPr>
          <p:cNvPr id="35" name="Google Shape;35;p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6" name="Google Shape;36;p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 name="Google Shape;37;p9"/>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38" name="Google Shape;38;p9"/>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39"/>
        <p:cNvGrpSpPr/>
        <p:nvPr/>
      </p:nvGrpSpPr>
      <p:grpSpPr>
        <a:xfrm>
          <a:off x="0" y="0"/>
          <a:ext cx="0" cy="0"/>
          <a:chOff x="0" y="0"/>
          <a:chExt cx="0" cy="0"/>
        </a:xfrm>
      </p:grpSpPr>
      <p:sp>
        <p:nvSpPr>
          <p:cNvPr id="40" name="Google Shape;40;p10"/>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1" name="Google Shape;41;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2" name="Google Shape;42;p1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 name="Google Shape;43;p10"/>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Autofit/>
          </a:bodyPr>
          <a:lstStyle>
            <a:lvl1pPr marL="457200" lvl="0" indent="-228600" algn="l" rtl="0">
              <a:lnSpc>
                <a:spcPct val="100000"/>
              </a:lnSpc>
              <a:spcBef>
                <a:spcPts val="520"/>
              </a:spcBef>
              <a:spcAft>
                <a:spcPts val="0"/>
              </a:spcAft>
              <a:buSzPts val="2600"/>
              <a:buNone/>
              <a:defRPr b="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44" name="Google Shape;44;p10"/>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Autofit/>
          </a:bodyPr>
          <a:lstStyle>
            <a:lvl1pPr marL="457200" lvl="0" indent="-228600" algn="l" rtl="0">
              <a:lnSpc>
                <a:spcPct val="100000"/>
              </a:lnSpc>
              <a:spcBef>
                <a:spcPts val="320"/>
              </a:spcBef>
              <a:spcAft>
                <a:spcPts val="0"/>
              </a:spcAft>
              <a:buSzPts val="1600"/>
              <a:buNone/>
              <a:defRPr sz="1600" b="1" i="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pic>
        <p:nvPicPr>
          <p:cNvPr id="45" name="Google Shape;45;p10" descr="A picture containing icon&#10;&#10;Description automatically generated"/>
          <p:cNvPicPr preferRelativeResize="0"/>
          <p:nvPr/>
        </p:nvPicPr>
        <p:blipFill rotWithShape="1">
          <a:blip r:embed="rId3">
            <a:alphaModFix/>
          </a:blip>
          <a:srcRect l="34180" t="21570" r="32616" b="56089"/>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46"/>
        <p:cNvGrpSpPr/>
        <p:nvPr/>
      </p:nvGrpSpPr>
      <p:grpSpPr>
        <a:xfrm>
          <a:off x="0" y="0"/>
          <a:ext cx="0" cy="0"/>
          <a:chOff x="0" y="0"/>
          <a:chExt cx="0" cy="0"/>
        </a:xfrm>
      </p:grpSpPr>
      <p:sp>
        <p:nvSpPr>
          <p:cNvPr id="47" name="Google Shape;47;p11"/>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 name="Google Shape;48;p11"/>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Autofit/>
          </a:bodyPr>
          <a:lstStyle>
            <a:lvl1pPr marR="34288"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49" name="Google Shape;49;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5"/>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oPPJ7GGDyAw"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7.jpg"/><Relationship Id="rId4" Type="http://schemas.openxmlformats.org/officeDocument/2006/relationships/hyperlink" Target="http://www.youtube.com/watch?v=oPPJ7GGDyAw"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t5NIua_Dveo"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hyperlink" Target="http://www.youtube.com/watch?v=t5NIua_Dveo"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canva.com"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a:t>Jurassic Art</a:t>
            </a:r>
            <a:endParaRPr/>
          </a:p>
        </p:txBody>
      </p:sp>
      <p:sp>
        <p:nvSpPr>
          <p:cNvPr id="95" name="Google Shape;95;p23"/>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None/>
            </a:pPr>
            <a:r>
              <a:rPr lang="en"/>
              <a:t>Ceramic Creation of Dinosaur Eggs, </a:t>
            </a:r>
            <a:r>
              <a:rPr lang="en" i="1"/>
              <a:t>Jurassic Park</a:t>
            </a:r>
            <a:r>
              <a:rPr lang="en"/>
              <a:t>-style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2"/>
          <p:cNvSpPr txBox="1">
            <a:spLocks noGrp="1"/>
          </p:cNvSpPr>
          <p:nvPr>
            <p:ph type="body" idx="1"/>
          </p:nvPr>
        </p:nvSpPr>
        <p:spPr>
          <a:xfrm>
            <a:off x="457200" y="1305059"/>
            <a:ext cx="3994500" cy="3621000"/>
          </a:xfrm>
          <a:prstGeom prst="rect">
            <a:avLst/>
          </a:prstGeom>
        </p:spPr>
        <p:txBody>
          <a:bodyPr spcFirstLastPara="1" wrap="square" lIns="91400" tIns="91400" rIns="91400" bIns="91400" anchor="t" anchorCtr="0">
            <a:noAutofit/>
          </a:bodyPr>
          <a:lstStyle/>
          <a:p>
            <a:pPr marL="457200" lvl="0" indent="-393700" algn="l" rtl="0">
              <a:spcBef>
                <a:spcPts val="520"/>
              </a:spcBef>
              <a:spcAft>
                <a:spcPts val="0"/>
              </a:spcAft>
              <a:buSzPts val="2600"/>
              <a:buChar char="•"/>
            </a:pPr>
            <a:r>
              <a:rPr lang="en"/>
              <a:t>What surprised you about this skeleton?</a:t>
            </a:r>
            <a:endParaRPr/>
          </a:p>
          <a:p>
            <a:pPr marL="457200" lvl="0" indent="-393700" algn="l" rtl="0">
              <a:spcBef>
                <a:spcPts val="0"/>
              </a:spcBef>
              <a:spcAft>
                <a:spcPts val="0"/>
              </a:spcAft>
              <a:buSzPts val="2600"/>
              <a:buChar char="•"/>
            </a:pPr>
            <a:r>
              <a:rPr lang="en"/>
              <a:t>What did you find most interesting about it?</a:t>
            </a:r>
            <a:endParaRPr/>
          </a:p>
          <a:p>
            <a:pPr marL="457200" lvl="0" indent="-393700" algn="l" rtl="0">
              <a:spcBef>
                <a:spcPts val="0"/>
              </a:spcBef>
              <a:spcAft>
                <a:spcPts val="0"/>
              </a:spcAft>
              <a:buSzPts val="2600"/>
              <a:buChar char="•"/>
            </a:pPr>
            <a:r>
              <a:rPr lang="en"/>
              <a:t>What, if anything, was troubling to you about this skeleton?</a:t>
            </a:r>
            <a:endParaRPr/>
          </a:p>
          <a:p>
            <a:pPr marL="0" lvl="0" indent="0" algn="l" rtl="0">
              <a:spcBef>
                <a:spcPts val="520"/>
              </a:spcBef>
              <a:spcAft>
                <a:spcPts val="0"/>
              </a:spcAft>
              <a:buNone/>
            </a:pPr>
            <a:endParaRPr/>
          </a:p>
          <a:p>
            <a:pPr marL="0" lvl="0" indent="0" algn="l" rtl="0">
              <a:spcBef>
                <a:spcPts val="520"/>
              </a:spcBef>
              <a:spcAft>
                <a:spcPts val="0"/>
              </a:spcAft>
              <a:buNone/>
            </a:pPr>
            <a:endParaRPr/>
          </a:p>
        </p:txBody>
      </p:sp>
      <p:sp>
        <p:nvSpPr>
          <p:cNvPr id="157" name="Google Shape;157;p32"/>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What is it? </a:t>
            </a:r>
            <a:endParaRPr/>
          </a:p>
        </p:txBody>
      </p:sp>
      <p:pic>
        <p:nvPicPr>
          <p:cNvPr id="158" name="Google Shape;158;p32"/>
          <p:cNvPicPr preferRelativeResize="0"/>
          <p:nvPr/>
        </p:nvPicPr>
        <p:blipFill>
          <a:blip r:embed="rId3">
            <a:alphaModFix/>
          </a:blip>
          <a:stretch>
            <a:fillRect/>
          </a:stretch>
        </p:blipFill>
        <p:spPr>
          <a:xfrm>
            <a:off x="7629647" y="150250"/>
            <a:ext cx="1057153" cy="1159099"/>
          </a:xfrm>
          <a:prstGeom prst="rect">
            <a:avLst/>
          </a:prstGeom>
          <a:noFill/>
          <a:ln>
            <a:noFill/>
          </a:ln>
        </p:spPr>
      </p:pic>
      <p:pic>
        <p:nvPicPr>
          <p:cNvPr id="159" name="Google Shape;159;p32"/>
          <p:cNvPicPr preferRelativeResize="0"/>
          <p:nvPr/>
        </p:nvPicPr>
        <p:blipFill>
          <a:blip r:embed="rId4">
            <a:alphaModFix/>
          </a:blip>
          <a:stretch>
            <a:fillRect/>
          </a:stretch>
        </p:blipFill>
        <p:spPr>
          <a:xfrm>
            <a:off x="4390100" y="1413099"/>
            <a:ext cx="4387500" cy="246796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3"/>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What is it?</a:t>
            </a:r>
            <a:endParaRPr/>
          </a:p>
        </p:txBody>
      </p:sp>
      <p:pic>
        <p:nvPicPr>
          <p:cNvPr id="165" name="Google Shape;165;p33"/>
          <p:cNvPicPr preferRelativeResize="0"/>
          <p:nvPr/>
        </p:nvPicPr>
        <p:blipFill>
          <a:blip r:embed="rId3">
            <a:alphaModFix/>
          </a:blip>
          <a:stretch>
            <a:fillRect/>
          </a:stretch>
        </p:blipFill>
        <p:spPr>
          <a:xfrm>
            <a:off x="7629647" y="150250"/>
            <a:ext cx="1057153" cy="1159099"/>
          </a:xfrm>
          <a:prstGeom prst="rect">
            <a:avLst/>
          </a:prstGeom>
          <a:noFill/>
          <a:ln>
            <a:noFill/>
          </a:ln>
        </p:spPr>
      </p:pic>
      <p:pic>
        <p:nvPicPr>
          <p:cNvPr id="166" name="Google Shape;166;p33"/>
          <p:cNvPicPr preferRelativeResize="0"/>
          <p:nvPr/>
        </p:nvPicPr>
        <p:blipFill>
          <a:blip r:embed="rId4">
            <a:alphaModFix/>
          </a:blip>
          <a:stretch>
            <a:fillRect/>
          </a:stretch>
        </p:blipFill>
        <p:spPr>
          <a:xfrm>
            <a:off x="3342200" y="1164647"/>
            <a:ext cx="2459592" cy="367405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4"/>
          <p:cNvSpPr txBox="1">
            <a:spLocks noGrp="1"/>
          </p:cNvSpPr>
          <p:nvPr>
            <p:ph type="body" idx="1"/>
          </p:nvPr>
        </p:nvSpPr>
        <p:spPr>
          <a:xfrm>
            <a:off x="457200" y="1305059"/>
            <a:ext cx="3994500" cy="3621000"/>
          </a:xfrm>
          <a:prstGeom prst="rect">
            <a:avLst/>
          </a:prstGeom>
        </p:spPr>
        <p:txBody>
          <a:bodyPr spcFirstLastPara="1" wrap="square" lIns="91400" tIns="91400" rIns="91400" bIns="91400" anchor="t" anchorCtr="0">
            <a:noAutofit/>
          </a:bodyPr>
          <a:lstStyle/>
          <a:p>
            <a:pPr marL="457200" lvl="0" indent="-393700" algn="l" rtl="0">
              <a:spcBef>
                <a:spcPts val="520"/>
              </a:spcBef>
              <a:spcAft>
                <a:spcPts val="0"/>
              </a:spcAft>
              <a:buSzPts val="2600"/>
              <a:buChar char="•"/>
            </a:pPr>
            <a:r>
              <a:rPr lang="en"/>
              <a:t>What surprised you about this skeleton?</a:t>
            </a:r>
            <a:endParaRPr/>
          </a:p>
          <a:p>
            <a:pPr marL="457200" lvl="0" indent="-393700" algn="l" rtl="0">
              <a:spcBef>
                <a:spcPts val="0"/>
              </a:spcBef>
              <a:spcAft>
                <a:spcPts val="0"/>
              </a:spcAft>
              <a:buSzPts val="2600"/>
              <a:buChar char="•"/>
            </a:pPr>
            <a:r>
              <a:rPr lang="en"/>
              <a:t>What did you find most interesting about it?</a:t>
            </a:r>
            <a:endParaRPr/>
          </a:p>
          <a:p>
            <a:pPr marL="457200" lvl="0" indent="-393700" algn="l" rtl="0">
              <a:spcBef>
                <a:spcPts val="0"/>
              </a:spcBef>
              <a:spcAft>
                <a:spcPts val="0"/>
              </a:spcAft>
              <a:buSzPts val="2600"/>
              <a:buChar char="•"/>
            </a:pPr>
            <a:r>
              <a:rPr lang="en"/>
              <a:t>What, if anything, was troubling to you about this skeleton?</a:t>
            </a:r>
            <a:endParaRPr/>
          </a:p>
          <a:p>
            <a:pPr marL="0" lvl="0" indent="0" algn="l" rtl="0">
              <a:spcBef>
                <a:spcPts val="520"/>
              </a:spcBef>
              <a:spcAft>
                <a:spcPts val="0"/>
              </a:spcAft>
              <a:buNone/>
            </a:pPr>
            <a:endParaRPr/>
          </a:p>
          <a:p>
            <a:pPr marL="0" lvl="0" indent="0" algn="l" rtl="0">
              <a:spcBef>
                <a:spcPts val="520"/>
              </a:spcBef>
              <a:spcAft>
                <a:spcPts val="0"/>
              </a:spcAft>
              <a:buNone/>
            </a:pPr>
            <a:endParaRPr/>
          </a:p>
        </p:txBody>
      </p:sp>
      <p:sp>
        <p:nvSpPr>
          <p:cNvPr id="172" name="Google Shape;172;p34"/>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What is it? </a:t>
            </a:r>
            <a:endParaRPr/>
          </a:p>
        </p:txBody>
      </p:sp>
      <p:pic>
        <p:nvPicPr>
          <p:cNvPr id="173" name="Google Shape;173;p34"/>
          <p:cNvPicPr preferRelativeResize="0"/>
          <p:nvPr/>
        </p:nvPicPr>
        <p:blipFill>
          <a:blip r:embed="rId3">
            <a:alphaModFix/>
          </a:blip>
          <a:stretch>
            <a:fillRect/>
          </a:stretch>
        </p:blipFill>
        <p:spPr>
          <a:xfrm>
            <a:off x="7629647" y="150250"/>
            <a:ext cx="1057153" cy="1159099"/>
          </a:xfrm>
          <a:prstGeom prst="rect">
            <a:avLst/>
          </a:prstGeom>
          <a:noFill/>
          <a:ln>
            <a:noFill/>
          </a:ln>
        </p:spPr>
      </p:pic>
      <p:pic>
        <p:nvPicPr>
          <p:cNvPr id="174" name="Google Shape;174;p34"/>
          <p:cNvPicPr preferRelativeResize="0"/>
          <p:nvPr/>
        </p:nvPicPr>
        <p:blipFill>
          <a:blip r:embed="rId4">
            <a:alphaModFix/>
          </a:blip>
          <a:stretch>
            <a:fillRect/>
          </a:stretch>
        </p:blipFill>
        <p:spPr>
          <a:xfrm>
            <a:off x="4981525" y="1239425"/>
            <a:ext cx="3552875" cy="2664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5"/>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What is it?</a:t>
            </a:r>
            <a:endParaRPr/>
          </a:p>
        </p:txBody>
      </p:sp>
      <p:pic>
        <p:nvPicPr>
          <p:cNvPr id="180" name="Google Shape;180;p35"/>
          <p:cNvPicPr preferRelativeResize="0"/>
          <p:nvPr/>
        </p:nvPicPr>
        <p:blipFill>
          <a:blip r:embed="rId3">
            <a:alphaModFix/>
          </a:blip>
          <a:stretch>
            <a:fillRect/>
          </a:stretch>
        </p:blipFill>
        <p:spPr>
          <a:xfrm>
            <a:off x="7629647" y="150250"/>
            <a:ext cx="1057153" cy="1159099"/>
          </a:xfrm>
          <a:prstGeom prst="rect">
            <a:avLst/>
          </a:prstGeom>
          <a:noFill/>
          <a:ln>
            <a:noFill/>
          </a:ln>
        </p:spPr>
      </p:pic>
      <p:pic>
        <p:nvPicPr>
          <p:cNvPr id="181" name="Google Shape;181;p35"/>
          <p:cNvPicPr preferRelativeResize="0"/>
          <p:nvPr/>
        </p:nvPicPr>
        <p:blipFill>
          <a:blip r:embed="rId4">
            <a:alphaModFix/>
          </a:blip>
          <a:stretch>
            <a:fillRect/>
          </a:stretch>
        </p:blipFill>
        <p:spPr>
          <a:xfrm>
            <a:off x="2115975" y="1164647"/>
            <a:ext cx="4912048" cy="367405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6"/>
          <p:cNvSpPr txBox="1">
            <a:spLocks noGrp="1"/>
          </p:cNvSpPr>
          <p:nvPr>
            <p:ph type="body" idx="1"/>
          </p:nvPr>
        </p:nvSpPr>
        <p:spPr>
          <a:xfrm>
            <a:off x="457200" y="1305059"/>
            <a:ext cx="3994500" cy="3621000"/>
          </a:xfrm>
          <a:prstGeom prst="rect">
            <a:avLst/>
          </a:prstGeom>
        </p:spPr>
        <p:txBody>
          <a:bodyPr spcFirstLastPara="1" wrap="square" lIns="91400" tIns="91400" rIns="91400" bIns="91400" anchor="t" anchorCtr="0">
            <a:noAutofit/>
          </a:bodyPr>
          <a:lstStyle/>
          <a:p>
            <a:pPr marL="457200" lvl="0" indent="-393700" algn="l" rtl="0">
              <a:spcBef>
                <a:spcPts val="520"/>
              </a:spcBef>
              <a:spcAft>
                <a:spcPts val="0"/>
              </a:spcAft>
              <a:buSzPts val="2600"/>
              <a:buChar char="•"/>
            </a:pPr>
            <a:r>
              <a:rPr lang="en"/>
              <a:t>What surprised you about this skeleton?</a:t>
            </a:r>
            <a:endParaRPr/>
          </a:p>
          <a:p>
            <a:pPr marL="457200" lvl="0" indent="-393700" algn="l" rtl="0">
              <a:spcBef>
                <a:spcPts val="0"/>
              </a:spcBef>
              <a:spcAft>
                <a:spcPts val="0"/>
              </a:spcAft>
              <a:buSzPts val="2600"/>
              <a:buChar char="•"/>
            </a:pPr>
            <a:r>
              <a:rPr lang="en"/>
              <a:t>What did you find most interesting about it?</a:t>
            </a:r>
            <a:endParaRPr/>
          </a:p>
          <a:p>
            <a:pPr marL="457200" lvl="0" indent="-393700" algn="l" rtl="0">
              <a:spcBef>
                <a:spcPts val="0"/>
              </a:spcBef>
              <a:spcAft>
                <a:spcPts val="0"/>
              </a:spcAft>
              <a:buSzPts val="2600"/>
              <a:buChar char="•"/>
            </a:pPr>
            <a:r>
              <a:rPr lang="en"/>
              <a:t>What, if anything, was troubling to you about this skeleton?</a:t>
            </a:r>
            <a:endParaRPr/>
          </a:p>
          <a:p>
            <a:pPr marL="0" lvl="0" indent="0" algn="l" rtl="0">
              <a:spcBef>
                <a:spcPts val="520"/>
              </a:spcBef>
              <a:spcAft>
                <a:spcPts val="0"/>
              </a:spcAft>
              <a:buNone/>
            </a:pPr>
            <a:endParaRPr/>
          </a:p>
          <a:p>
            <a:pPr marL="0" lvl="0" indent="0" algn="l" rtl="0">
              <a:spcBef>
                <a:spcPts val="520"/>
              </a:spcBef>
              <a:spcAft>
                <a:spcPts val="0"/>
              </a:spcAft>
              <a:buNone/>
            </a:pPr>
            <a:endParaRPr/>
          </a:p>
        </p:txBody>
      </p:sp>
      <p:sp>
        <p:nvSpPr>
          <p:cNvPr id="187" name="Google Shape;187;p36"/>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What is it? </a:t>
            </a:r>
            <a:endParaRPr/>
          </a:p>
        </p:txBody>
      </p:sp>
      <p:pic>
        <p:nvPicPr>
          <p:cNvPr id="188" name="Google Shape;188;p36"/>
          <p:cNvPicPr preferRelativeResize="0"/>
          <p:nvPr/>
        </p:nvPicPr>
        <p:blipFill>
          <a:blip r:embed="rId3">
            <a:alphaModFix/>
          </a:blip>
          <a:stretch>
            <a:fillRect/>
          </a:stretch>
        </p:blipFill>
        <p:spPr>
          <a:xfrm>
            <a:off x="7629647" y="150250"/>
            <a:ext cx="1057153" cy="1159099"/>
          </a:xfrm>
          <a:prstGeom prst="rect">
            <a:avLst/>
          </a:prstGeom>
          <a:noFill/>
          <a:ln>
            <a:noFill/>
          </a:ln>
        </p:spPr>
      </p:pic>
      <p:pic>
        <p:nvPicPr>
          <p:cNvPr id="189" name="Google Shape;189;p36"/>
          <p:cNvPicPr preferRelativeResize="0"/>
          <p:nvPr/>
        </p:nvPicPr>
        <p:blipFill>
          <a:blip r:embed="rId4">
            <a:alphaModFix/>
          </a:blip>
          <a:stretch>
            <a:fillRect/>
          </a:stretch>
        </p:blipFill>
        <p:spPr>
          <a:xfrm>
            <a:off x="4572000" y="1878276"/>
            <a:ext cx="4163448" cy="1386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7"/>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u="sng">
                <a:solidFill>
                  <a:srgbClr val="4A86E8"/>
                </a:solidFill>
                <a:hlinkClick r:id="rId3">
                  <a:extLst>
                    <a:ext uri="{A12FA001-AC4F-418D-AE19-62706E023703}">
                      <ahyp:hlinkClr xmlns:ahyp="http://schemas.microsoft.com/office/drawing/2018/hyperlinkcolor" val="tx"/>
                    </a:ext>
                  </a:extLst>
                </a:hlinkClick>
              </a:rPr>
              <a:t>How Scientists Solved this Dinosaur Puzzle</a:t>
            </a:r>
            <a:endParaRPr>
              <a:solidFill>
                <a:srgbClr val="4A86E8"/>
              </a:solidFill>
            </a:endParaRPr>
          </a:p>
        </p:txBody>
      </p:sp>
      <p:pic>
        <p:nvPicPr>
          <p:cNvPr id="195" name="Google Shape;195;p37" descr="We’ve never found a fully intact T. Rex, but we know how to build one.&#10;&#10;This video is presented by Wix: https://www.wix.com/go/vox&#10;&#10;Join the Video Lab! http://bit.ly/video-lab&#10;&#10;When paleontologists uncover a dinosaur they usually only find part of the animal, but when we walk through a museum we see exhibits that paint a full picture – so how do they fill in all those blank spaces? In the early 1900’s artists used to hand carve the pieces, but we’ve come a long way in the past century  – both technologically and scientifically. &#10;&#10;Now, we’re living in what some call a “golden age” for paleontology. Researchers are uncovering nearly one new species of dinosaur a week – making building exhibits easier and more efficient.&#10;&#10;Norell’s newest exhibit at the American Museum of Natural History called T.Rex: The ultimate predator is open through August 9th 2020: https://www.amnh.org/exhibitions/t-rex-the-ultimate-predator&#10;&#10;If you want to learn more about the Brontosaurus mishap and revival you can read the study here: https://peerj.com/articles/857/&#10;&#10;Throughout the research, I also found this really awesome interactive graphic that show where and when various fossils were found: https://paleobiodb.org/navigator/&#10;&#10;Note: The headline for this video has been updated since publishing.&#10;Previous headline: How to build a dinosaur&#10;&#10;Subscribe to our channel! http://goo.gl/0bsAjO&#10;&#10;Vox.com is a news website that helps you cut through the noise and understand what's really driving the events in the headlines. Check out http://www.vox.com.&#10;&#10;Watch our full video catalog: http://goo.gl/IZONyE&#10;Follow Vox on Facebook: http://goo.gl/U2g06o&#10;Or Twitter: http://goo.gl/XFrZ5H" title="How scientists solved this dinosaur puzzle">
            <a:hlinkClick r:id="rId4"/>
          </p:cNvPr>
          <p:cNvPicPr preferRelativeResize="0"/>
          <p:nvPr/>
        </p:nvPicPr>
        <p:blipFill>
          <a:blip r:embed="rId5">
            <a:alphaModFix/>
          </a:blip>
          <a:stretch>
            <a:fillRect/>
          </a:stretch>
        </p:blipFill>
        <p:spPr>
          <a:xfrm>
            <a:off x="2136200" y="1512100"/>
            <a:ext cx="4871600" cy="2740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99"/>
        <p:cNvGrpSpPr/>
        <p:nvPr/>
      </p:nvGrpSpPr>
      <p:grpSpPr>
        <a:xfrm>
          <a:off x="0" y="0"/>
          <a:ext cx="0" cy="0"/>
          <a:chOff x="0" y="0"/>
          <a:chExt cx="0" cy="0"/>
        </a:xfrm>
      </p:grpSpPr>
      <p:sp>
        <p:nvSpPr>
          <p:cNvPr id="200" name="Google Shape;200;p38"/>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u="sng" dirty="0">
                <a:solidFill>
                  <a:srgbClr val="4A86E8"/>
                </a:solidFill>
                <a:hlinkClick r:id="rId3">
                  <a:extLst>
                    <a:ext uri="{A12FA001-AC4F-418D-AE19-62706E023703}">
                      <ahyp:hlinkClr xmlns:ahyp="http://schemas.microsoft.com/office/drawing/2018/hyperlinkcolor" val="tx"/>
                    </a:ext>
                  </a:extLst>
                </a:hlinkClick>
              </a:rPr>
              <a:t>PaleoArt - New Visions of Ancient Creatures</a:t>
            </a:r>
            <a:endParaRPr dirty="0">
              <a:solidFill>
                <a:srgbClr val="4A86E8"/>
              </a:solidFill>
            </a:endParaRPr>
          </a:p>
        </p:txBody>
      </p:sp>
      <p:pic>
        <p:nvPicPr>
          <p:cNvPr id="201" name="Google Shape;201;p38" descr="http://www.patreon.com/scifri - Please Help Support Our Video Productions!&#10;Paleoartist and scientific illustrator Gabriel Ugueto has a golden rule for his work: Accuracy. In order to resurrect the dinosaurs, Ugueto begins with a single bone and works his way from inside out. He researches whether there are any related animals alive today, or existing fossils that may shed light on how the bone fragment fits into a larger piece, and reconstructs the entire skeletal system. He then sketches in muscle groups, and adds skin and color considering where the animal lived and during what period of time.&#10;&#10;But his resulting illustrations often don’t match the Jurassic Park-inspired dinosaurs that we’re used to.&#10;&#10;Produced by Luke Groskin&#10;Music by Audio Network&#10;Illustrations by Gabriel Ugueto&#10;Additional Images by Shutterstock and E. Frey" title="PaleoArt -  New Visions of Ancient Creatures">
            <a:hlinkClick r:id="rId4"/>
          </p:cNvPr>
          <p:cNvPicPr preferRelativeResize="0"/>
          <p:nvPr/>
        </p:nvPicPr>
        <p:blipFill>
          <a:blip r:embed="rId5">
            <a:alphaModFix/>
          </a:blip>
          <a:stretch>
            <a:fillRect/>
          </a:stretch>
        </p:blipFill>
        <p:spPr>
          <a:xfrm>
            <a:off x="2211925" y="1652750"/>
            <a:ext cx="4720150" cy="2655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
              <a:t>Were paleontologists lucky when it came to their tyrannosaurus rex reconstruction guesswork, or smart?</a:t>
            </a:r>
            <a:endParaRPr/>
          </a:p>
          <a:p>
            <a:pPr marL="457200" lvl="0" indent="-393700" algn="l" rtl="0">
              <a:spcBef>
                <a:spcPts val="0"/>
              </a:spcBef>
              <a:spcAft>
                <a:spcPts val="0"/>
              </a:spcAft>
              <a:buSzPts val="2600"/>
              <a:buChar char="•"/>
            </a:pPr>
            <a:r>
              <a:rPr lang="en"/>
              <a:t>How has technology changed the guesswork?</a:t>
            </a:r>
            <a:endParaRPr/>
          </a:p>
          <a:p>
            <a:pPr marL="457200" lvl="0" indent="-393700" algn="l" rtl="0">
              <a:spcBef>
                <a:spcPts val="0"/>
              </a:spcBef>
              <a:spcAft>
                <a:spcPts val="0"/>
              </a:spcAft>
              <a:buSzPts val="2600"/>
              <a:buChar char="•"/>
            </a:pPr>
            <a:r>
              <a:rPr lang="en"/>
              <a:t>Do you agree with the practice of “filling in the blanks” for exhibits?</a:t>
            </a:r>
            <a:endParaRPr/>
          </a:p>
        </p:txBody>
      </p:sp>
      <p:sp>
        <p:nvSpPr>
          <p:cNvPr id="207" name="Google Shape;207;p39"/>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Let’s Discuss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
              <a:t>Choose a dinosaur model to sketch.</a:t>
            </a:r>
            <a:endParaRPr/>
          </a:p>
          <a:p>
            <a:pPr marL="457200" lvl="0" indent="-393700" algn="l" rtl="0">
              <a:spcBef>
                <a:spcPts val="0"/>
              </a:spcBef>
              <a:spcAft>
                <a:spcPts val="0"/>
              </a:spcAft>
              <a:buSzPts val="2600"/>
              <a:buChar char="•"/>
            </a:pPr>
            <a:r>
              <a:rPr lang="en"/>
              <a:t>Start with a basic shape, then fill in details.</a:t>
            </a:r>
            <a:endParaRPr/>
          </a:p>
          <a:p>
            <a:pPr marL="457200" lvl="0" indent="-393700" algn="l" rtl="0">
              <a:spcBef>
                <a:spcPts val="0"/>
              </a:spcBef>
              <a:spcAft>
                <a:spcPts val="0"/>
              </a:spcAft>
              <a:buSzPts val="2600"/>
              <a:buChar char="•"/>
            </a:pPr>
            <a:r>
              <a:rPr lang="en"/>
              <a:t>Sketch your model from as many different angles as you can in the given amount of time.</a:t>
            </a:r>
            <a:endParaRPr/>
          </a:p>
          <a:p>
            <a:pPr marL="457200" lvl="0" indent="-393700" algn="l" rtl="0">
              <a:spcBef>
                <a:spcPts val="0"/>
              </a:spcBef>
              <a:spcAft>
                <a:spcPts val="0"/>
              </a:spcAft>
              <a:buSzPts val="2600"/>
              <a:buChar char="•"/>
            </a:pPr>
            <a:r>
              <a:rPr lang="en"/>
              <a:t>Don’t be afraid to add your own interpretation to their appearance!</a:t>
            </a:r>
            <a:endParaRPr/>
          </a:p>
          <a:p>
            <a:pPr marL="457200" lvl="0" indent="0" algn="l" rtl="0">
              <a:spcBef>
                <a:spcPts val="520"/>
              </a:spcBef>
              <a:spcAft>
                <a:spcPts val="0"/>
              </a:spcAft>
              <a:buNone/>
            </a:pPr>
            <a:endParaRPr/>
          </a:p>
        </p:txBody>
      </p:sp>
      <p:sp>
        <p:nvSpPr>
          <p:cNvPr id="213" name="Google Shape;213;p40"/>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Sketch It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1"/>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Clr>
                <a:schemeClr val="dk1"/>
              </a:buClr>
              <a:buSzPts val="1100"/>
              <a:buFont typeface="Arial"/>
              <a:buNone/>
            </a:pPr>
            <a:endParaRPr/>
          </a:p>
          <a:p>
            <a:pPr marL="0" lvl="0" indent="0" algn="l" rtl="0">
              <a:spcBef>
                <a:spcPts val="520"/>
              </a:spcBef>
              <a:spcAft>
                <a:spcPts val="0"/>
              </a:spcAft>
              <a:buClr>
                <a:schemeClr val="dk1"/>
              </a:buClr>
              <a:buSzPts val="1100"/>
              <a:buFont typeface="Arial"/>
              <a:buNone/>
            </a:pPr>
            <a:endParaRPr/>
          </a:p>
          <a:p>
            <a:pPr marL="0" lvl="0" indent="0" algn="l" rtl="0">
              <a:spcBef>
                <a:spcPts val="520"/>
              </a:spcBef>
              <a:spcAft>
                <a:spcPts val="0"/>
              </a:spcAft>
              <a:buNone/>
            </a:pPr>
            <a:endParaRPr/>
          </a:p>
        </p:txBody>
      </p:sp>
      <p:sp>
        <p:nvSpPr>
          <p:cNvPr id="219" name="Google Shape;219;p41"/>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Choose a Dinosaur</a:t>
            </a:r>
            <a:endParaRPr/>
          </a:p>
        </p:txBody>
      </p:sp>
      <p:graphicFrame>
        <p:nvGraphicFramePr>
          <p:cNvPr id="220" name="Google Shape;220;p41"/>
          <p:cNvGraphicFramePr/>
          <p:nvPr/>
        </p:nvGraphicFramePr>
        <p:xfrm>
          <a:off x="952500" y="1428750"/>
          <a:ext cx="7239000" cy="2560140"/>
        </p:xfrm>
        <a:graphic>
          <a:graphicData uri="http://schemas.openxmlformats.org/drawingml/2006/table">
            <a:tbl>
              <a:tblPr>
                <a:noFill/>
                <a:tableStyleId>{54D6E6B7-560C-414E-AB4B-FEDC0FB18C55}</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sz="1600"/>
                        <a:t>Oviraptor</a:t>
                      </a:r>
                      <a:endParaRPr sz="1600"/>
                    </a:p>
                  </a:txBody>
                  <a:tcPr marL="91425" marR="91425" marT="91425" marB="91425"/>
                </a:tc>
                <a:tc>
                  <a:txBody>
                    <a:bodyPr/>
                    <a:lstStyle/>
                    <a:p>
                      <a:pPr marL="0" lvl="0" indent="0" algn="ctr" rtl="0">
                        <a:spcBef>
                          <a:spcPts val="0"/>
                        </a:spcBef>
                        <a:spcAft>
                          <a:spcPts val="0"/>
                        </a:spcAft>
                        <a:buNone/>
                      </a:pPr>
                      <a:r>
                        <a:rPr lang="en" sz="1600"/>
                        <a:t>Allosaurus</a:t>
                      </a:r>
                      <a:endParaRPr sz="1600"/>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600"/>
                        <a:t>Maiasaura</a:t>
                      </a:r>
                      <a:endParaRPr sz="1600"/>
                    </a:p>
                  </a:txBody>
                  <a:tcPr marL="91425" marR="91425" marT="91425" marB="91425"/>
                </a:tc>
                <a:tc>
                  <a:txBody>
                    <a:bodyPr/>
                    <a:lstStyle/>
                    <a:p>
                      <a:pPr marL="0" lvl="0" indent="0" algn="ctr" rtl="0">
                        <a:spcBef>
                          <a:spcPts val="0"/>
                        </a:spcBef>
                        <a:spcAft>
                          <a:spcPts val="0"/>
                        </a:spcAft>
                        <a:buNone/>
                      </a:pPr>
                      <a:r>
                        <a:rPr lang="en" sz="1600"/>
                        <a:t>Hypacrosaurus</a:t>
                      </a:r>
                      <a:endParaRPr sz="1600"/>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600"/>
                        <a:t>Apatosaurus</a:t>
                      </a:r>
                      <a:endParaRPr sz="1600"/>
                    </a:p>
                  </a:txBody>
                  <a:tcPr marL="91425" marR="91425" marT="91425" marB="91425"/>
                </a:tc>
                <a:tc>
                  <a:txBody>
                    <a:bodyPr/>
                    <a:lstStyle/>
                    <a:p>
                      <a:pPr marL="0" lvl="0" indent="0" algn="ctr" rtl="0">
                        <a:spcBef>
                          <a:spcPts val="0"/>
                        </a:spcBef>
                        <a:spcAft>
                          <a:spcPts val="0"/>
                        </a:spcAft>
                        <a:buNone/>
                      </a:pPr>
                      <a:r>
                        <a:rPr lang="en" sz="1600"/>
                        <a:t>Pinacosaurus</a:t>
                      </a:r>
                      <a:endParaRPr sz="1600"/>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600"/>
                        <a:t>Triceratops</a:t>
                      </a:r>
                      <a:endParaRPr sz="1600"/>
                    </a:p>
                  </a:txBody>
                  <a:tcPr marL="91425" marR="91425" marT="91425" marB="91425"/>
                </a:tc>
                <a:tc>
                  <a:txBody>
                    <a:bodyPr/>
                    <a:lstStyle/>
                    <a:p>
                      <a:pPr marL="0" lvl="0" indent="0" algn="ctr" rtl="0">
                        <a:spcBef>
                          <a:spcPts val="0"/>
                        </a:spcBef>
                        <a:spcAft>
                          <a:spcPts val="0"/>
                        </a:spcAft>
                        <a:buNone/>
                      </a:pPr>
                      <a:r>
                        <a:rPr lang="en" sz="1600"/>
                        <a:t>Protoceratops</a:t>
                      </a:r>
                      <a:endParaRPr sz="1600"/>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600"/>
                        <a:t>Alamosaurus</a:t>
                      </a:r>
                      <a:endParaRPr sz="1600"/>
                    </a:p>
                  </a:txBody>
                  <a:tcPr marL="91425" marR="91425" marT="91425" marB="91425"/>
                </a:tc>
                <a:tc>
                  <a:txBody>
                    <a:bodyPr/>
                    <a:lstStyle/>
                    <a:p>
                      <a:pPr marL="0" lvl="0" indent="0" algn="ctr" rtl="0">
                        <a:spcBef>
                          <a:spcPts val="0"/>
                        </a:spcBef>
                        <a:spcAft>
                          <a:spcPts val="0"/>
                        </a:spcAft>
                        <a:buNone/>
                      </a:pPr>
                      <a:r>
                        <a:rPr lang="en" sz="1600"/>
                        <a:t>Coelurosauria</a:t>
                      </a:r>
                      <a:endParaRPr sz="1600"/>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600"/>
                        <a:t>Sinornithomimus</a:t>
                      </a:r>
                      <a:endParaRPr sz="1600"/>
                    </a:p>
                  </a:txBody>
                  <a:tcPr marL="91425" marR="91425" marT="91425" marB="91425"/>
                </a:tc>
                <a:tc>
                  <a:txBody>
                    <a:bodyPr/>
                    <a:lstStyle/>
                    <a:p>
                      <a:pPr marL="0" lvl="0" indent="0" algn="ctr" rtl="0">
                        <a:spcBef>
                          <a:spcPts val="0"/>
                        </a:spcBef>
                        <a:spcAft>
                          <a:spcPts val="0"/>
                        </a:spcAft>
                        <a:buNone/>
                      </a:pPr>
                      <a:r>
                        <a:rPr lang="en" sz="1600"/>
                        <a:t>Citipati</a:t>
                      </a:r>
                      <a:endParaRPr sz="16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
              <a:t>Essential Question</a:t>
            </a:r>
            <a:endParaRPr/>
          </a:p>
        </p:txBody>
      </p:sp>
      <p:sp>
        <p:nvSpPr>
          <p:cNvPr id="101" name="Google Shape;101;p24"/>
          <p:cNvSpPr txBox="1">
            <a:spLocks noGrp="1"/>
          </p:cNvSpPr>
          <p:nvPr>
            <p:ph type="body" idx="1"/>
          </p:nvPr>
        </p:nvSpPr>
        <p:spPr>
          <a:xfrm>
            <a:off x="530352" y="2028497"/>
            <a:ext cx="7772400" cy="20295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SzPts val="2600"/>
              <a:buNone/>
            </a:pPr>
            <a:r>
              <a:rPr lang="en"/>
              <a:t>How do we make visual conclusions based on the evidence presented?</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2"/>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a:t>Question: "How do paleontologists and paleoartists determine what a dinosaur looked like?"</a:t>
            </a:r>
            <a:endParaRPr/>
          </a:p>
          <a:p>
            <a:pPr marL="457200" lvl="0" indent="-393700" algn="l" rtl="0">
              <a:spcBef>
                <a:spcPts val="520"/>
              </a:spcBef>
              <a:spcAft>
                <a:spcPts val="0"/>
              </a:spcAft>
              <a:buSzPts val="2600"/>
              <a:buChar char="•"/>
            </a:pPr>
            <a:r>
              <a:rPr lang="en"/>
              <a:t>Focusing on the dinosaur you have chosen, complete the CER:</a:t>
            </a:r>
            <a:endParaRPr/>
          </a:p>
          <a:p>
            <a:pPr marL="914400" lvl="1" indent="-355600" algn="l" rtl="0">
              <a:spcBef>
                <a:spcPts val="0"/>
              </a:spcBef>
              <a:spcAft>
                <a:spcPts val="0"/>
              </a:spcAft>
              <a:buSzPts val="2000"/>
              <a:buChar char="•"/>
            </a:pPr>
            <a:r>
              <a:rPr lang="en"/>
              <a:t>Make a </a:t>
            </a:r>
            <a:r>
              <a:rPr lang="en" b="1">
                <a:solidFill>
                  <a:schemeClr val="accent4"/>
                </a:solidFill>
              </a:rPr>
              <a:t>CLAIM</a:t>
            </a:r>
            <a:r>
              <a:rPr lang="en"/>
              <a:t> by answering the research question.</a:t>
            </a:r>
            <a:endParaRPr/>
          </a:p>
          <a:p>
            <a:pPr marL="914400" lvl="1" indent="-355600" algn="l" rtl="0">
              <a:spcBef>
                <a:spcPts val="0"/>
              </a:spcBef>
              <a:spcAft>
                <a:spcPts val="0"/>
              </a:spcAft>
              <a:buSzPts val="2000"/>
              <a:buChar char="•"/>
            </a:pPr>
            <a:r>
              <a:rPr lang="en"/>
              <a:t>Research your dinosaur to gather </a:t>
            </a:r>
            <a:r>
              <a:rPr lang="en" b="1">
                <a:solidFill>
                  <a:schemeClr val="accent4"/>
                </a:solidFill>
              </a:rPr>
              <a:t>EVIDENCE </a:t>
            </a:r>
            <a:r>
              <a:rPr lang="en"/>
              <a:t>in support of your claim.</a:t>
            </a:r>
            <a:endParaRPr/>
          </a:p>
          <a:p>
            <a:pPr marL="914400" lvl="1" indent="-355600" algn="l" rtl="0">
              <a:spcBef>
                <a:spcPts val="0"/>
              </a:spcBef>
              <a:spcAft>
                <a:spcPts val="0"/>
              </a:spcAft>
              <a:buSzPts val="2000"/>
              <a:buChar char="•"/>
            </a:pPr>
            <a:r>
              <a:rPr lang="en"/>
              <a:t>Explain your </a:t>
            </a:r>
            <a:r>
              <a:rPr lang="en" b="1">
                <a:solidFill>
                  <a:schemeClr val="accent4"/>
                </a:solidFill>
              </a:rPr>
              <a:t>REASONING</a:t>
            </a:r>
            <a:r>
              <a:rPr lang="en"/>
              <a:t> by forming a conclusion based on your research.</a:t>
            </a:r>
            <a:endParaRPr/>
          </a:p>
        </p:txBody>
      </p:sp>
      <p:sp>
        <p:nvSpPr>
          <p:cNvPr id="226" name="Google Shape;226;p42"/>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Claim, Evidence, Reasoning</a:t>
            </a:r>
            <a:endParaRPr/>
          </a:p>
        </p:txBody>
      </p:sp>
      <p:pic>
        <p:nvPicPr>
          <p:cNvPr id="227" name="Google Shape;227;p42"/>
          <p:cNvPicPr preferRelativeResize="0"/>
          <p:nvPr/>
        </p:nvPicPr>
        <p:blipFill>
          <a:blip r:embed="rId3">
            <a:alphaModFix/>
          </a:blip>
          <a:stretch>
            <a:fillRect/>
          </a:stretch>
        </p:blipFill>
        <p:spPr>
          <a:xfrm>
            <a:off x="7168750" y="307248"/>
            <a:ext cx="857400" cy="857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3"/>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 dirty="0"/>
              <a:t>Using your collected research, create an infographic about your chosen dinosaur. </a:t>
            </a:r>
            <a:endParaRPr dirty="0"/>
          </a:p>
          <a:p>
            <a:pPr marL="457200" lvl="0" indent="-393700" algn="l" rtl="0">
              <a:spcBef>
                <a:spcPts val="0"/>
              </a:spcBef>
              <a:spcAft>
                <a:spcPts val="0"/>
              </a:spcAft>
              <a:buSzPts val="2600"/>
              <a:buChar char="•"/>
            </a:pPr>
            <a:r>
              <a:rPr lang="en" dirty="0"/>
              <a:t>Go to </a:t>
            </a:r>
            <a:r>
              <a:rPr lang="en" u="sng" dirty="0">
                <a:solidFill>
                  <a:srgbClr val="4A86E8"/>
                </a:solidFill>
                <a:hlinkClick r:id="rId3">
                  <a:extLst>
                    <a:ext uri="{A12FA001-AC4F-418D-AE19-62706E023703}">
                      <ahyp:hlinkClr xmlns:ahyp="http://schemas.microsoft.com/office/drawing/2018/hyperlinkcolor" val="tx"/>
                    </a:ext>
                  </a:extLst>
                </a:hlinkClick>
              </a:rPr>
              <a:t>Canva.com</a:t>
            </a:r>
            <a:r>
              <a:rPr lang="en" dirty="0"/>
              <a:t> and log in or sign up.</a:t>
            </a:r>
            <a:endParaRPr dirty="0"/>
          </a:p>
          <a:p>
            <a:pPr marL="457200" lvl="0" indent="-393700" algn="l" rtl="0">
              <a:spcBef>
                <a:spcPts val="0"/>
              </a:spcBef>
              <a:spcAft>
                <a:spcPts val="0"/>
              </a:spcAft>
              <a:buSzPts val="2600"/>
              <a:buChar char="•"/>
            </a:pPr>
            <a:r>
              <a:rPr lang="en" dirty="0"/>
              <a:t>Choose an infographic template to use.</a:t>
            </a:r>
            <a:endParaRPr dirty="0"/>
          </a:p>
          <a:p>
            <a:pPr marL="457200" lvl="0" indent="-393700" algn="l" rtl="0">
              <a:spcBef>
                <a:spcPts val="0"/>
              </a:spcBef>
              <a:spcAft>
                <a:spcPts val="0"/>
              </a:spcAft>
              <a:buSzPts val="2600"/>
              <a:buChar char="•"/>
            </a:pPr>
            <a:r>
              <a:rPr lang="en" dirty="0"/>
              <a:t>Use the Dinosaur Infographic Rubric as a guide while creating your infographic.</a:t>
            </a:r>
            <a:endParaRPr dirty="0"/>
          </a:p>
        </p:txBody>
      </p:sp>
      <p:sp>
        <p:nvSpPr>
          <p:cNvPr id="233" name="Google Shape;233;p43"/>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Create Your Infographic</a:t>
            </a:r>
            <a:endParaRPr/>
          </a:p>
        </p:txBody>
      </p:sp>
      <p:pic>
        <p:nvPicPr>
          <p:cNvPr id="234" name="Google Shape;234;p43"/>
          <p:cNvPicPr preferRelativeResize="0"/>
          <p:nvPr/>
        </p:nvPicPr>
        <p:blipFill>
          <a:blip r:embed="rId4">
            <a:alphaModFix/>
          </a:blip>
          <a:stretch>
            <a:fillRect/>
          </a:stretch>
        </p:blipFill>
        <p:spPr>
          <a:xfrm flipH="1">
            <a:off x="7576325" y="200925"/>
            <a:ext cx="1070050" cy="1070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
              <a:t>Now that you have thoroughly researched your chosen dinosaur, use your graphic organizer to sketch the different perspectives and parts of your dinosaur.</a:t>
            </a:r>
            <a:endParaRPr/>
          </a:p>
          <a:p>
            <a:pPr marL="457200" lvl="0" indent="-393700" algn="l" rtl="0">
              <a:spcBef>
                <a:spcPts val="0"/>
              </a:spcBef>
              <a:spcAft>
                <a:spcPts val="0"/>
              </a:spcAft>
              <a:buSzPts val="2600"/>
              <a:buChar char="•"/>
            </a:pPr>
            <a:r>
              <a:rPr lang="en"/>
              <a:t>Be thorough and take your time.</a:t>
            </a:r>
            <a:endParaRPr/>
          </a:p>
          <a:p>
            <a:pPr marL="457200" lvl="0" indent="-393700" algn="l" rtl="0">
              <a:spcBef>
                <a:spcPts val="0"/>
              </a:spcBef>
              <a:spcAft>
                <a:spcPts val="0"/>
              </a:spcAft>
              <a:buSzPts val="2600"/>
              <a:buChar char="•"/>
            </a:pPr>
            <a:r>
              <a:rPr lang="en"/>
              <a:t>Remember that these sketches will be displayed with your infographic and sculpture.</a:t>
            </a:r>
            <a:endParaRPr/>
          </a:p>
          <a:p>
            <a:pPr marL="457200" lvl="0" indent="0" algn="l" rtl="0">
              <a:spcBef>
                <a:spcPts val="520"/>
              </a:spcBef>
              <a:spcAft>
                <a:spcPts val="0"/>
              </a:spcAft>
              <a:buNone/>
            </a:pPr>
            <a:endParaRPr/>
          </a:p>
        </p:txBody>
      </p:sp>
      <p:sp>
        <p:nvSpPr>
          <p:cNvPr id="240" name="Google Shape;240;p44"/>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Sketch It, Again.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5"/>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 dirty="0"/>
              <a:t>Using the sketches on your graphic organizer as a guide, sculpt a baby version of your dinosaur and its egg. </a:t>
            </a:r>
            <a:endParaRPr dirty="0"/>
          </a:p>
          <a:p>
            <a:pPr marL="457200" lvl="0" indent="-393700" algn="l" rtl="0">
              <a:spcBef>
                <a:spcPts val="0"/>
              </a:spcBef>
              <a:spcAft>
                <a:spcPts val="0"/>
              </a:spcAft>
              <a:buSzPts val="2600"/>
              <a:buChar char="•"/>
            </a:pPr>
            <a:r>
              <a:rPr lang="en" dirty="0"/>
              <a:t>Make sure to use your Dinosaur Sculpture Rubric and your gathered research as a reference while you work. </a:t>
            </a:r>
            <a:endParaRPr dirty="0"/>
          </a:p>
        </p:txBody>
      </p:sp>
      <p:sp>
        <p:nvSpPr>
          <p:cNvPr id="246" name="Google Shape;246;p45"/>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Time to Sculpt!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6"/>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 dirty="0"/>
              <a:t>Set up your sculpture, infographic, and sketches for display.</a:t>
            </a:r>
            <a:endParaRPr dirty="0"/>
          </a:p>
          <a:p>
            <a:pPr lvl="0">
              <a:spcBef>
                <a:spcPts val="0"/>
              </a:spcBef>
            </a:pPr>
            <a:r>
              <a:rPr lang="en" dirty="0"/>
              <a:t>With your partner, walk around the room and observe your classmates’ work. </a:t>
            </a:r>
            <a:endParaRPr dirty="0"/>
          </a:p>
          <a:p>
            <a:pPr marL="457200" lvl="0" indent="-393700" algn="l" rtl="0">
              <a:spcBef>
                <a:spcPts val="0"/>
              </a:spcBef>
              <a:spcAft>
                <a:spcPts val="0"/>
              </a:spcAft>
              <a:buSzPts val="2600"/>
              <a:buChar char="•"/>
            </a:pPr>
            <a:r>
              <a:rPr lang="en" dirty="0"/>
              <a:t>Take time to discuss each display with your partner.</a:t>
            </a:r>
            <a:endParaRPr dirty="0"/>
          </a:p>
        </p:txBody>
      </p:sp>
      <p:sp>
        <p:nvSpPr>
          <p:cNvPr id="252" name="Google Shape;252;p46"/>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Show Off Your Work</a:t>
            </a:r>
            <a:endParaRPr/>
          </a:p>
        </p:txBody>
      </p:sp>
      <p:pic>
        <p:nvPicPr>
          <p:cNvPr id="253" name="Google Shape;253;p46"/>
          <p:cNvPicPr preferRelativeResize="0"/>
          <p:nvPr/>
        </p:nvPicPr>
        <p:blipFill>
          <a:blip r:embed="rId3">
            <a:alphaModFix/>
          </a:blip>
          <a:stretch>
            <a:fillRect/>
          </a:stretch>
        </p:blipFill>
        <p:spPr>
          <a:xfrm>
            <a:off x="5983775" y="139653"/>
            <a:ext cx="2357623" cy="1192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
              <a:t>As you reflect on the work you have done, answer the following questions on a sheet of paper:</a:t>
            </a:r>
            <a:endParaRPr/>
          </a:p>
          <a:p>
            <a:pPr marL="914400" lvl="1" indent="-355600" algn="l" rtl="0">
              <a:spcBef>
                <a:spcPts val="0"/>
              </a:spcBef>
              <a:spcAft>
                <a:spcPts val="0"/>
              </a:spcAft>
              <a:buSzPts val="2000"/>
              <a:buChar char="•"/>
            </a:pPr>
            <a:r>
              <a:rPr lang="en"/>
              <a:t>Rose: What are you most proud of accomplishing during this project?</a:t>
            </a:r>
            <a:endParaRPr/>
          </a:p>
          <a:p>
            <a:pPr marL="914400" lvl="1" indent="-355600" algn="l" rtl="0">
              <a:spcBef>
                <a:spcPts val="0"/>
              </a:spcBef>
              <a:spcAft>
                <a:spcPts val="0"/>
              </a:spcAft>
              <a:buSzPts val="2000"/>
              <a:buChar char="•"/>
            </a:pPr>
            <a:r>
              <a:rPr lang="en"/>
              <a:t>Bud: What real world connections do you see between science and art after completing this project?</a:t>
            </a:r>
            <a:endParaRPr/>
          </a:p>
          <a:p>
            <a:pPr marL="914400" lvl="1" indent="-355600" algn="l" rtl="0">
              <a:spcBef>
                <a:spcPts val="0"/>
              </a:spcBef>
              <a:spcAft>
                <a:spcPts val="0"/>
              </a:spcAft>
              <a:buSzPts val="2000"/>
              <a:buChar char="•"/>
            </a:pPr>
            <a:r>
              <a:rPr lang="en"/>
              <a:t>Thorn: What struggles did you encounter during this project?</a:t>
            </a:r>
            <a:endParaRPr/>
          </a:p>
          <a:p>
            <a:pPr marL="0" lvl="0" indent="0" algn="l" rtl="0">
              <a:spcBef>
                <a:spcPts val="520"/>
              </a:spcBef>
              <a:spcAft>
                <a:spcPts val="0"/>
              </a:spcAft>
              <a:buNone/>
            </a:pPr>
            <a:endParaRPr/>
          </a:p>
        </p:txBody>
      </p:sp>
      <p:sp>
        <p:nvSpPr>
          <p:cNvPr id="259" name="Google Shape;259;p47"/>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Rose, Bud and Thorn</a:t>
            </a:r>
            <a:endParaRPr/>
          </a:p>
        </p:txBody>
      </p:sp>
      <p:pic>
        <p:nvPicPr>
          <p:cNvPr id="260" name="Google Shape;260;p47"/>
          <p:cNvPicPr preferRelativeResize="0"/>
          <p:nvPr/>
        </p:nvPicPr>
        <p:blipFill>
          <a:blip r:embed="rId3">
            <a:alphaModFix/>
          </a:blip>
          <a:stretch>
            <a:fillRect/>
          </a:stretch>
        </p:blipFill>
        <p:spPr>
          <a:xfrm>
            <a:off x="7366101" y="307237"/>
            <a:ext cx="1006677" cy="1145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
              <a:t>Lesson Objectives</a:t>
            </a:r>
            <a:endParaRPr/>
          </a:p>
        </p:txBody>
      </p:sp>
      <p:sp>
        <p:nvSpPr>
          <p:cNvPr id="107" name="Google Shape;107;p25"/>
          <p:cNvSpPr txBox="1">
            <a:spLocks noGrp="1"/>
          </p:cNvSpPr>
          <p:nvPr>
            <p:ph type="body" idx="1"/>
          </p:nvPr>
        </p:nvSpPr>
        <p:spPr>
          <a:xfrm>
            <a:off x="530352" y="2028498"/>
            <a:ext cx="7772400" cy="1982400"/>
          </a:xfrm>
          <a:prstGeom prst="rect">
            <a:avLst/>
          </a:prstGeom>
          <a:noFill/>
          <a:ln>
            <a:noFill/>
          </a:ln>
        </p:spPr>
        <p:txBody>
          <a:bodyPr spcFirstLastPara="1" wrap="square" lIns="45700" tIns="45700" rIns="45700" bIns="45700" anchor="t" anchorCtr="0">
            <a:noAutofit/>
          </a:bodyPr>
          <a:lstStyle/>
          <a:p>
            <a:pPr marL="457200" lvl="0" indent="-457200" algn="l" rtl="0">
              <a:lnSpc>
                <a:spcPct val="100000"/>
              </a:lnSpc>
              <a:spcBef>
                <a:spcPts val="0"/>
              </a:spcBef>
              <a:spcAft>
                <a:spcPts val="0"/>
              </a:spcAft>
              <a:buSzPts val="2600"/>
              <a:buChar char="•"/>
            </a:pPr>
            <a:r>
              <a:rPr lang="en"/>
              <a:t>Explore LEARN style and formatting conventions.</a:t>
            </a:r>
            <a:endParaRPr/>
          </a:p>
          <a:p>
            <a:pPr marL="457200" lvl="0" indent="-457200" algn="l" rtl="0">
              <a:lnSpc>
                <a:spcPct val="100000"/>
              </a:lnSpc>
              <a:spcBef>
                <a:spcPts val="600"/>
              </a:spcBef>
              <a:spcAft>
                <a:spcPts val="600"/>
              </a:spcAft>
              <a:buSzPts val="2600"/>
              <a:buChar char="•"/>
            </a:pPr>
            <a:r>
              <a:rPr lang="en"/>
              <a:t>Practice editing attachments using APA style and LEARN style and formatting conventions.</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 sz="2400" dirty="0"/>
              <a:t>On the next slides, you’ll see the skeletons of animals or creatures known today.</a:t>
            </a:r>
            <a:endParaRPr sz="2400" dirty="0"/>
          </a:p>
          <a:p>
            <a:pPr marL="457200" lvl="0" indent="-381000" algn="l" rtl="0">
              <a:lnSpc>
                <a:spcPct val="100000"/>
              </a:lnSpc>
              <a:spcBef>
                <a:spcPts val="0"/>
              </a:spcBef>
              <a:spcAft>
                <a:spcPts val="0"/>
              </a:spcAft>
              <a:buSzPts val="2400"/>
              <a:buChar char="•"/>
            </a:pPr>
            <a:r>
              <a:rPr lang="en" sz="2400" dirty="0"/>
              <a:t>Take a few moments to analyze each skeleton and guess what it is.</a:t>
            </a:r>
            <a:endParaRPr sz="2400" dirty="0"/>
          </a:p>
          <a:p>
            <a:pPr marL="457200" lvl="0" indent="-381000" algn="l" rtl="0">
              <a:lnSpc>
                <a:spcPct val="100000"/>
              </a:lnSpc>
              <a:spcBef>
                <a:spcPts val="0"/>
              </a:spcBef>
              <a:spcAft>
                <a:spcPts val="0"/>
              </a:spcAft>
              <a:buSzPts val="2400"/>
              <a:buChar char="•"/>
            </a:pPr>
            <a:r>
              <a:rPr lang="en" sz="2400" dirty="0"/>
              <a:t>We’ll discuss each picture together.</a:t>
            </a:r>
            <a:endParaRPr sz="2400" dirty="0"/>
          </a:p>
          <a:p>
            <a:pPr marL="457200" lvl="0" indent="-381000" algn="l" rtl="0">
              <a:lnSpc>
                <a:spcPct val="100000"/>
              </a:lnSpc>
              <a:spcBef>
                <a:spcPts val="0"/>
              </a:spcBef>
              <a:spcAft>
                <a:spcPts val="0"/>
              </a:spcAft>
              <a:buSzPts val="2400"/>
              <a:buChar char="•"/>
            </a:pPr>
            <a:r>
              <a:rPr lang="en" sz="2400" dirty="0"/>
              <a:t>Once the answer is revealed, take a moment to reflect on the following:</a:t>
            </a:r>
            <a:endParaRPr sz="2400" dirty="0"/>
          </a:p>
          <a:p>
            <a:pPr marL="914400" lvl="1" indent="-342900" algn="l" rtl="0">
              <a:lnSpc>
                <a:spcPct val="100000"/>
              </a:lnSpc>
              <a:spcBef>
                <a:spcPts val="0"/>
              </a:spcBef>
              <a:spcAft>
                <a:spcPts val="0"/>
              </a:spcAft>
              <a:buSzPts val="1800"/>
              <a:buChar char="•"/>
            </a:pPr>
            <a:r>
              <a:rPr lang="en" sz="1800" dirty="0"/>
              <a:t>What surprised you about this skeleton?</a:t>
            </a:r>
            <a:endParaRPr sz="1800" dirty="0"/>
          </a:p>
          <a:p>
            <a:pPr marL="914400" lvl="1" indent="-342900" algn="l" rtl="0">
              <a:lnSpc>
                <a:spcPct val="100000"/>
              </a:lnSpc>
              <a:spcBef>
                <a:spcPts val="0"/>
              </a:spcBef>
              <a:spcAft>
                <a:spcPts val="0"/>
              </a:spcAft>
              <a:buSzPts val="1800"/>
              <a:buChar char="•"/>
            </a:pPr>
            <a:r>
              <a:rPr lang="en" sz="1800" dirty="0"/>
              <a:t>What did you find most interesting about it?</a:t>
            </a:r>
            <a:endParaRPr sz="1800" dirty="0"/>
          </a:p>
          <a:p>
            <a:pPr marL="914400" lvl="1" indent="-342900" algn="l" rtl="0">
              <a:lnSpc>
                <a:spcPct val="100000"/>
              </a:lnSpc>
              <a:spcBef>
                <a:spcPts val="0"/>
              </a:spcBef>
              <a:spcAft>
                <a:spcPts val="0"/>
              </a:spcAft>
              <a:buSzPts val="1800"/>
              <a:buChar char="•"/>
            </a:pPr>
            <a:r>
              <a:rPr lang="en" sz="1800" dirty="0"/>
              <a:t>What, if anything, was troubling to you about this skeleton?</a:t>
            </a:r>
            <a:endParaRPr sz="1800" dirty="0"/>
          </a:p>
        </p:txBody>
      </p:sp>
      <p:sp>
        <p:nvSpPr>
          <p:cNvPr id="113" name="Google Shape;113;p26"/>
          <p:cNvSpPr txBox="1">
            <a:spLocks noGrp="1"/>
          </p:cNvSpPr>
          <p:nvPr>
            <p:ph type="title"/>
          </p:nvPr>
        </p:nvSpPr>
        <p:spPr>
          <a:xfrm>
            <a:off x="457200" y="-3"/>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a:t>What is it?</a:t>
            </a:r>
            <a:endParaRPr/>
          </a:p>
        </p:txBody>
      </p:sp>
      <p:pic>
        <p:nvPicPr>
          <p:cNvPr id="114" name="Google Shape;114;p26"/>
          <p:cNvPicPr preferRelativeResize="0"/>
          <p:nvPr/>
        </p:nvPicPr>
        <p:blipFill>
          <a:blip r:embed="rId3">
            <a:alphaModFix/>
          </a:blip>
          <a:stretch>
            <a:fillRect/>
          </a:stretch>
        </p:blipFill>
        <p:spPr>
          <a:xfrm>
            <a:off x="7629647" y="150250"/>
            <a:ext cx="1057153" cy="11590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7"/>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What is it?</a:t>
            </a:r>
            <a:endParaRPr/>
          </a:p>
        </p:txBody>
      </p:sp>
      <p:pic>
        <p:nvPicPr>
          <p:cNvPr id="120" name="Google Shape;120;p27"/>
          <p:cNvPicPr preferRelativeResize="0"/>
          <p:nvPr/>
        </p:nvPicPr>
        <p:blipFill>
          <a:blip r:embed="rId3">
            <a:alphaModFix/>
          </a:blip>
          <a:stretch>
            <a:fillRect/>
          </a:stretch>
        </p:blipFill>
        <p:spPr>
          <a:xfrm>
            <a:off x="7629647" y="150250"/>
            <a:ext cx="1057153" cy="1159099"/>
          </a:xfrm>
          <a:prstGeom prst="rect">
            <a:avLst/>
          </a:prstGeom>
          <a:noFill/>
          <a:ln>
            <a:noFill/>
          </a:ln>
        </p:spPr>
      </p:pic>
      <p:pic>
        <p:nvPicPr>
          <p:cNvPr id="121" name="Google Shape;121;p27"/>
          <p:cNvPicPr preferRelativeResize="0"/>
          <p:nvPr/>
        </p:nvPicPr>
        <p:blipFill>
          <a:blip r:embed="rId4">
            <a:alphaModFix/>
          </a:blip>
          <a:stretch>
            <a:fillRect/>
          </a:stretch>
        </p:blipFill>
        <p:spPr>
          <a:xfrm>
            <a:off x="2275713" y="1309347"/>
            <a:ext cx="4592565" cy="36740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8"/>
          <p:cNvSpPr txBox="1">
            <a:spLocks noGrp="1"/>
          </p:cNvSpPr>
          <p:nvPr>
            <p:ph type="body" idx="1"/>
          </p:nvPr>
        </p:nvSpPr>
        <p:spPr>
          <a:xfrm>
            <a:off x="457200" y="1305059"/>
            <a:ext cx="3994500" cy="3621000"/>
          </a:xfrm>
          <a:prstGeom prst="rect">
            <a:avLst/>
          </a:prstGeom>
        </p:spPr>
        <p:txBody>
          <a:bodyPr spcFirstLastPara="1" wrap="square" lIns="91400" tIns="91400" rIns="91400" bIns="91400" anchor="t" anchorCtr="0">
            <a:noAutofit/>
          </a:bodyPr>
          <a:lstStyle/>
          <a:p>
            <a:pPr marL="457200" lvl="0" indent="-393700" algn="l" rtl="0">
              <a:spcBef>
                <a:spcPts val="520"/>
              </a:spcBef>
              <a:spcAft>
                <a:spcPts val="0"/>
              </a:spcAft>
              <a:buSzPts val="2600"/>
              <a:buChar char="•"/>
            </a:pPr>
            <a:r>
              <a:rPr lang="en"/>
              <a:t>What surprised you about this skeleton?</a:t>
            </a:r>
            <a:endParaRPr/>
          </a:p>
          <a:p>
            <a:pPr marL="457200" lvl="0" indent="-393700" algn="l" rtl="0">
              <a:spcBef>
                <a:spcPts val="0"/>
              </a:spcBef>
              <a:spcAft>
                <a:spcPts val="0"/>
              </a:spcAft>
              <a:buSzPts val="2600"/>
              <a:buChar char="•"/>
            </a:pPr>
            <a:r>
              <a:rPr lang="en"/>
              <a:t>What did you find most interesting about it?</a:t>
            </a:r>
            <a:endParaRPr/>
          </a:p>
          <a:p>
            <a:pPr marL="457200" lvl="0" indent="-393700" algn="l" rtl="0">
              <a:spcBef>
                <a:spcPts val="0"/>
              </a:spcBef>
              <a:spcAft>
                <a:spcPts val="0"/>
              </a:spcAft>
              <a:buSzPts val="2600"/>
              <a:buChar char="•"/>
            </a:pPr>
            <a:r>
              <a:rPr lang="en"/>
              <a:t>What, if anything, was troubling to you about this skeleton?</a:t>
            </a:r>
            <a:endParaRPr/>
          </a:p>
          <a:p>
            <a:pPr marL="0" lvl="0" indent="0" algn="l" rtl="0">
              <a:spcBef>
                <a:spcPts val="520"/>
              </a:spcBef>
              <a:spcAft>
                <a:spcPts val="0"/>
              </a:spcAft>
              <a:buClr>
                <a:schemeClr val="dk1"/>
              </a:buClr>
              <a:buSzPts val="1100"/>
              <a:buFont typeface="Arial"/>
              <a:buNone/>
            </a:pPr>
            <a:endParaRPr/>
          </a:p>
          <a:p>
            <a:pPr marL="0" lvl="0" indent="0" algn="l" rtl="0">
              <a:spcBef>
                <a:spcPts val="520"/>
              </a:spcBef>
              <a:spcAft>
                <a:spcPts val="0"/>
              </a:spcAft>
              <a:buNone/>
            </a:pPr>
            <a:endParaRPr/>
          </a:p>
        </p:txBody>
      </p:sp>
      <p:sp>
        <p:nvSpPr>
          <p:cNvPr id="127" name="Google Shape;127;p28"/>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What is it? </a:t>
            </a:r>
            <a:endParaRPr/>
          </a:p>
        </p:txBody>
      </p:sp>
      <p:pic>
        <p:nvPicPr>
          <p:cNvPr id="128" name="Google Shape;128;p28"/>
          <p:cNvPicPr preferRelativeResize="0"/>
          <p:nvPr/>
        </p:nvPicPr>
        <p:blipFill>
          <a:blip r:embed="rId3">
            <a:alphaModFix/>
          </a:blip>
          <a:stretch>
            <a:fillRect/>
          </a:stretch>
        </p:blipFill>
        <p:spPr>
          <a:xfrm>
            <a:off x="7629647" y="150250"/>
            <a:ext cx="1057153" cy="1159099"/>
          </a:xfrm>
          <a:prstGeom prst="rect">
            <a:avLst/>
          </a:prstGeom>
          <a:noFill/>
          <a:ln>
            <a:noFill/>
          </a:ln>
        </p:spPr>
      </p:pic>
      <p:pic>
        <p:nvPicPr>
          <p:cNvPr id="129" name="Google Shape;129;p28"/>
          <p:cNvPicPr preferRelativeResize="0"/>
          <p:nvPr/>
        </p:nvPicPr>
        <p:blipFill>
          <a:blip r:embed="rId4">
            <a:alphaModFix/>
          </a:blip>
          <a:stretch>
            <a:fillRect/>
          </a:stretch>
        </p:blipFill>
        <p:spPr>
          <a:xfrm>
            <a:off x="5128325" y="1200512"/>
            <a:ext cx="2742475" cy="2742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9"/>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What is it?</a:t>
            </a:r>
            <a:endParaRPr/>
          </a:p>
        </p:txBody>
      </p:sp>
      <p:pic>
        <p:nvPicPr>
          <p:cNvPr id="135" name="Google Shape;135;p29"/>
          <p:cNvPicPr preferRelativeResize="0"/>
          <p:nvPr/>
        </p:nvPicPr>
        <p:blipFill>
          <a:blip r:embed="rId3">
            <a:alphaModFix/>
          </a:blip>
          <a:stretch>
            <a:fillRect/>
          </a:stretch>
        </p:blipFill>
        <p:spPr>
          <a:xfrm>
            <a:off x="7629647" y="150250"/>
            <a:ext cx="1057153" cy="1159099"/>
          </a:xfrm>
          <a:prstGeom prst="rect">
            <a:avLst/>
          </a:prstGeom>
          <a:noFill/>
          <a:ln>
            <a:noFill/>
          </a:ln>
        </p:spPr>
      </p:pic>
      <p:pic>
        <p:nvPicPr>
          <p:cNvPr id="136" name="Google Shape;136;p29"/>
          <p:cNvPicPr preferRelativeResize="0"/>
          <p:nvPr/>
        </p:nvPicPr>
        <p:blipFill>
          <a:blip r:embed="rId4">
            <a:alphaModFix/>
          </a:blip>
          <a:stretch>
            <a:fillRect/>
          </a:stretch>
        </p:blipFill>
        <p:spPr>
          <a:xfrm>
            <a:off x="2393025" y="1219772"/>
            <a:ext cx="4357955" cy="367405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0"/>
          <p:cNvSpPr txBox="1">
            <a:spLocks noGrp="1"/>
          </p:cNvSpPr>
          <p:nvPr>
            <p:ph type="body" idx="1"/>
          </p:nvPr>
        </p:nvSpPr>
        <p:spPr>
          <a:xfrm>
            <a:off x="457200" y="1305059"/>
            <a:ext cx="3994500" cy="3621000"/>
          </a:xfrm>
          <a:prstGeom prst="rect">
            <a:avLst/>
          </a:prstGeom>
        </p:spPr>
        <p:txBody>
          <a:bodyPr spcFirstLastPara="1" wrap="square" lIns="91400" tIns="91400" rIns="91400" bIns="91400" anchor="t" anchorCtr="0">
            <a:noAutofit/>
          </a:bodyPr>
          <a:lstStyle/>
          <a:p>
            <a:pPr marL="457200" lvl="0" indent="-393700" algn="l" rtl="0">
              <a:spcBef>
                <a:spcPts val="520"/>
              </a:spcBef>
              <a:spcAft>
                <a:spcPts val="0"/>
              </a:spcAft>
              <a:buSzPts val="2600"/>
              <a:buChar char="•"/>
            </a:pPr>
            <a:r>
              <a:rPr lang="en"/>
              <a:t>What surprised you about this skeleton?</a:t>
            </a:r>
            <a:endParaRPr/>
          </a:p>
          <a:p>
            <a:pPr marL="457200" lvl="0" indent="-393700" algn="l" rtl="0">
              <a:spcBef>
                <a:spcPts val="0"/>
              </a:spcBef>
              <a:spcAft>
                <a:spcPts val="0"/>
              </a:spcAft>
              <a:buSzPts val="2600"/>
              <a:buChar char="•"/>
            </a:pPr>
            <a:r>
              <a:rPr lang="en"/>
              <a:t>What did you find most interesting about it?</a:t>
            </a:r>
            <a:endParaRPr/>
          </a:p>
          <a:p>
            <a:pPr marL="457200" lvl="0" indent="-393700" algn="l" rtl="0">
              <a:spcBef>
                <a:spcPts val="0"/>
              </a:spcBef>
              <a:spcAft>
                <a:spcPts val="0"/>
              </a:spcAft>
              <a:buSzPts val="2600"/>
              <a:buChar char="•"/>
            </a:pPr>
            <a:r>
              <a:rPr lang="en"/>
              <a:t>What, if anything, was troubling to you about this skeleton?</a:t>
            </a:r>
            <a:endParaRPr/>
          </a:p>
          <a:p>
            <a:pPr marL="0" lvl="0" indent="0" algn="l" rtl="0">
              <a:spcBef>
                <a:spcPts val="520"/>
              </a:spcBef>
              <a:spcAft>
                <a:spcPts val="0"/>
              </a:spcAft>
              <a:buNone/>
            </a:pPr>
            <a:endParaRPr/>
          </a:p>
          <a:p>
            <a:pPr marL="0" lvl="0" indent="0" algn="l" rtl="0">
              <a:spcBef>
                <a:spcPts val="520"/>
              </a:spcBef>
              <a:spcAft>
                <a:spcPts val="0"/>
              </a:spcAft>
              <a:buNone/>
            </a:pPr>
            <a:endParaRPr/>
          </a:p>
        </p:txBody>
      </p:sp>
      <p:sp>
        <p:nvSpPr>
          <p:cNvPr id="142" name="Google Shape;142;p30"/>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What is it? </a:t>
            </a:r>
            <a:endParaRPr/>
          </a:p>
        </p:txBody>
      </p:sp>
      <p:pic>
        <p:nvPicPr>
          <p:cNvPr id="143" name="Google Shape;143;p30"/>
          <p:cNvPicPr preferRelativeResize="0"/>
          <p:nvPr/>
        </p:nvPicPr>
        <p:blipFill>
          <a:blip r:embed="rId3">
            <a:alphaModFix/>
          </a:blip>
          <a:stretch>
            <a:fillRect/>
          </a:stretch>
        </p:blipFill>
        <p:spPr>
          <a:xfrm>
            <a:off x="7629647" y="150250"/>
            <a:ext cx="1057153" cy="1159099"/>
          </a:xfrm>
          <a:prstGeom prst="rect">
            <a:avLst/>
          </a:prstGeom>
          <a:noFill/>
          <a:ln>
            <a:noFill/>
          </a:ln>
        </p:spPr>
      </p:pic>
      <p:pic>
        <p:nvPicPr>
          <p:cNvPr id="144" name="Google Shape;144;p30"/>
          <p:cNvPicPr preferRelativeResize="0"/>
          <p:nvPr/>
        </p:nvPicPr>
        <p:blipFill>
          <a:blip r:embed="rId4">
            <a:alphaModFix/>
          </a:blip>
          <a:stretch>
            <a:fillRect/>
          </a:stretch>
        </p:blipFill>
        <p:spPr>
          <a:xfrm>
            <a:off x="4513950" y="1164650"/>
            <a:ext cx="3994502" cy="26630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1"/>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What is it?</a:t>
            </a:r>
            <a:endParaRPr/>
          </a:p>
        </p:txBody>
      </p:sp>
      <p:pic>
        <p:nvPicPr>
          <p:cNvPr id="150" name="Google Shape;150;p31"/>
          <p:cNvPicPr preferRelativeResize="0"/>
          <p:nvPr/>
        </p:nvPicPr>
        <p:blipFill>
          <a:blip r:embed="rId3">
            <a:alphaModFix/>
          </a:blip>
          <a:stretch>
            <a:fillRect/>
          </a:stretch>
        </p:blipFill>
        <p:spPr>
          <a:xfrm>
            <a:off x="7629647" y="150250"/>
            <a:ext cx="1057153" cy="1159099"/>
          </a:xfrm>
          <a:prstGeom prst="rect">
            <a:avLst/>
          </a:prstGeom>
          <a:noFill/>
          <a:ln>
            <a:noFill/>
          </a:ln>
        </p:spPr>
      </p:pic>
      <p:pic>
        <p:nvPicPr>
          <p:cNvPr id="151" name="Google Shape;151;p31"/>
          <p:cNvPicPr preferRelativeResize="0"/>
          <p:nvPr/>
        </p:nvPicPr>
        <p:blipFill>
          <a:blip r:embed="rId4">
            <a:alphaModFix/>
          </a:blip>
          <a:stretch>
            <a:fillRect/>
          </a:stretch>
        </p:blipFill>
        <p:spPr>
          <a:xfrm>
            <a:off x="2180463" y="1385150"/>
            <a:ext cx="4783077" cy="3188726"/>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1372</Words>
  <Application>Microsoft Office PowerPoint</Application>
  <PresentationFormat>On-screen Show (16:9)</PresentationFormat>
  <Paragraphs>114</Paragraphs>
  <Slides>25</Slides>
  <Notes>25</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Noto Sans Symbols</vt:lpstr>
      <vt:lpstr>LEARN theme</vt:lpstr>
      <vt:lpstr>LEARN theme</vt:lpstr>
      <vt:lpstr>Jurassic Art</vt:lpstr>
      <vt:lpstr>Essential Question</vt:lpstr>
      <vt:lpstr>Lesson Objectives</vt:lpstr>
      <vt:lpstr>What is it?</vt:lpstr>
      <vt:lpstr>What is it?</vt:lpstr>
      <vt:lpstr>What is it? </vt:lpstr>
      <vt:lpstr>What is it?</vt:lpstr>
      <vt:lpstr>What is it? </vt:lpstr>
      <vt:lpstr>What is it?</vt:lpstr>
      <vt:lpstr>What is it? </vt:lpstr>
      <vt:lpstr>What is it?</vt:lpstr>
      <vt:lpstr>What is it? </vt:lpstr>
      <vt:lpstr>What is it?</vt:lpstr>
      <vt:lpstr>What is it? </vt:lpstr>
      <vt:lpstr>How Scientists Solved this Dinosaur Puzzle</vt:lpstr>
      <vt:lpstr>PaleoArt - New Visions of Ancient Creatures</vt:lpstr>
      <vt:lpstr>Let’s Discuss </vt:lpstr>
      <vt:lpstr>Sketch It</vt:lpstr>
      <vt:lpstr>Choose a Dinosaur</vt:lpstr>
      <vt:lpstr>Claim, Evidence, Reasoning</vt:lpstr>
      <vt:lpstr>Create Your Infographic</vt:lpstr>
      <vt:lpstr>Sketch It, Again.</vt:lpstr>
      <vt:lpstr>Time to Sculpt!</vt:lpstr>
      <vt:lpstr>Show Off Your Work</vt:lpstr>
      <vt:lpstr>Rose, Bud and Thorn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Bracken, Pam</cp:lastModifiedBy>
  <cp:revision>2</cp:revision>
  <dcterms:modified xsi:type="dcterms:W3CDTF">2024-10-09T16:02:02Z</dcterms:modified>
</cp:coreProperties>
</file>