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4.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 id="2147483679" r:id="rId2"/>
    <p:sldMasterId id="2147483680" r:id="rId3"/>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9" r:id="rId31"/>
    <p:sldId id="283" r:id="rId32"/>
    <p:sldId id="284" r:id="rId33"/>
    <p:sldId id="285" r:id="rId34"/>
    <p:sldId id="286" r:id="rId35"/>
    <p:sldId id="287" r:id="rId36"/>
    <p:sldId id="288"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dia Baker"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1C340-E899-5345-9A12-D94192F490A9}" v="4" dt="2024-11-06T15:35:38.834"/>
  </p1510:revLst>
</p1510:revInfo>
</file>

<file path=ppt/tableStyles.xml><?xml version="1.0" encoding="utf-8"?>
<a:tblStyleLst xmlns:a="http://schemas.openxmlformats.org/drawingml/2006/main" def="{81203A0A-5003-42D8-BF97-7843AF4A5799}">
  <a:tblStyle styleId="{81203A0A-5003-42D8-BF97-7843AF4A57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44"/>
    <p:restoredTop sz="72109"/>
  </p:normalViewPr>
  <p:slideViewPr>
    <p:cSldViewPr snapToGrid="0">
      <p:cViewPr varScale="1">
        <p:scale>
          <a:sx n="120" d="100"/>
          <a:sy n="120" d="100"/>
        </p:scale>
        <p:origin x="1272"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BFC1C340-E899-5345-9A12-D94192F490A9}"/>
    <pc:docChg chg="addSld modSld">
      <pc:chgData name="Moharram, Jehanne" userId="85e21374-e6a7-4794-bfaa-d28b9d520c64" providerId="ADAL" clId="{BFC1C340-E899-5345-9A12-D94192F490A9}" dt="2024-11-11T22:01:21.339" v="51" actId="20577"/>
      <pc:docMkLst>
        <pc:docMk/>
      </pc:docMkLst>
      <pc:sldChg chg="modSp mod">
        <pc:chgData name="Moharram, Jehanne" userId="85e21374-e6a7-4794-bfaa-d28b9d520c64" providerId="ADAL" clId="{BFC1C340-E899-5345-9A12-D94192F490A9}" dt="2024-11-11T21:58:34.069" v="19" actId="20577"/>
        <pc:sldMkLst>
          <pc:docMk/>
          <pc:sldMk cId="0" sldId="272"/>
        </pc:sldMkLst>
        <pc:spChg chg="mod">
          <ac:chgData name="Moharram, Jehanne" userId="85e21374-e6a7-4794-bfaa-d28b9d520c64" providerId="ADAL" clId="{BFC1C340-E899-5345-9A12-D94192F490A9}" dt="2024-11-11T21:58:34.069" v="19" actId="20577"/>
          <ac:spMkLst>
            <pc:docMk/>
            <pc:sldMk cId="0" sldId="272"/>
            <ac:spMk id="240" creationId="{00000000-0000-0000-0000-000000000000}"/>
          </ac:spMkLst>
        </pc:spChg>
      </pc:sldChg>
      <pc:sldChg chg="modSp new mod">
        <pc:chgData name="Moharram, Jehanne" userId="85e21374-e6a7-4794-bfaa-d28b9d520c64" providerId="ADAL" clId="{BFC1C340-E899-5345-9A12-D94192F490A9}" dt="2024-11-11T22:01:21.339" v="51" actId="20577"/>
        <pc:sldMkLst>
          <pc:docMk/>
          <pc:sldMk cId="2321675610" sldId="289"/>
        </pc:sldMkLst>
        <pc:spChg chg="mod">
          <ac:chgData name="Moharram, Jehanne" userId="85e21374-e6a7-4794-bfaa-d28b9d520c64" providerId="ADAL" clId="{BFC1C340-E899-5345-9A12-D94192F490A9}" dt="2024-11-11T22:01:09.454" v="21"/>
          <ac:spMkLst>
            <pc:docMk/>
            <pc:sldMk cId="2321675610" sldId="289"/>
            <ac:spMk id="2" creationId="{87798CA5-A899-183F-BF2C-56F3994F0A20}"/>
          </ac:spMkLst>
        </pc:spChg>
        <pc:spChg chg="mod">
          <ac:chgData name="Moharram, Jehanne" userId="85e21374-e6a7-4794-bfaa-d28b9d520c64" providerId="ADAL" clId="{BFC1C340-E899-5345-9A12-D94192F490A9}" dt="2024-11-11T22:01:21.339" v="51" actId="20577"/>
          <ac:spMkLst>
            <pc:docMk/>
            <pc:sldMk cId="2321675610" sldId="289"/>
            <ac:spMk id="3" creationId="{AC2F0523-BBBF-BA5C-676F-694F10C2F757}"/>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08-12T16:40:31.718" idx="1">
    <p:pos x="6000" y="0"/>
    <p:text>End of Day 1</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4-08-12T16:48:22.859" idx="2">
    <p:pos x="6000" y="0"/>
    <p:text>Students finish day 2 making drawings and Models.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4-08-12T16:48:33.440" idx="3">
    <p:pos x="6000" y="0"/>
    <p:text>All of Day 3</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4-08-12T16:53:17.024" idx="4">
    <p:pos x="6000" y="0"/>
    <p:text>End of day 10</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idewalls.ch/magazine/installation-ar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bldgblog.com/2011/06/the-space-of-preparatio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fxreflects.blogspot.com/2019/09/richard-serra-matter-of-time-guggenheim.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ate.org.uk/art/art-terms/i/installation-ar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sngXz55b4b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f22dc921df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3" name="Google Shape;133;g2f22dc921df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f22dc921df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f22dc921df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5 minutes</a:t>
            </a:r>
            <a:endParaRPr sz="1400" dirty="0"/>
          </a:p>
          <a:p>
            <a:pPr marL="0" lvl="0" indent="0" algn="l" rtl="0">
              <a:spcBef>
                <a:spcPts val="0"/>
              </a:spcBef>
              <a:spcAft>
                <a:spcPts val="0"/>
              </a:spcAft>
              <a:buClr>
                <a:schemeClr val="dk1"/>
              </a:buClr>
              <a:buSzPts val="1100"/>
              <a:buFont typeface="Arial"/>
              <a:buNone/>
            </a:pPr>
            <a:r>
              <a:rPr lang="en" sz="1400" dirty="0"/>
              <a:t>Once all sticky notes are collected, begin reading out loud student responses and grouping similar ideas to start making connections and gauging students' learning.</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None/>
            </a:pPr>
            <a:endParaRPr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f22dc921df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f22dc921df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minutes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22dc921df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f22dc921df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minutes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f22dc921df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f22dc921df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 minutes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22dc921df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f22dc921df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50 minutes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f81a0e8a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ff81a0e8a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f22dc921df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f22dc921df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50 minutes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ff81a0e8a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ff81a0e8a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22dc921df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f22dc921df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30-40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f22dc921df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f22dc921df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 minutes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f22dc921d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2f22dc921df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ff81a0e8ad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ff81a0e8ad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Lansroth</a:t>
            </a:r>
            <a:r>
              <a:rPr lang="en-US" dirty="0"/>
              <a:t>, B. (2016, October 19). What is installation art and how does it transform our perception? </a:t>
            </a:r>
            <a:r>
              <a:rPr lang="en-US" dirty="0" err="1"/>
              <a:t>Widewalls</a:t>
            </a:r>
            <a:r>
              <a:rPr lang="en-US" dirty="0"/>
              <a:t>. </a:t>
            </a:r>
            <a:r>
              <a:rPr lang="en-US" u="sng" dirty="0">
                <a:solidFill>
                  <a:schemeClr val="hlink"/>
                </a:solidFill>
                <a:hlinkClick r:id="rId3"/>
              </a:rPr>
              <a:t>https://www.widewalls.ch/magazine/installation-art</a:t>
            </a:r>
            <a:endParaRPr lang="en-US"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f22dc921df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f22dc921df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ff81a0e8ad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ff81a0e8ad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Manaugh</a:t>
            </a:r>
            <a:r>
              <a:rPr lang="en-US" dirty="0"/>
              <a:t>, G. (2011, June 6). The Space of Preparation. BLDGBLOG. </a:t>
            </a:r>
            <a:r>
              <a:rPr lang="en-US" u="sng" dirty="0">
                <a:solidFill>
                  <a:schemeClr val="hlink"/>
                </a:solidFill>
                <a:hlinkClick r:id="rId3"/>
              </a:rPr>
              <a:t>ttps://bldgblog.com/2011/06/the-space-of-preparation/</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Guerin, F. (2019, September 16). Richard Serra, The matter of time @ Guggenheim Bilbao. </a:t>
            </a:r>
            <a:r>
              <a:rPr lang="en-US" dirty="0" err="1"/>
              <a:t>Fx</a:t>
            </a:r>
            <a:r>
              <a:rPr lang="en-US" dirty="0"/>
              <a:t> Reflects. </a:t>
            </a:r>
            <a:r>
              <a:rPr lang="en" u="sng" dirty="0">
                <a:solidFill>
                  <a:schemeClr val="hlink"/>
                </a:solidFill>
                <a:hlinkClick r:id="rId4"/>
              </a:rPr>
              <a:t>https://fxreflects.blogspot.com/2019/09/richard-serra-matter-of-time-guggenheim.html</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f22dc921df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f22dc921df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ff81a0e8ad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ff81a0e8ad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Tate. (n.d.). Art term: Installation art. Tate. </a:t>
            </a:r>
            <a:r>
              <a:rPr lang="en-US" u="sng" dirty="0">
                <a:solidFill>
                  <a:schemeClr val="hlink"/>
                </a:solidFill>
                <a:hlinkClick r:id="rId3"/>
              </a:rPr>
              <a:t>https://www.tate.org.uk/art/art-terms/i/installation-art</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ff81a0e8a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ff81a0e8a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ff81a0e8ad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ff81a0e8ad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f81a0e8ad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ff81a0e8a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ff81a0e8ad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ff81a0e8ad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ff81a0e8ad_1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ff81a0e8ad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f22dc921df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3" name="Google Shape;143;g2f22dc921df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0212b91dd4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0212b91dd4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WHYY. (2022, April 14). </a:t>
            </a:r>
            <a:r>
              <a:rPr lang="en-US" i="1" dirty="0"/>
              <a:t>Michelle Lopez: sculptor and installation artist – movers &amp; makers </a:t>
            </a:r>
            <a:r>
              <a:rPr lang="en-US" dirty="0"/>
              <a:t>(2022) [Video]. YouTube. https://</a:t>
            </a:r>
            <a:r>
              <a:rPr lang="en-US" dirty="0" err="1"/>
              <a:t>www.youtube.com</a:t>
            </a:r>
            <a:r>
              <a:rPr lang="en-US" dirty="0"/>
              <a:t>/</a:t>
            </a:r>
            <a:r>
              <a:rPr lang="en-US" dirty="0" err="1"/>
              <a:t>watch?v</a:t>
            </a:r>
            <a:r>
              <a:rPr lang="en-US" dirty="0"/>
              <a:t>=XloMp6Ett74</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ff81a0e8ad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ff81a0e8ad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HCT.media</a:t>
            </a:r>
            <a:r>
              <a:rPr lang="en-US" dirty="0"/>
              <a:t>. (2013, October 17). </a:t>
            </a:r>
            <a:r>
              <a:rPr lang="en-US" i="1" dirty="0"/>
              <a:t>Abigail Anne Newbold | Installation art documentary </a:t>
            </a:r>
            <a:r>
              <a:rPr lang="en-US" dirty="0"/>
              <a:t>[Video]. YouTube. https://</a:t>
            </a:r>
            <a:r>
              <a:rPr lang="en-US" dirty="0" err="1"/>
              <a:t>www.youtube.com</a:t>
            </a:r>
            <a:r>
              <a:rPr lang="en-US" dirty="0"/>
              <a:t>/</a:t>
            </a:r>
            <a:r>
              <a:rPr lang="en-US" dirty="0" err="1"/>
              <a:t>watch?v</a:t>
            </a:r>
            <a:r>
              <a:rPr lang="en-US" dirty="0"/>
              <a:t>=T4dLi2xDxA0</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f81a0e8ad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ff81a0e8ad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HCT.media</a:t>
            </a:r>
            <a:r>
              <a:rPr lang="en-US" dirty="0"/>
              <a:t>. (2013, March 14). </a:t>
            </a:r>
            <a:r>
              <a:rPr lang="en-US" i="1" dirty="0"/>
              <a:t>Emily </a:t>
            </a:r>
            <a:r>
              <a:rPr lang="en-US" i="1" dirty="0" err="1"/>
              <a:t>Nachison</a:t>
            </a:r>
            <a:r>
              <a:rPr lang="en-US" i="1" dirty="0"/>
              <a:t> | Sculptor/installation artist (documentary) </a:t>
            </a:r>
            <a:r>
              <a:rPr lang="en-US" dirty="0"/>
              <a:t>[Video]. YouTube. https://</a:t>
            </a:r>
            <a:r>
              <a:rPr lang="en-US" dirty="0" err="1"/>
              <a:t>www.youtube.com</a:t>
            </a:r>
            <a:r>
              <a:rPr lang="en-US" dirty="0"/>
              <a:t>/</a:t>
            </a:r>
            <a:r>
              <a:rPr lang="en-US" dirty="0" err="1"/>
              <a:t>watch?v</a:t>
            </a:r>
            <a:r>
              <a:rPr lang="en-US" dirty="0"/>
              <a:t>=uM5cB4NN9OA</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f22dc921df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f22dc921df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22dc921df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9" name="Google Shape;149;g2f22dc921df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ff81a0e8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ff81a0e8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f22dc921df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2f22dc921df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sz="1400"/>
              <a:t>Engage: Virtual Art exhibition</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 sz="1400"/>
              <a:t>Once all students have had a chance to share with their partner, ask individuals to </a:t>
            </a:r>
            <a:r>
              <a:rPr lang="en" sz="1400" b="1"/>
              <a:t>share with the class what their partner explained to them</a:t>
            </a:r>
            <a:r>
              <a:rPr lang="en" sz="1400"/>
              <a:t>. Then, hold a </a:t>
            </a:r>
            <a:r>
              <a:rPr lang="en" sz="1400" b="1"/>
              <a:t>whole-class discussion.</a:t>
            </a:r>
            <a:endParaRPr sz="1400" b="1"/>
          </a:p>
          <a:p>
            <a:pPr marL="0" lvl="0" indent="0" algn="l" rtl="0">
              <a:lnSpc>
                <a:spcPct val="100000"/>
              </a:lnSpc>
              <a:spcBef>
                <a:spcPts val="0"/>
              </a:spcBef>
              <a:spcAft>
                <a:spcPts val="0"/>
              </a:spcAft>
              <a:buClr>
                <a:schemeClr val="dk1"/>
              </a:buClr>
              <a:buSzPts val="1400"/>
              <a:buFont typeface="Arial"/>
              <a:buNone/>
            </a:pPr>
            <a:br>
              <a:rPr lang="en" sz="1400"/>
            </a:br>
            <a:r>
              <a:rPr lang="en" sz="1400"/>
              <a:t>20-30 minutes</a:t>
            </a:r>
            <a:endParaRPr sz="1400"/>
          </a:p>
          <a:p>
            <a:pPr marL="0" lvl="0" indent="0" algn="l" rtl="0">
              <a:lnSpc>
                <a:spcPct val="100000"/>
              </a:lnSpc>
              <a:spcBef>
                <a:spcPts val="0"/>
              </a:spcBef>
              <a:spcAft>
                <a:spcPts val="0"/>
              </a:spcAft>
              <a:buClr>
                <a:schemeClr val="dk1"/>
              </a:buClr>
              <a:buSzPts val="1400"/>
              <a:buFont typeface="Arial"/>
              <a:buNone/>
            </a:pP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22dc921df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f22dc921df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u="none" dirty="0">
              <a:solidFill>
                <a:schemeClr val="hlink"/>
              </a:solidFill>
              <a:hlinkClick r:id="rId3"/>
            </a:endParaRPr>
          </a:p>
          <a:p>
            <a:pPr marL="0" lvl="0" indent="0" algn="l" rtl="0">
              <a:spcBef>
                <a:spcPts val="0"/>
              </a:spcBef>
              <a:spcAft>
                <a:spcPts val="0"/>
              </a:spcAft>
              <a:buNone/>
            </a:pPr>
            <a:br>
              <a:rPr lang="en" dirty="0"/>
            </a:br>
            <a:br>
              <a:rPr lang="en" dirty="0"/>
            </a:br>
            <a:r>
              <a:rPr lang="en" dirty="0"/>
              <a:t>Sheridan, C. (2020, May 19). </a:t>
            </a:r>
            <a:r>
              <a:rPr lang="en" i="1" dirty="0"/>
              <a:t>Andy Goldsworthy - Earth artist and his process</a:t>
            </a:r>
            <a:r>
              <a:rPr lang="en" i="0" dirty="0"/>
              <a:t> [Video]. YouTube. </a:t>
            </a:r>
            <a:r>
              <a:rPr lang="en" u="sng" dirty="0">
                <a:solidFill>
                  <a:schemeClr val="hlink"/>
                </a:solidFill>
                <a:hlinkClick r:id="rId3"/>
              </a:rPr>
              <a:t>https://www.youtube.com/watch?v=sngXz55b4bc</a:t>
            </a:r>
            <a:r>
              <a:rPr lang="en" dirty="0"/>
              <a:t>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9 minutes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f22dc921df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f22dc921d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minutes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ff81a0e8a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ff81a0e8a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5"/>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7" name="Google Shape;57;p15"/>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8" name="Google Shape;5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63" name="Google Shape;63;p1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64" name="Google Shape;64;p1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5" name="Google Shape;65;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67"/>
        <p:cNvGrpSpPr/>
        <p:nvPr/>
      </p:nvGrpSpPr>
      <p:grpSpPr>
        <a:xfrm>
          <a:off x="0" y="0"/>
          <a:ext cx="0" cy="0"/>
          <a:chOff x="0" y="0"/>
          <a:chExt cx="0" cy="0"/>
        </a:xfrm>
      </p:grpSpPr>
      <p:sp>
        <p:nvSpPr>
          <p:cNvPr id="68" name="Google Shape;68;p1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9" name="Google Shape;69;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0" name="Google Shape;70;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Google Shape;72;p1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73" name="Google Shape;73;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4" name="Google Shape;74;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9"/>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78" name="Google Shape;78;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9" name="Google Shape;79;p19"/>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80"/>
        <p:cNvGrpSpPr/>
        <p:nvPr/>
      </p:nvGrpSpPr>
      <p:grpSpPr>
        <a:xfrm>
          <a:off x="0" y="0"/>
          <a:ext cx="0" cy="0"/>
          <a:chOff x="0" y="0"/>
          <a:chExt cx="0" cy="0"/>
        </a:xfrm>
      </p:grpSpPr>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2" name="Google Shape;82;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p20"/>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84" name="Google Shape;84;p20"/>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5"/>
        <p:cNvGrpSpPr/>
        <p:nvPr/>
      </p:nvGrpSpPr>
      <p:grpSpPr>
        <a:xfrm>
          <a:off x="0" y="0"/>
          <a:ext cx="0" cy="0"/>
          <a:chOff x="0" y="0"/>
          <a:chExt cx="0" cy="0"/>
        </a:xfrm>
      </p:grpSpPr>
      <p:pic>
        <p:nvPicPr>
          <p:cNvPr id="86" name="Google Shape;86;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7" name="Google Shape;87;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8"/>
        <p:cNvGrpSpPr/>
        <p:nvPr/>
      </p:nvGrpSpPr>
      <p:grpSpPr>
        <a:xfrm>
          <a:off x="0" y="0"/>
          <a:ext cx="0" cy="0"/>
          <a:chOff x="0" y="0"/>
          <a:chExt cx="0" cy="0"/>
        </a:xfrm>
      </p:grpSpPr>
      <p:pic>
        <p:nvPicPr>
          <p:cNvPr id="89" name="Google Shape;89;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9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91"/>
        <p:cNvGrpSpPr/>
        <p:nvPr/>
      </p:nvGrpSpPr>
      <p:grpSpPr>
        <a:xfrm>
          <a:off x="0" y="0"/>
          <a:ext cx="0" cy="0"/>
          <a:chOff x="0" y="0"/>
          <a:chExt cx="0" cy="0"/>
        </a:xfrm>
      </p:grpSpPr>
      <p:sp>
        <p:nvSpPr>
          <p:cNvPr id="92" name="Google Shape;92;p24"/>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24"/>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7"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94" name="Google Shape;94;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p2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98" name="Google Shape;98;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99"/>
        <p:cNvGrpSpPr/>
        <p:nvPr/>
      </p:nvGrpSpPr>
      <p:grpSpPr>
        <a:xfrm>
          <a:off x="0" y="0"/>
          <a:ext cx="0" cy="0"/>
          <a:chOff x="0" y="0"/>
          <a:chExt cx="0" cy="0"/>
        </a:xfrm>
      </p:grpSpPr>
      <p:pic>
        <p:nvPicPr>
          <p:cNvPr id="100" name="Google Shape;100;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1" name="Google Shape;101;p26"/>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02" name="Google Shape;102;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3"/>
        <p:cNvGrpSpPr/>
        <p:nvPr/>
      </p:nvGrpSpPr>
      <p:grpSpPr>
        <a:xfrm>
          <a:off x="0" y="0"/>
          <a:ext cx="0" cy="0"/>
          <a:chOff x="0" y="0"/>
          <a:chExt cx="0" cy="0"/>
        </a:xfrm>
      </p:grpSpPr>
      <p:pic>
        <p:nvPicPr>
          <p:cNvPr id="104" name="Google Shape;104;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5" name="Google Shape;105;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06"/>
        <p:cNvGrpSpPr/>
        <p:nvPr/>
      </p:nvGrpSpPr>
      <p:grpSpPr>
        <a:xfrm>
          <a:off x="0" y="0"/>
          <a:ext cx="0" cy="0"/>
          <a:chOff x="0" y="0"/>
          <a:chExt cx="0" cy="0"/>
        </a:xfrm>
      </p:grpSpPr>
      <p:pic>
        <p:nvPicPr>
          <p:cNvPr id="107" name="Google Shape;107;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8" name="Google Shape;108;p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8"/>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10" name="Google Shape;110;p28"/>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11"/>
        <p:cNvGrpSpPr/>
        <p:nvPr/>
      </p:nvGrpSpPr>
      <p:grpSpPr>
        <a:xfrm>
          <a:off x="0" y="0"/>
          <a:ext cx="0" cy="0"/>
          <a:chOff x="0" y="0"/>
          <a:chExt cx="0" cy="0"/>
        </a:xfrm>
      </p:grpSpPr>
      <p:sp>
        <p:nvSpPr>
          <p:cNvPr id="112" name="Google Shape;112;p29"/>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3" name="Google Shape;113;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4" name="Google Shape;114;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2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16" name="Google Shape;116;p2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117" name="Google Shape;117;p29" descr="A picture containing icon&#10;&#10;Description automatically generated"/>
          <p:cNvPicPr preferRelativeResize="0"/>
          <p:nvPr/>
        </p:nvPicPr>
        <p:blipFill rotWithShape="1">
          <a:blip r:embed="rId3">
            <a:alphaModFix/>
          </a:blip>
          <a:srcRect l="34175" t="21570" r="32618" b="56089"/>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18"/>
        <p:cNvGrpSpPr/>
        <p:nvPr/>
      </p:nvGrpSpPr>
      <p:grpSpPr>
        <a:xfrm>
          <a:off x="0" y="0"/>
          <a:ext cx="0" cy="0"/>
          <a:chOff x="0" y="0"/>
          <a:chExt cx="0" cy="0"/>
        </a:xfrm>
      </p:grpSpPr>
      <p:pic>
        <p:nvPicPr>
          <p:cNvPr id="119" name="Google Shape;119;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32"/>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7"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26" name="Google Shape;126;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p3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0" name="Google Shape;130;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3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XloMp6Ett74"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T4dLi2xDxA0"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uM5cB4NN9OA"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comments" Target="../comments/commen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v21artspace.com/virtual-exhibitio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sngXz55b4bc"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3"/>
          <p:cNvSpPr txBox="1">
            <a:spLocks noGrp="1"/>
          </p:cNvSpPr>
          <p:nvPr>
            <p:ph type="body" idx="1"/>
          </p:nvPr>
        </p:nvSpPr>
        <p:spPr>
          <a:xfrm>
            <a:off x="457200" y="2164600"/>
            <a:ext cx="5529600" cy="25788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What common themes do you see in what we all wrote as our POMS?</a:t>
            </a:r>
            <a:endParaRPr dirty="0"/>
          </a:p>
        </p:txBody>
      </p:sp>
      <p:sp>
        <p:nvSpPr>
          <p:cNvPr id="192" name="Google Shape;192;p4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Review Point of Most Significance</a:t>
            </a:r>
            <a:endParaRPr/>
          </a:p>
        </p:txBody>
      </p:sp>
      <p:pic>
        <p:nvPicPr>
          <p:cNvPr id="193" name="Google Shape;193;p43"/>
          <p:cNvPicPr preferRelativeResize="0"/>
          <p:nvPr/>
        </p:nvPicPr>
        <p:blipFill>
          <a:blip r:embed="rId3">
            <a:alphaModFix/>
          </a:blip>
          <a:stretch>
            <a:fillRect/>
          </a:stretch>
        </p:blipFill>
        <p:spPr>
          <a:xfrm>
            <a:off x="5783375" y="1316875"/>
            <a:ext cx="2824351" cy="24743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Art Installation Parameters</a:t>
            </a:r>
            <a:endParaRPr/>
          </a:p>
        </p:txBody>
      </p:sp>
      <p:graphicFrame>
        <p:nvGraphicFramePr>
          <p:cNvPr id="199" name="Google Shape;199;p44"/>
          <p:cNvGraphicFramePr/>
          <p:nvPr/>
        </p:nvGraphicFramePr>
        <p:xfrm>
          <a:off x="535975" y="1629200"/>
          <a:ext cx="7239000" cy="3108900"/>
        </p:xfrm>
        <a:graphic>
          <a:graphicData uri="http://schemas.openxmlformats.org/drawingml/2006/table">
            <a:tbl>
              <a:tblPr>
                <a:noFill/>
                <a:tableStyleId>{81203A0A-5003-42D8-BF97-7843AF4A5799}</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564950">
                <a:tc>
                  <a:txBody>
                    <a:bodyPr/>
                    <a:lstStyle/>
                    <a:p>
                      <a:pPr marL="0" lvl="0" indent="0" algn="ctr" rtl="0">
                        <a:spcBef>
                          <a:spcPts val="520"/>
                        </a:spcBef>
                        <a:spcAft>
                          <a:spcPts val="0"/>
                        </a:spcAft>
                        <a:buNone/>
                      </a:pPr>
                      <a:r>
                        <a:rPr lang="en" sz="2600" b="1">
                          <a:solidFill>
                            <a:schemeClr val="accent6"/>
                          </a:solidFill>
                          <a:latin typeface="Calibri"/>
                          <a:ea typeface="Calibri"/>
                          <a:cs typeface="Calibri"/>
                          <a:sym typeface="Calibri"/>
                        </a:rPr>
                        <a:t>Location</a:t>
                      </a:r>
                      <a:endParaRPr b="1">
                        <a:solidFill>
                          <a:schemeClr val="accent6"/>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tcPr>
                </a:tc>
                <a:tc>
                  <a:txBody>
                    <a:bodyPr/>
                    <a:lstStyle/>
                    <a:p>
                      <a:pPr marL="0" lvl="0" indent="0" algn="ctr" rtl="0">
                        <a:spcBef>
                          <a:spcPts val="520"/>
                        </a:spcBef>
                        <a:spcAft>
                          <a:spcPts val="0"/>
                        </a:spcAft>
                        <a:buNone/>
                      </a:pPr>
                      <a:r>
                        <a:rPr lang="en" sz="2600" b="1">
                          <a:solidFill>
                            <a:schemeClr val="accent6"/>
                          </a:solidFill>
                          <a:latin typeface="Calibri"/>
                          <a:ea typeface="Calibri"/>
                          <a:cs typeface="Calibri"/>
                          <a:sym typeface="Calibri"/>
                        </a:rPr>
                        <a:t>Permanency</a:t>
                      </a:r>
                      <a:endParaRPr b="1">
                        <a:solidFill>
                          <a:schemeClr val="accent6"/>
                        </a:solidFill>
                      </a:endParaRPr>
                    </a:p>
                  </a:txBody>
                  <a:tcPr marL="91425" marR="91425" marT="91425" marB="91425">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9525" cap="flat" cmpd="sng">
                      <a:solidFill>
                        <a:srgbClr val="9E9E9E">
                          <a:alpha val="0"/>
                        </a:srgbClr>
                      </a:solidFill>
                      <a:prstDash val="solid"/>
                      <a:round/>
                      <a:headEnd type="none" w="sm" len="sm"/>
                      <a:tailEnd type="none" w="sm" len="sm"/>
                    </a:lnT>
                  </a:tcPr>
                </a:tc>
                <a:tc>
                  <a:txBody>
                    <a:bodyPr/>
                    <a:lstStyle/>
                    <a:p>
                      <a:pPr marL="0" lvl="0" indent="0" algn="ctr" rtl="0">
                        <a:spcBef>
                          <a:spcPts val="520"/>
                        </a:spcBef>
                        <a:spcAft>
                          <a:spcPts val="0"/>
                        </a:spcAft>
                        <a:buNone/>
                      </a:pPr>
                      <a:r>
                        <a:rPr lang="en" sz="2600" b="1">
                          <a:solidFill>
                            <a:schemeClr val="accent6"/>
                          </a:solidFill>
                          <a:latin typeface="Calibri"/>
                          <a:ea typeface="Calibri"/>
                          <a:cs typeface="Calibri"/>
                          <a:sym typeface="Calibri"/>
                        </a:rPr>
                        <a:t>Medium</a:t>
                      </a:r>
                      <a:endParaRPr sz="2600" b="1">
                        <a:solidFill>
                          <a:schemeClr val="accent6"/>
                        </a:solidFill>
                        <a:latin typeface="Calibri"/>
                        <a:ea typeface="Calibri"/>
                        <a:cs typeface="Calibri"/>
                        <a:sym typeface="Calibri"/>
                      </a:endParaRPr>
                    </a:p>
                    <a:p>
                      <a:pPr marL="0" lvl="0" indent="0" algn="ctr" rtl="0">
                        <a:spcBef>
                          <a:spcPts val="0"/>
                        </a:spcBef>
                        <a:spcAft>
                          <a:spcPts val="0"/>
                        </a:spcAft>
                        <a:buNone/>
                      </a:pPr>
                      <a:endParaRPr b="1">
                        <a:solidFill>
                          <a:schemeClr val="accent6"/>
                        </a:solidFill>
                      </a:endParaRPr>
                    </a:p>
                  </a:txBody>
                  <a:tcPr marL="91425" marR="91425" marT="91425" marB="91425">
                    <a:lnL w="19050" cap="flat" cmpd="sng">
                      <a:solidFill>
                        <a:schemeClr val="accent6"/>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[Add specifics here]</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6"/>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[Add specifics here]</a:t>
                      </a:r>
                      <a:endParaRPr>
                        <a:solidFill>
                          <a:schemeClr val="dk1"/>
                        </a:solidFill>
                      </a:endParaRPr>
                    </a:p>
                    <a:p>
                      <a:pPr marL="0" lvl="0" indent="0" algn="l" rtl="0">
                        <a:spcBef>
                          <a:spcPts val="0"/>
                        </a:spcBef>
                        <a:spcAft>
                          <a:spcPts val="0"/>
                        </a:spcAft>
                        <a:buNone/>
                      </a:pPr>
                      <a:endParaRPr/>
                    </a:p>
                  </a:txBody>
                  <a:tcPr marL="91425" marR="91425" marT="91425" marB="91425">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[Add specifics here]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19050" cap="flat" cmpd="sng">
                      <a:solidFill>
                        <a:schemeClr val="accent6"/>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5"/>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a:t>Phase 1: Independent</a:t>
            </a:r>
            <a:endParaRPr/>
          </a:p>
        </p:txBody>
      </p:sp>
      <p:sp>
        <p:nvSpPr>
          <p:cNvPr id="205" name="Google Shape;205;p4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Putting the Pieces Together: Brainstorming</a:t>
            </a:r>
            <a:endParaRPr dirty="0"/>
          </a:p>
        </p:txBody>
      </p:sp>
      <p:sp>
        <p:nvSpPr>
          <p:cNvPr id="207" name="Google Shape;207;p45"/>
          <p:cNvSpPr txBox="1">
            <a:spLocks noGrp="1"/>
          </p:cNvSpPr>
          <p:nvPr>
            <p:ph type="body" idx="3"/>
          </p:nvPr>
        </p:nvSpPr>
        <p:spPr>
          <a:xfrm>
            <a:off x="457200" y="1974760"/>
            <a:ext cx="4040100" cy="2795400"/>
          </a:xfrm>
          <a:prstGeom prst="rect">
            <a:avLst/>
          </a:prstGeom>
        </p:spPr>
        <p:txBody>
          <a:bodyPr spcFirstLastPara="1" wrap="square" lIns="91425" tIns="0" rIns="91425" bIns="45700" anchor="t" anchorCtr="0">
            <a:normAutofit/>
          </a:bodyPr>
          <a:lstStyle/>
          <a:p>
            <a:pPr marL="457200" lvl="0" indent="-381000" algn="l" rtl="0">
              <a:spcBef>
                <a:spcPts val="360"/>
              </a:spcBef>
              <a:spcAft>
                <a:spcPts val="0"/>
              </a:spcAft>
              <a:buSzPts val="2400"/>
              <a:buChar char="•"/>
            </a:pPr>
            <a:r>
              <a:rPr lang="en" sz="2400"/>
              <a:t>Observe </a:t>
            </a:r>
            <a:endParaRPr sz="2400"/>
          </a:p>
          <a:p>
            <a:pPr marL="457200" lvl="0" indent="-381000" algn="l" rtl="0">
              <a:spcBef>
                <a:spcPts val="0"/>
              </a:spcBef>
              <a:spcAft>
                <a:spcPts val="0"/>
              </a:spcAft>
              <a:buSzPts val="2400"/>
              <a:buChar char="•"/>
            </a:pPr>
            <a:r>
              <a:rPr lang="en" sz="2400"/>
              <a:t>Reflect</a:t>
            </a:r>
            <a:endParaRPr sz="2400"/>
          </a:p>
          <a:p>
            <a:pPr marL="457200" lvl="0" indent="-381000" algn="l" rtl="0">
              <a:spcBef>
                <a:spcPts val="0"/>
              </a:spcBef>
              <a:spcAft>
                <a:spcPts val="0"/>
              </a:spcAft>
              <a:buSzPts val="2400"/>
              <a:buChar char="•"/>
            </a:pPr>
            <a:r>
              <a:rPr lang="en" sz="2400"/>
              <a:t>Needs</a:t>
            </a:r>
            <a:endParaRPr sz="2400"/>
          </a:p>
          <a:p>
            <a:pPr marL="457200" lvl="0" indent="-381000" algn="l" rtl="0">
              <a:spcBef>
                <a:spcPts val="0"/>
              </a:spcBef>
              <a:spcAft>
                <a:spcPts val="0"/>
              </a:spcAft>
              <a:buSzPts val="2400"/>
              <a:buChar char="•"/>
            </a:pPr>
            <a:r>
              <a:rPr lang="en" sz="2400"/>
              <a:t>Develop</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Putting the Pieces Together: Brainstorming</a:t>
            </a:r>
            <a:endParaRPr dirty="0"/>
          </a:p>
        </p:txBody>
      </p:sp>
      <p:sp>
        <p:nvSpPr>
          <p:cNvPr id="214" name="Google Shape;214;p46"/>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
              <a:t>Phase 2: Group Collaboration</a:t>
            </a:r>
            <a:endParaRPr/>
          </a:p>
        </p:txBody>
      </p:sp>
      <p:sp>
        <p:nvSpPr>
          <p:cNvPr id="215" name="Google Shape;215;p46"/>
          <p:cNvSpPr txBox="1">
            <a:spLocks noGrp="1"/>
          </p:cNvSpPr>
          <p:nvPr>
            <p:ph type="body" idx="4"/>
          </p:nvPr>
        </p:nvSpPr>
        <p:spPr>
          <a:xfrm>
            <a:off x="4649788" y="1974760"/>
            <a:ext cx="4040100" cy="2795400"/>
          </a:xfrm>
          <a:prstGeom prst="rect">
            <a:avLst/>
          </a:prstGeom>
        </p:spPr>
        <p:txBody>
          <a:bodyPr spcFirstLastPara="1" wrap="square" lIns="91425" tIns="0" rIns="91425" bIns="45700" anchor="t" anchorCtr="0">
            <a:normAutofit/>
          </a:bodyPr>
          <a:lstStyle/>
          <a:p>
            <a:pPr marL="457200" lvl="0" indent="-381000" algn="l" rtl="0">
              <a:spcBef>
                <a:spcPts val="360"/>
              </a:spcBef>
              <a:spcAft>
                <a:spcPts val="0"/>
              </a:spcAft>
              <a:buSzPts val="2400"/>
              <a:buChar char="•"/>
            </a:pPr>
            <a:r>
              <a:rPr lang="en" sz="2400"/>
              <a:t>Share Ideas</a:t>
            </a:r>
            <a:endParaRPr sz="2400"/>
          </a:p>
          <a:p>
            <a:pPr marL="457200" lvl="0" indent="-381000" algn="l" rtl="0">
              <a:spcBef>
                <a:spcPts val="0"/>
              </a:spcBef>
              <a:spcAft>
                <a:spcPts val="0"/>
              </a:spcAft>
              <a:buSzPts val="2400"/>
              <a:buChar char="•"/>
            </a:pPr>
            <a:r>
              <a:rPr lang="en" sz="2400"/>
              <a:t>Identify Similarities</a:t>
            </a:r>
            <a:endParaRPr sz="2400"/>
          </a:p>
          <a:p>
            <a:pPr marL="457200" lvl="0" indent="-381000" algn="l" rtl="0">
              <a:spcBef>
                <a:spcPts val="0"/>
              </a:spcBef>
              <a:spcAft>
                <a:spcPts val="0"/>
              </a:spcAft>
              <a:buSzPts val="2400"/>
              <a:buChar char="•"/>
            </a:pPr>
            <a:r>
              <a:rPr lang="en" sz="2400"/>
              <a:t>Narrow Down</a:t>
            </a:r>
            <a:endParaRPr sz="2400"/>
          </a:p>
          <a:p>
            <a:pPr marL="457200" lvl="0" indent="-381000" algn="l" rtl="0">
              <a:spcBef>
                <a:spcPts val="0"/>
              </a:spcBef>
              <a:spcAft>
                <a:spcPts val="0"/>
              </a:spcAft>
              <a:buSzPts val="2400"/>
              <a:buChar char="•"/>
            </a:pPr>
            <a:r>
              <a:rPr lang="en" sz="2400"/>
              <a:t>Create a Plan</a:t>
            </a:r>
            <a:endParaRPr sz="2400"/>
          </a:p>
        </p:txBody>
      </p:sp>
      <p:sp>
        <p:nvSpPr>
          <p:cNvPr id="216" name="Google Shape;216;p46"/>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a:t>Phase 1: Independent</a:t>
            </a:r>
            <a:endParaRPr/>
          </a:p>
        </p:txBody>
      </p:sp>
      <p:sp>
        <p:nvSpPr>
          <p:cNvPr id="217" name="Google Shape;217;p46"/>
          <p:cNvSpPr txBox="1">
            <a:spLocks noGrp="1"/>
          </p:cNvSpPr>
          <p:nvPr>
            <p:ph type="body" idx="3"/>
          </p:nvPr>
        </p:nvSpPr>
        <p:spPr>
          <a:xfrm>
            <a:off x="457200" y="1974760"/>
            <a:ext cx="4040100" cy="2795400"/>
          </a:xfrm>
          <a:prstGeom prst="rect">
            <a:avLst/>
          </a:prstGeom>
        </p:spPr>
        <p:txBody>
          <a:bodyPr spcFirstLastPara="1" wrap="square" lIns="91425" tIns="0" rIns="91425" bIns="45700" anchor="t" anchorCtr="0">
            <a:normAutofit/>
          </a:bodyPr>
          <a:lstStyle/>
          <a:p>
            <a:pPr marL="457200" lvl="0" indent="-381000" algn="l" rtl="0">
              <a:spcBef>
                <a:spcPts val="360"/>
              </a:spcBef>
              <a:spcAft>
                <a:spcPts val="0"/>
              </a:spcAft>
              <a:buSzPts val="2400"/>
              <a:buChar char="•"/>
            </a:pPr>
            <a:r>
              <a:rPr lang="en" sz="2400"/>
              <a:t>Observe </a:t>
            </a:r>
            <a:endParaRPr sz="2400"/>
          </a:p>
          <a:p>
            <a:pPr marL="457200" lvl="0" indent="-381000" algn="l" rtl="0">
              <a:spcBef>
                <a:spcPts val="0"/>
              </a:spcBef>
              <a:spcAft>
                <a:spcPts val="0"/>
              </a:spcAft>
              <a:buSzPts val="2400"/>
              <a:buChar char="•"/>
            </a:pPr>
            <a:r>
              <a:rPr lang="en" sz="2400"/>
              <a:t>Reflect</a:t>
            </a:r>
            <a:endParaRPr sz="2400"/>
          </a:p>
          <a:p>
            <a:pPr marL="457200" lvl="0" indent="-381000" algn="l" rtl="0">
              <a:spcBef>
                <a:spcPts val="0"/>
              </a:spcBef>
              <a:spcAft>
                <a:spcPts val="0"/>
              </a:spcAft>
              <a:buSzPts val="2400"/>
              <a:buChar char="•"/>
            </a:pPr>
            <a:r>
              <a:rPr lang="en" sz="2400"/>
              <a:t>Needs</a:t>
            </a:r>
            <a:endParaRPr sz="2400"/>
          </a:p>
          <a:p>
            <a:pPr marL="457200" lvl="0" indent="-381000" algn="l" rtl="0">
              <a:spcBef>
                <a:spcPts val="0"/>
              </a:spcBef>
              <a:spcAft>
                <a:spcPts val="0"/>
              </a:spcAft>
              <a:buSzPts val="2400"/>
              <a:buChar char="•"/>
            </a:pPr>
            <a:r>
              <a:rPr lang="en" sz="2400"/>
              <a:t>Develop</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endParaRPr/>
          </a:p>
        </p:txBody>
      </p:sp>
      <p:sp>
        <p:nvSpPr>
          <p:cNvPr id="223" name="Google Shape;223;p4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Begin Making Drawings and Models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8"/>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dirty="0"/>
              <a:t>Day 3: Drawings and Models</a:t>
            </a:r>
            <a:endParaRPr dirty="0"/>
          </a:p>
        </p:txBody>
      </p:sp>
      <p:sp>
        <p:nvSpPr>
          <p:cNvPr id="229" name="Google Shape;229;p48"/>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The Art of Taking Up Space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49"/>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Continue Making Drawings and Models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0"/>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dirty="0"/>
              <a:t>Day 4: Principles of Design</a:t>
            </a:r>
            <a:endParaRPr dirty="0"/>
          </a:p>
        </p:txBody>
      </p:sp>
      <p:sp>
        <p:nvSpPr>
          <p:cNvPr id="241" name="Google Shape;241;p50"/>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The Art of Taking Up Space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Movement</a:t>
            </a:r>
            <a:endParaRPr/>
          </a:p>
          <a:p>
            <a:pPr marL="457200" lvl="0" indent="-393700" algn="l" rtl="0">
              <a:spcBef>
                <a:spcPts val="0"/>
              </a:spcBef>
              <a:spcAft>
                <a:spcPts val="0"/>
              </a:spcAft>
              <a:buSzPts val="2600"/>
              <a:buChar char="•"/>
            </a:pPr>
            <a:r>
              <a:rPr lang="en"/>
              <a:t>Rhythm</a:t>
            </a:r>
            <a:endParaRPr/>
          </a:p>
          <a:p>
            <a:pPr marL="457200" lvl="0" indent="-393700" algn="l" rtl="0">
              <a:spcBef>
                <a:spcPts val="0"/>
              </a:spcBef>
              <a:spcAft>
                <a:spcPts val="0"/>
              </a:spcAft>
              <a:buSzPts val="2600"/>
              <a:buChar char="•"/>
            </a:pPr>
            <a:r>
              <a:rPr lang="en"/>
              <a:t>Emphasis</a:t>
            </a:r>
            <a:endParaRPr/>
          </a:p>
        </p:txBody>
      </p:sp>
      <p:sp>
        <p:nvSpPr>
          <p:cNvPr id="247" name="Google Shape;247;p5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Principles of Design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2"/>
          <p:cNvSpPr txBox="1">
            <a:spLocks noGrp="1"/>
          </p:cNvSpPr>
          <p:nvPr>
            <p:ph type="body" idx="1"/>
          </p:nvPr>
        </p:nvSpPr>
        <p:spPr>
          <a:xfrm>
            <a:off x="457200" y="1309350"/>
            <a:ext cx="7769400" cy="3434100"/>
          </a:xfrm>
          <a:prstGeom prst="rect">
            <a:avLst/>
          </a:prstGeom>
        </p:spPr>
        <p:txBody>
          <a:bodyPr spcFirstLastPara="1" wrap="square" lIns="91425" tIns="45700" rIns="91425" bIns="45700" anchor="t" anchorCtr="0">
            <a:normAutofit fontScale="77500" lnSpcReduction="20000"/>
          </a:bodyPr>
          <a:lstStyle/>
          <a:p>
            <a:pPr marL="0" lvl="0" indent="0" algn="l" rtl="0">
              <a:spcBef>
                <a:spcPts val="520"/>
              </a:spcBef>
              <a:spcAft>
                <a:spcPts val="0"/>
              </a:spcAft>
              <a:buNone/>
            </a:pPr>
            <a:r>
              <a:rPr lang="en" dirty="0"/>
              <a:t>Movements refers to how the viewer’s eye is guided through the artwork. Movement helps direct the viewer’s attention from one element to another. In your installation, think about how people will physically move around or within the space. </a:t>
            </a:r>
            <a:endParaRPr dirty="0"/>
          </a:p>
          <a:p>
            <a:pPr marL="0" lvl="0" indent="0" algn="l" rtl="0">
              <a:spcBef>
                <a:spcPts val="520"/>
              </a:spcBef>
              <a:spcAft>
                <a:spcPts val="0"/>
              </a:spcAft>
              <a:buClr>
                <a:schemeClr val="dk1"/>
              </a:buClr>
              <a:buSzPct val="42307"/>
              <a:buFont typeface="Arial"/>
              <a:buNone/>
            </a:pPr>
            <a:endParaRPr dirty="0"/>
          </a:p>
          <a:p>
            <a:pPr marL="0" lvl="0" indent="0" algn="l" rtl="0">
              <a:spcBef>
                <a:spcPts val="520"/>
              </a:spcBef>
              <a:spcAft>
                <a:spcPts val="0"/>
              </a:spcAft>
              <a:buClr>
                <a:schemeClr val="dk1"/>
              </a:buClr>
              <a:buSzPct val="42307"/>
              <a:buFont typeface="Arial"/>
              <a:buNone/>
            </a:pPr>
            <a:r>
              <a:rPr lang="en" b="1" dirty="0"/>
              <a:t>Consider:</a:t>
            </a:r>
            <a:endParaRPr b="1" dirty="0"/>
          </a:p>
          <a:p>
            <a:pPr marL="457200" lvl="0" indent="-356552" algn="l" rtl="0">
              <a:spcBef>
                <a:spcPts val="520"/>
              </a:spcBef>
              <a:spcAft>
                <a:spcPts val="0"/>
              </a:spcAft>
              <a:buSzPct val="100000"/>
              <a:buChar char="•"/>
            </a:pPr>
            <a:r>
              <a:rPr lang="en" dirty="0"/>
              <a:t>How will their eyes travel across the different components of your work?</a:t>
            </a:r>
            <a:endParaRPr dirty="0"/>
          </a:p>
          <a:p>
            <a:pPr marL="457200" lvl="0" indent="-356552" algn="l" rtl="0">
              <a:spcBef>
                <a:spcPts val="1000"/>
              </a:spcBef>
              <a:spcAft>
                <a:spcPts val="0"/>
              </a:spcAft>
              <a:buSzPct val="100000"/>
              <a:buChar char="•"/>
            </a:pPr>
            <a:r>
              <a:rPr lang="en" dirty="0"/>
              <a:t>Are there natural lines or shapes that will guide them?</a:t>
            </a:r>
            <a:endParaRPr dirty="0"/>
          </a:p>
          <a:p>
            <a:pPr marL="457200" lvl="0" indent="-356552" algn="l" rtl="0">
              <a:spcBef>
                <a:spcPts val="1000"/>
              </a:spcBef>
              <a:spcAft>
                <a:spcPts val="1000"/>
              </a:spcAft>
              <a:buSzPct val="100000"/>
              <a:buChar char="•"/>
            </a:pPr>
            <a:r>
              <a:rPr lang="en" dirty="0"/>
              <a:t>How can you use the space’s layout to encourage interaction or discovery?</a:t>
            </a:r>
            <a:endParaRPr dirty="0"/>
          </a:p>
        </p:txBody>
      </p:sp>
      <p:sp>
        <p:nvSpPr>
          <p:cNvPr id="253" name="Google Shape;253;p5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Movement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5"/>
          <p:cNvSpPr txBox="1">
            <a:spLocks noGrp="1"/>
          </p:cNvSpPr>
          <p:nvPr>
            <p:ph type="ctrTitle"/>
          </p:nvPr>
        </p:nvSpPr>
        <p:spPr>
          <a:xfrm>
            <a:off x="646202" y="64344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 dirty="0"/>
              <a:t>The Art of Taking Up Space</a:t>
            </a:r>
            <a:endParaRPr dirty="0"/>
          </a:p>
        </p:txBody>
      </p:sp>
      <p:sp>
        <p:nvSpPr>
          <p:cNvPr id="140" name="Google Shape;140;p35"/>
          <p:cNvSpPr txBox="1">
            <a:spLocks noGrp="1"/>
          </p:cNvSpPr>
          <p:nvPr>
            <p:ph type="subTitle" idx="1"/>
          </p:nvPr>
        </p:nvSpPr>
        <p:spPr>
          <a:xfrm>
            <a:off x="644702" y="2015050"/>
            <a:ext cx="7854600" cy="131460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 dirty="0"/>
              <a:t>Day 1: Installation Art</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endParaRPr/>
          </a:p>
        </p:txBody>
      </p:sp>
      <p:pic>
        <p:nvPicPr>
          <p:cNvPr id="259" name="Google Shape;259;p53"/>
          <p:cNvPicPr preferRelativeResize="0"/>
          <p:nvPr/>
        </p:nvPicPr>
        <p:blipFill rotWithShape="1">
          <a:blip r:embed="rId3">
            <a:alphaModFix/>
          </a:blip>
          <a:srcRect l="50996" r="766"/>
          <a:stretch/>
        </p:blipFill>
        <p:spPr>
          <a:xfrm>
            <a:off x="0" y="0"/>
            <a:ext cx="3728024" cy="5143500"/>
          </a:xfrm>
          <a:prstGeom prst="rect">
            <a:avLst/>
          </a:prstGeom>
          <a:noFill/>
          <a:ln w="76200" cap="flat" cmpd="sng">
            <a:solidFill>
              <a:schemeClr val="lt1"/>
            </a:solidFill>
            <a:prstDash val="solid"/>
            <a:round/>
            <a:headEnd type="none" w="sm" len="sm"/>
            <a:tailEnd type="none" w="sm" len="sm"/>
          </a:ln>
        </p:spPr>
      </p:pic>
      <p:pic>
        <p:nvPicPr>
          <p:cNvPr id="260" name="Google Shape;260;p53"/>
          <p:cNvPicPr preferRelativeResize="0"/>
          <p:nvPr/>
        </p:nvPicPr>
        <p:blipFill>
          <a:blip r:embed="rId4">
            <a:alphaModFix/>
          </a:blip>
          <a:stretch>
            <a:fillRect/>
          </a:stretch>
        </p:blipFill>
        <p:spPr>
          <a:xfrm>
            <a:off x="3802700" y="307250"/>
            <a:ext cx="5353683" cy="3567300"/>
          </a:xfrm>
          <a:prstGeom prst="rect">
            <a:avLst/>
          </a:prstGeom>
          <a:noFill/>
          <a:ln w="76200" cap="flat" cmpd="sng">
            <a:solidFill>
              <a:schemeClr val="lt1"/>
            </a:solidFill>
            <a:prstDash val="solid"/>
            <a:round/>
            <a:headEnd type="none" w="sm" len="sm"/>
            <a:tailEnd type="none" w="sm" len="sm"/>
          </a:ln>
        </p:spPr>
      </p:pic>
      <p:sp>
        <p:nvSpPr>
          <p:cNvPr id="261" name="Google Shape;261;p53"/>
          <p:cNvSpPr txBox="1"/>
          <p:nvPr/>
        </p:nvSpPr>
        <p:spPr>
          <a:xfrm>
            <a:off x="4047600" y="4128575"/>
            <a:ext cx="2901900" cy="7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787878"/>
                </a:solidFill>
              </a:rPr>
              <a:t>Right: Henrique Oliveira installation at Rice Gallery in Houston, titled Tapumes</a:t>
            </a:r>
            <a:endParaRPr sz="900">
              <a:solidFill>
                <a:srgbClr val="787878"/>
              </a:solidFill>
            </a:endParaRPr>
          </a:p>
          <a:p>
            <a:pPr marL="0" lvl="0" indent="0" algn="l" rtl="0">
              <a:spcBef>
                <a:spcPts val="0"/>
              </a:spcBef>
              <a:spcAft>
                <a:spcPts val="0"/>
              </a:spcAft>
              <a:buNone/>
            </a:pPr>
            <a:endParaRPr sz="900">
              <a:solidFill>
                <a:srgbClr val="787878"/>
              </a:solidFill>
            </a:endParaRPr>
          </a:p>
          <a:p>
            <a:pPr marL="0" lvl="0" indent="0" algn="l" rtl="0">
              <a:spcBef>
                <a:spcPts val="0"/>
              </a:spcBef>
              <a:spcAft>
                <a:spcPts val="0"/>
              </a:spcAft>
              <a:buNone/>
            </a:pPr>
            <a:r>
              <a:rPr lang="en" sz="900">
                <a:solidFill>
                  <a:srgbClr val="787878"/>
                </a:solidFill>
              </a:rPr>
              <a:t>Left: Claire Morgan installation of a crow falling through a plane of strawberries</a:t>
            </a:r>
            <a:endParaRPr sz="26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77500" lnSpcReduction="20000"/>
          </a:bodyPr>
          <a:lstStyle/>
          <a:p>
            <a:pPr marL="0" lvl="0" indent="0" algn="l" rtl="0">
              <a:spcBef>
                <a:spcPts val="520"/>
              </a:spcBef>
              <a:spcAft>
                <a:spcPts val="0"/>
              </a:spcAft>
              <a:buClr>
                <a:schemeClr val="dk1"/>
              </a:buClr>
              <a:buSzPct val="42307"/>
              <a:buFont typeface="Arial"/>
              <a:buNone/>
            </a:pPr>
            <a:r>
              <a:rPr lang="en"/>
              <a:t>Rhythm in design is about creating a sense of repetition or a visual beat, much like rhythm in music. It’s achieved by repeating certain shapes, colors, or textures in a way that creates harmony or contrast.</a:t>
            </a:r>
            <a:endParaRPr/>
          </a:p>
          <a:p>
            <a:pPr marL="0" lvl="0" indent="0" algn="l" rtl="0">
              <a:spcBef>
                <a:spcPts val="520"/>
              </a:spcBef>
              <a:spcAft>
                <a:spcPts val="0"/>
              </a:spcAft>
              <a:buNone/>
            </a:pPr>
            <a:endParaRPr/>
          </a:p>
          <a:p>
            <a:pPr marL="0" lvl="0" indent="0" algn="l" rtl="0">
              <a:spcBef>
                <a:spcPts val="520"/>
              </a:spcBef>
              <a:spcAft>
                <a:spcPts val="0"/>
              </a:spcAft>
              <a:buClr>
                <a:schemeClr val="dk1"/>
              </a:buClr>
              <a:buSzPct val="42307"/>
              <a:buFont typeface="Arial"/>
              <a:buNone/>
            </a:pPr>
            <a:r>
              <a:rPr lang="en" b="1"/>
              <a:t>Consider:</a:t>
            </a:r>
            <a:endParaRPr b="1"/>
          </a:p>
          <a:p>
            <a:pPr marL="457200" lvl="0" indent="-356552" algn="l" rtl="0">
              <a:spcBef>
                <a:spcPts val="520"/>
              </a:spcBef>
              <a:spcAft>
                <a:spcPts val="0"/>
              </a:spcAft>
              <a:buSzPct val="100000"/>
              <a:buChar char="•"/>
            </a:pPr>
            <a:r>
              <a:rPr lang="en"/>
              <a:t>Are there patterns or repeating elements in your installation that will provide a sense of rhythm?</a:t>
            </a:r>
            <a:endParaRPr/>
          </a:p>
          <a:p>
            <a:pPr marL="457200" lvl="0" indent="-356552" algn="l" rtl="0">
              <a:spcBef>
                <a:spcPts val="1000"/>
              </a:spcBef>
              <a:spcAft>
                <a:spcPts val="0"/>
              </a:spcAft>
              <a:buSzPct val="100000"/>
              <a:buChar char="•"/>
            </a:pPr>
            <a:r>
              <a:rPr lang="en"/>
              <a:t>How can you alternate these elements to create interest and keep viewers engaged without overwhelming them?</a:t>
            </a:r>
            <a:endParaRPr/>
          </a:p>
          <a:p>
            <a:pPr marL="457200" lvl="0" indent="-356552" algn="l" rtl="0">
              <a:spcBef>
                <a:spcPts val="1000"/>
              </a:spcBef>
              <a:spcAft>
                <a:spcPts val="1000"/>
              </a:spcAft>
              <a:buSzPct val="100000"/>
              <a:buChar char="•"/>
            </a:pPr>
            <a:r>
              <a:rPr lang="en"/>
              <a:t>Think about how rhythm can reflect the natural flow or pace of movement within a space.</a:t>
            </a:r>
            <a:endParaRPr/>
          </a:p>
        </p:txBody>
      </p:sp>
      <p:sp>
        <p:nvSpPr>
          <p:cNvPr id="267" name="Google Shape;267;p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Rhythm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endParaRPr/>
          </a:p>
        </p:txBody>
      </p:sp>
      <p:sp>
        <p:nvSpPr>
          <p:cNvPr id="273" name="Google Shape;273;p5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endParaRPr/>
          </a:p>
        </p:txBody>
      </p:sp>
      <p:pic>
        <p:nvPicPr>
          <p:cNvPr id="274" name="Google Shape;274;p55"/>
          <p:cNvPicPr preferRelativeResize="0"/>
          <p:nvPr/>
        </p:nvPicPr>
        <p:blipFill>
          <a:blip r:embed="rId3">
            <a:alphaModFix/>
          </a:blip>
          <a:stretch>
            <a:fillRect/>
          </a:stretch>
        </p:blipFill>
        <p:spPr>
          <a:xfrm>
            <a:off x="30792" y="33828"/>
            <a:ext cx="5046600" cy="5037600"/>
          </a:xfrm>
          <a:prstGeom prst="rect">
            <a:avLst/>
          </a:prstGeom>
          <a:noFill/>
          <a:ln w="76200" cap="flat" cmpd="sng">
            <a:solidFill>
              <a:schemeClr val="lt1"/>
            </a:solidFill>
            <a:prstDash val="solid"/>
            <a:round/>
            <a:headEnd type="none" w="sm" len="sm"/>
            <a:tailEnd type="none" w="sm" len="sm"/>
          </a:ln>
        </p:spPr>
      </p:pic>
      <p:pic>
        <p:nvPicPr>
          <p:cNvPr id="275" name="Google Shape;275;p55"/>
          <p:cNvPicPr preferRelativeResize="0"/>
          <p:nvPr/>
        </p:nvPicPr>
        <p:blipFill>
          <a:blip r:embed="rId4">
            <a:alphaModFix/>
          </a:blip>
          <a:stretch>
            <a:fillRect/>
          </a:stretch>
        </p:blipFill>
        <p:spPr>
          <a:xfrm>
            <a:off x="5152700" y="304800"/>
            <a:ext cx="3991300" cy="3070806"/>
          </a:xfrm>
          <a:prstGeom prst="rect">
            <a:avLst/>
          </a:prstGeom>
          <a:noFill/>
          <a:ln w="76200" cap="flat" cmpd="sng">
            <a:solidFill>
              <a:schemeClr val="lt1"/>
            </a:solidFill>
            <a:prstDash val="solid"/>
            <a:round/>
            <a:headEnd type="none" w="sm" len="sm"/>
            <a:tailEnd type="none" w="sm" len="sm"/>
          </a:ln>
        </p:spPr>
      </p:pic>
      <p:sp>
        <p:nvSpPr>
          <p:cNvPr id="276" name="Google Shape;276;p55"/>
          <p:cNvSpPr txBox="1"/>
          <p:nvPr/>
        </p:nvSpPr>
        <p:spPr>
          <a:xfrm>
            <a:off x="5335525" y="3755250"/>
            <a:ext cx="2901900" cy="7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787878"/>
                </a:solidFill>
              </a:rPr>
              <a:t>Right: Richard Serra, The Matter of Time, 1994-2005</a:t>
            </a:r>
            <a:endParaRPr sz="900">
              <a:solidFill>
                <a:srgbClr val="787878"/>
              </a:solidFill>
            </a:endParaRPr>
          </a:p>
          <a:p>
            <a:pPr marL="0" lvl="0" indent="0" algn="l" rtl="0">
              <a:spcBef>
                <a:spcPts val="0"/>
              </a:spcBef>
              <a:spcAft>
                <a:spcPts val="0"/>
              </a:spcAft>
              <a:buNone/>
            </a:pPr>
            <a:endParaRPr sz="900">
              <a:solidFill>
                <a:srgbClr val="787878"/>
              </a:solidFill>
            </a:endParaRPr>
          </a:p>
          <a:p>
            <a:pPr marL="0" lvl="0" indent="0" algn="l" rtl="0">
              <a:spcBef>
                <a:spcPts val="0"/>
              </a:spcBef>
              <a:spcAft>
                <a:spcPts val="0"/>
              </a:spcAft>
              <a:buNone/>
            </a:pPr>
            <a:r>
              <a:rPr lang="en" sz="900">
                <a:solidFill>
                  <a:srgbClr val="787878"/>
                </a:solidFill>
              </a:rPr>
              <a:t>Left: Zimoun, cardboard box installation</a:t>
            </a:r>
            <a:endParaRPr sz="2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6"/>
          <p:cNvSpPr txBox="1">
            <a:spLocks noGrp="1"/>
          </p:cNvSpPr>
          <p:nvPr>
            <p:ph type="body" idx="1"/>
          </p:nvPr>
        </p:nvSpPr>
        <p:spPr>
          <a:xfrm>
            <a:off x="457200" y="1309350"/>
            <a:ext cx="7676700" cy="3602892"/>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2000" dirty="0"/>
              <a:t>Emphasis is about creating a focal point or directing attention to a specific part of your installation. You can do this through contrast, color, scale, or placement. </a:t>
            </a:r>
            <a:endParaRPr sz="2000" dirty="0"/>
          </a:p>
          <a:p>
            <a:pPr marL="0" lvl="0" indent="0" algn="l" rtl="0">
              <a:spcBef>
                <a:spcPts val="520"/>
              </a:spcBef>
              <a:spcAft>
                <a:spcPts val="0"/>
              </a:spcAft>
              <a:buClr>
                <a:schemeClr val="dk1"/>
              </a:buClr>
              <a:buSzPct val="42307"/>
              <a:buFont typeface="Arial"/>
              <a:buNone/>
            </a:pPr>
            <a:endParaRPr sz="1600" dirty="0"/>
          </a:p>
          <a:p>
            <a:pPr marL="0" lvl="0" indent="0" algn="l" rtl="0">
              <a:spcBef>
                <a:spcPts val="520"/>
              </a:spcBef>
              <a:spcAft>
                <a:spcPts val="0"/>
              </a:spcAft>
              <a:buClr>
                <a:schemeClr val="dk1"/>
              </a:buClr>
              <a:buSzPct val="42307"/>
              <a:buFont typeface="Arial"/>
              <a:buNone/>
            </a:pPr>
            <a:r>
              <a:rPr lang="en" sz="2000" b="1" dirty="0"/>
              <a:t>Consider:</a:t>
            </a:r>
            <a:endParaRPr sz="2000" b="1" dirty="0"/>
          </a:p>
          <a:p>
            <a:pPr marL="457200" lvl="0" indent="-368935" algn="l" rtl="0">
              <a:spcBef>
                <a:spcPts val="520"/>
              </a:spcBef>
              <a:spcAft>
                <a:spcPts val="0"/>
              </a:spcAft>
              <a:buSzPct val="100000"/>
              <a:buChar char="•"/>
            </a:pPr>
            <a:r>
              <a:rPr lang="en" sz="2000" dirty="0"/>
              <a:t>What part of the installation should stand out the most?</a:t>
            </a:r>
            <a:endParaRPr sz="2000" dirty="0"/>
          </a:p>
          <a:p>
            <a:pPr marL="457200" lvl="0" indent="-368935" algn="l" rtl="0">
              <a:spcBef>
                <a:spcPts val="1000"/>
              </a:spcBef>
              <a:spcAft>
                <a:spcPts val="0"/>
              </a:spcAft>
              <a:buSzPct val="100000"/>
              <a:buChar char="•"/>
            </a:pPr>
            <a:r>
              <a:rPr lang="en" sz="2000" dirty="0"/>
              <a:t>How can you make this element the focal point while maintaining balance in the overall composition?</a:t>
            </a:r>
            <a:endParaRPr sz="2000" dirty="0"/>
          </a:p>
          <a:p>
            <a:pPr marL="457200" lvl="0" indent="-368935" algn="l" rtl="0">
              <a:spcBef>
                <a:spcPts val="1000"/>
              </a:spcBef>
              <a:spcAft>
                <a:spcPts val="1000"/>
              </a:spcAft>
              <a:buSzPct val="100000"/>
              <a:buChar char="•"/>
            </a:pPr>
            <a:r>
              <a:rPr lang="en" sz="2000" dirty="0"/>
              <a:t>What will be the emotional or thematic impact of your point of emphasis?</a:t>
            </a:r>
            <a:endParaRPr sz="2000" dirty="0"/>
          </a:p>
        </p:txBody>
      </p:sp>
      <p:sp>
        <p:nvSpPr>
          <p:cNvPr id="282" name="Google Shape;282;p5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Emphasis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57"/>
          <p:cNvPicPr preferRelativeResize="0"/>
          <p:nvPr/>
        </p:nvPicPr>
        <p:blipFill>
          <a:blip r:embed="rId3">
            <a:alphaModFix/>
          </a:blip>
          <a:stretch>
            <a:fillRect/>
          </a:stretch>
        </p:blipFill>
        <p:spPr>
          <a:xfrm>
            <a:off x="0" y="0"/>
            <a:ext cx="6790098" cy="5143499"/>
          </a:xfrm>
          <a:prstGeom prst="rect">
            <a:avLst/>
          </a:prstGeom>
          <a:noFill/>
          <a:ln>
            <a:noFill/>
          </a:ln>
        </p:spPr>
      </p:pic>
      <p:sp>
        <p:nvSpPr>
          <p:cNvPr id="288" name="Google Shape;288;p57"/>
          <p:cNvSpPr txBox="1"/>
          <p:nvPr/>
        </p:nvSpPr>
        <p:spPr>
          <a:xfrm>
            <a:off x="6974350" y="1985800"/>
            <a:ext cx="1866000" cy="7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787878"/>
                </a:solidFill>
              </a:rPr>
              <a:t>Left: Cornelia Parker CBE RA</a:t>
            </a:r>
            <a:endParaRPr sz="900">
              <a:solidFill>
                <a:srgbClr val="787878"/>
              </a:solidFill>
            </a:endParaRPr>
          </a:p>
          <a:p>
            <a:pPr marL="0" lvl="0" indent="0" algn="l" rtl="0">
              <a:spcBef>
                <a:spcPts val="0"/>
              </a:spcBef>
              <a:spcAft>
                <a:spcPts val="0"/>
              </a:spcAft>
              <a:buClr>
                <a:schemeClr val="dk1"/>
              </a:buClr>
              <a:buSzPts val="1100"/>
              <a:buFont typeface="Arial"/>
              <a:buNone/>
            </a:pPr>
            <a:r>
              <a:rPr lang="en" sz="900">
                <a:solidFill>
                  <a:srgbClr val="787878"/>
                </a:solidFill>
              </a:rPr>
              <a:t>Cold Dark Matter: An Exploded View (1991) Tate</a:t>
            </a:r>
            <a:endParaRPr sz="900">
              <a:solidFill>
                <a:srgbClr val="787878"/>
              </a:solidFill>
            </a:endParaRPr>
          </a:p>
          <a:p>
            <a:pPr marL="0" lvl="0" indent="0" algn="l" rtl="0">
              <a:spcBef>
                <a:spcPts val="0"/>
              </a:spcBef>
              <a:spcAft>
                <a:spcPts val="0"/>
              </a:spcAft>
              <a:buNone/>
            </a:pPr>
            <a:endParaRPr sz="900">
              <a:solidFill>
                <a:srgbClr val="787878"/>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
              <a:t>How do you make sure you understand and meet the client’s goals?</a:t>
            </a:r>
            <a:endParaRPr/>
          </a:p>
          <a:p>
            <a:pPr marL="457200" lvl="0" indent="-393700" algn="l" rtl="0">
              <a:spcBef>
                <a:spcPts val="1000"/>
              </a:spcBef>
              <a:spcAft>
                <a:spcPts val="0"/>
              </a:spcAft>
              <a:buSzPts val="2600"/>
              <a:buChar char="•"/>
            </a:pPr>
            <a:r>
              <a:rPr lang="en"/>
              <a:t>What are the practical requirements of the space? How does the client use this space?</a:t>
            </a:r>
            <a:endParaRPr/>
          </a:p>
          <a:p>
            <a:pPr marL="457200" lvl="0" indent="-393700" algn="l" rtl="0">
              <a:spcBef>
                <a:spcPts val="1000"/>
              </a:spcBef>
              <a:spcAft>
                <a:spcPts val="0"/>
              </a:spcAft>
              <a:buSzPts val="2600"/>
              <a:buChar char="•"/>
            </a:pPr>
            <a:r>
              <a:rPr lang="en"/>
              <a:t>What are your client’s thematic or stylistic preferences?</a:t>
            </a:r>
            <a:endParaRPr/>
          </a:p>
          <a:p>
            <a:pPr marL="457200" lvl="0" indent="-393700" algn="l" rtl="0">
              <a:spcBef>
                <a:spcPts val="1000"/>
              </a:spcBef>
              <a:spcAft>
                <a:spcPts val="1000"/>
              </a:spcAft>
              <a:buSzPts val="2600"/>
              <a:buChar char="•"/>
            </a:pPr>
            <a:r>
              <a:rPr lang="en"/>
              <a:t>How can you balance your creative ideas with practical constraints or client preferences?</a:t>
            </a:r>
            <a:endParaRPr/>
          </a:p>
        </p:txBody>
      </p:sp>
      <p:sp>
        <p:nvSpPr>
          <p:cNvPr id="294" name="Google Shape;294;p5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Relating to your Client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What goals or themes do you want the installation to reflect?</a:t>
            </a:r>
            <a:endParaRPr/>
          </a:p>
          <a:p>
            <a:pPr marL="457200" lvl="0" indent="-393700" algn="l" rtl="0">
              <a:spcBef>
                <a:spcPts val="1000"/>
              </a:spcBef>
              <a:spcAft>
                <a:spcPts val="0"/>
              </a:spcAft>
              <a:buSzPts val="2600"/>
              <a:buChar char="•"/>
            </a:pPr>
            <a:r>
              <a:rPr lang="en"/>
              <a:t>Are there any restrictions or guidelines that must be followed?</a:t>
            </a:r>
            <a:endParaRPr/>
          </a:p>
          <a:p>
            <a:pPr marL="457200" lvl="0" indent="-393700" algn="l" rtl="0">
              <a:spcBef>
                <a:spcPts val="1000"/>
              </a:spcBef>
              <a:spcAft>
                <a:spcPts val="1000"/>
              </a:spcAft>
              <a:buSzPts val="2600"/>
              <a:buChar char="•"/>
            </a:pPr>
            <a:r>
              <a:rPr lang="en"/>
              <a:t>How do you see the installation contributing to the school environment?</a:t>
            </a:r>
            <a:endParaRPr/>
          </a:p>
        </p:txBody>
      </p:sp>
      <p:sp>
        <p:nvSpPr>
          <p:cNvPr id="300" name="Google Shape;300;p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Guest Speaker/Client/Principal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lnSpcReduction="20000"/>
          </a:bodyPr>
          <a:lstStyle/>
          <a:p>
            <a:pPr marL="0" lvl="0" indent="0" algn="l" rtl="0">
              <a:spcBef>
                <a:spcPts val="520"/>
              </a:spcBef>
              <a:spcAft>
                <a:spcPts val="0"/>
              </a:spcAft>
              <a:buNone/>
            </a:pPr>
            <a:r>
              <a:rPr lang="en" b="1" dirty="0"/>
              <a:t>Be sure to include:</a:t>
            </a:r>
            <a:endParaRPr b="1" dirty="0"/>
          </a:p>
          <a:p>
            <a:pPr marL="914400" lvl="0" indent="-381317" algn="l" rtl="0">
              <a:spcBef>
                <a:spcPts val="1000"/>
              </a:spcBef>
              <a:spcAft>
                <a:spcPts val="0"/>
              </a:spcAft>
              <a:buSzPct val="100000"/>
              <a:buAutoNum type="arabicPeriod"/>
            </a:pPr>
            <a:r>
              <a:rPr lang="en" dirty="0"/>
              <a:t>A written overview of your concept</a:t>
            </a:r>
            <a:endParaRPr dirty="0"/>
          </a:p>
          <a:p>
            <a:pPr marL="914400" lvl="0" indent="-381317" algn="l" rtl="0">
              <a:spcBef>
                <a:spcPts val="1000"/>
              </a:spcBef>
              <a:spcAft>
                <a:spcPts val="0"/>
              </a:spcAft>
              <a:buSzPct val="100000"/>
              <a:buAutoNum type="arabicPeriod"/>
            </a:pPr>
            <a:r>
              <a:rPr lang="en" dirty="0"/>
              <a:t>Describe how you incorporate the Principles of Design. </a:t>
            </a:r>
            <a:endParaRPr dirty="0"/>
          </a:p>
          <a:p>
            <a:pPr marL="914400" lvl="0" indent="-381317" algn="l" rtl="0">
              <a:spcBef>
                <a:spcPts val="1000"/>
              </a:spcBef>
              <a:spcAft>
                <a:spcPts val="0"/>
              </a:spcAft>
              <a:buSzPct val="100000"/>
              <a:buAutoNum type="arabicPeriod"/>
            </a:pPr>
            <a:r>
              <a:rPr lang="en" dirty="0"/>
              <a:t>Point out how you have met key client considerations.</a:t>
            </a:r>
            <a:endParaRPr dirty="0"/>
          </a:p>
          <a:p>
            <a:pPr marL="914400" lvl="0" indent="-381317" algn="l" rtl="0">
              <a:spcBef>
                <a:spcPts val="1000"/>
              </a:spcBef>
              <a:spcAft>
                <a:spcPts val="0"/>
              </a:spcAft>
              <a:buSzPct val="100000"/>
              <a:buAutoNum type="arabicPeriod"/>
            </a:pPr>
            <a:r>
              <a:rPr lang="en" dirty="0"/>
              <a:t>List the materials you will use and describe how you will execute your design.</a:t>
            </a:r>
            <a:endParaRPr dirty="0"/>
          </a:p>
          <a:p>
            <a:pPr marL="914400" lvl="0" indent="-381317" algn="l" rtl="0">
              <a:spcBef>
                <a:spcPts val="1000"/>
              </a:spcBef>
              <a:spcAft>
                <a:spcPts val="1000"/>
              </a:spcAft>
              <a:buSzPct val="100000"/>
              <a:buAutoNum type="arabicPeriod"/>
            </a:pPr>
            <a:r>
              <a:rPr lang="en" dirty="0"/>
              <a:t>Include one or more sketches or a mini mock-up</a:t>
            </a:r>
            <a:br>
              <a:rPr lang="en" dirty="0"/>
            </a:br>
            <a:r>
              <a:rPr lang="en" dirty="0"/>
              <a:t>of the design.</a:t>
            </a:r>
            <a:endParaRPr dirty="0"/>
          </a:p>
        </p:txBody>
      </p:sp>
      <p:sp>
        <p:nvSpPr>
          <p:cNvPr id="306" name="Google Shape;306;p6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Refine Proposals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8CA5-A899-183F-BF2C-56F3994F0A20}"/>
              </a:ext>
            </a:extLst>
          </p:cNvPr>
          <p:cNvSpPr>
            <a:spLocks noGrp="1"/>
          </p:cNvSpPr>
          <p:nvPr>
            <p:ph type="ctrTitle"/>
          </p:nvPr>
        </p:nvSpPr>
        <p:spPr/>
        <p:txBody>
          <a:bodyPr/>
          <a:lstStyle/>
          <a:p>
            <a:r>
              <a:rPr lang="en" dirty="0"/>
              <a:t>The Art of Taking Up Space</a:t>
            </a:r>
            <a:endParaRPr lang="en-US" dirty="0"/>
          </a:p>
        </p:txBody>
      </p:sp>
      <p:sp>
        <p:nvSpPr>
          <p:cNvPr id="3" name="Subtitle 2">
            <a:extLst>
              <a:ext uri="{FF2B5EF4-FFF2-40B4-BE49-F238E27FC236}">
                <a16:creationId xmlns:a16="http://schemas.microsoft.com/office/drawing/2014/main" id="{AC2F0523-BBBF-BA5C-676F-694F10C2F757}"/>
              </a:ext>
            </a:extLst>
          </p:cNvPr>
          <p:cNvSpPr>
            <a:spLocks noGrp="1"/>
          </p:cNvSpPr>
          <p:nvPr>
            <p:ph type="subTitle" idx="1"/>
          </p:nvPr>
        </p:nvSpPr>
        <p:spPr/>
        <p:txBody>
          <a:bodyPr/>
          <a:lstStyle/>
          <a:p>
            <a:r>
              <a:rPr lang="en-US" dirty="0"/>
              <a:t>Day 5: Feedback and Refinement</a:t>
            </a:r>
          </a:p>
        </p:txBody>
      </p:sp>
    </p:spTree>
    <p:extLst>
      <p:ext uri="{BB962C8B-B14F-4D97-AF65-F5344CB8AC3E}">
        <p14:creationId xmlns:p14="http://schemas.microsoft.com/office/powerpoint/2010/main" val="2321675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1"/>
          <p:cNvSpPr txBox="1">
            <a:spLocks noGrp="1"/>
          </p:cNvSpPr>
          <p:nvPr>
            <p:ph type="body" idx="1"/>
          </p:nvPr>
        </p:nvSpPr>
        <p:spPr>
          <a:xfrm>
            <a:off x="457200" y="1309350"/>
            <a:ext cx="8625900" cy="3728100"/>
          </a:xfrm>
          <a:prstGeom prst="rect">
            <a:avLst/>
          </a:prstGeom>
        </p:spPr>
        <p:txBody>
          <a:bodyPr spcFirstLastPara="1" wrap="square" lIns="91425" tIns="45700" rIns="91425" bIns="45700" anchor="t" anchorCtr="0">
            <a:normAutofit fontScale="70000" lnSpcReduction="20000"/>
          </a:bodyPr>
          <a:lstStyle/>
          <a:p>
            <a:pPr marL="0" lvl="0" indent="0" algn="l" rtl="0">
              <a:spcBef>
                <a:spcPts val="520"/>
              </a:spcBef>
              <a:spcAft>
                <a:spcPts val="0"/>
              </a:spcAft>
              <a:buClr>
                <a:schemeClr val="dk1"/>
              </a:buClr>
              <a:buSzPct val="42307"/>
              <a:buFont typeface="Arial"/>
              <a:buNone/>
            </a:pPr>
            <a:r>
              <a:rPr lang="en" b="1"/>
              <a:t>Observations/Compliments</a:t>
            </a:r>
            <a:r>
              <a:rPr lang="en" b="1" dirty="0"/>
              <a:t>:</a:t>
            </a:r>
            <a:endParaRPr b="1" dirty="0"/>
          </a:p>
          <a:p>
            <a:pPr marL="457200" lvl="0" indent="-356552" algn="l" rtl="0">
              <a:spcBef>
                <a:spcPts val="1000"/>
              </a:spcBef>
              <a:spcAft>
                <a:spcPts val="0"/>
              </a:spcAft>
              <a:buSzPct val="100000"/>
              <a:buChar char="•"/>
            </a:pPr>
            <a:r>
              <a:rPr lang="en" dirty="0"/>
              <a:t>I was drawn to this proposal because…</a:t>
            </a:r>
            <a:endParaRPr dirty="0"/>
          </a:p>
          <a:p>
            <a:pPr marL="457200" lvl="0" indent="-356552" algn="l" rtl="0">
              <a:spcBef>
                <a:spcPts val="1000"/>
              </a:spcBef>
              <a:spcAft>
                <a:spcPts val="0"/>
              </a:spcAft>
              <a:buSzPct val="100000"/>
              <a:buChar char="•"/>
            </a:pPr>
            <a:r>
              <a:rPr lang="en" dirty="0"/>
              <a:t>One thing I really like about this installation is…</a:t>
            </a:r>
            <a:endParaRPr dirty="0"/>
          </a:p>
          <a:p>
            <a:pPr marL="457200" lvl="0" indent="-356552" algn="l" rtl="0">
              <a:spcBef>
                <a:spcPts val="1000"/>
              </a:spcBef>
              <a:spcAft>
                <a:spcPts val="0"/>
              </a:spcAft>
              <a:buSzPct val="100000"/>
              <a:buChar char="•"/>
            </a:pPr>
            <a:r>
              <a:rPr lang="en" dirty="0"/>
              <a:t>The proposal uses movement/rhythm/emphasis effectively because…</a:t>
            </a:r>
            <a:endParaRPr dirty="0"/>
          </a:p>
          <a:p>
            <a:pPr marL="457200" lvl="0" indent="0" algn="l" rtl="0">
              <a:spcBef>
                <a:spcPts val="1000"/>
              </a:spcBef>
              <a:spcAft>
                <a:spcPts val="0"/>
              </a:spcAft>
              <a:buNone/>
            </a:pPr>
            <a:endParaRPr dirty="0"/>
          </a:p>
          <a:p>
            <a:pPr marL="0" lvl="0" indent="0" algn="l" rtl="0">
              <a:spcBef>
                <a:spcPts val="1000"/>
              </a:spcBef>
              <a:spcAft>
                <a:spcPts val="0"/>
              </a:spcAft>
              <a:buClr>
                <a:schemeClr val="dk1"/>
              </a:buClr>
              <a:buSzPct val="42307"/>
              <a:buFont typeface="Arial"/>
              <a:buNone/>
            </a:pPr>
            <a:r>
              <a:rPr lang="en" b="1" dirty="0"/>
              <a:t>Suggestions for Improvement:</a:t>
            </a:r>
            <a:endParaRPr b="1" dirty="0"/>
          </a:p>
          <a:p>
            <a:pPr marL="457200" lvl="0" indent="-356552" algn="l" rtl="0">
              <a:spcBef>
                <a:spcPts val="1000"/>
              </a:spcBef>
              <a:spcAft>
                <a:spcPts val="0"/>
              </a:spcAft>
              <a:buSzPct val="100000"/>
              <a:buChar char="•"/>
            </a:pPr>
            <a:r>
              <a:rPr lang="en" dirty="0"/>
              <a:t>One element that could be refined or clarified is…</a:t>
            </a:r>
            <a:endParaRPr dirty="0"/>
          </a:p>
          <a:p>
            <a:pPr marL="457200" lvl="0" indent="-356552" algn="l" rtl="0">
              <a:spcBef>
                <a:spcPts val="1000"/>
              </a:spcBef>
              <a:spcAft>
                <a:spcPts val="0"/>
              </a:spcAft>
              <a:buSzPct val="100000"/>
              <a:buChar char="•"/>
            </a:pPr>
            <a:r>
              <a:rPr lang="en" dirty="0"/>
              <a:t>I’m curious about how the group plans to…</a:t>
            </a:r>
            <a:endParaRPr dirty="0"/>
          </a:p>
          <a:p>
            <a:pPr marL="457200" lvl="0" indent="-356552" algn="l" rtl="0">
              <a:spcBef>
                <a:spcPts val="1000"/>
              </a:spcBef>
              <a:spcAft>
                <a:spcPts val="1000"/>
              </a:spcAft>
              <a:buSzPct val="100000"/>
              <a:buChar char="•"/>
            </a:pPr>
            <a:r>
              <a:rPr lang="en" dirty="0"/>
              <a:t>What challenges might arise in constructing or installing this, </a:t>
            </a:r>
            <a:br>
              <a:rPr lang="en" dirty="0"/>
            </a:br>
            <a:r>
              <a:rPr lang="en" dirty="0"/>
              <a:t>and how will the group address them?</a:t>
            </a:r>
            <a:endParaRPr dirty="0"/>
          </a:p>
        </p:txBody>
      </p:sp>
      <p:sp>
        <p:nvSpPr>
          <p:cNvPr id="312" name="Google Shape;312;p6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Gallery Walk</a:t>
            </a:r>
            <a:endParaRPr/>
          </a:p>
        </p:txBody>
      </p:sp>
      <p:pic>
        <p:nvPicPr>
          <p:cNvPr id="313" name="Google Shape;313;p61" title="Gallery Walk : Carousel.png"/>
          <p:cNvPicPr preferRelativeResize="0"/>
          <p:nvPr/>
        </p:nvPicPr>
        <p:blipFill>
          <a:blip r:embed="rId3">
            <a:alphaModFix/>
          </a:blip>
          <a:stretch>
            <a:fillRect/>
          </a:stretch>
        </p:blipFill>
        <p:spPr>
          <a:xfrm>
            <a:off x="5117900" y="21250"/>
            <a:ext cx="3873699" cy="2096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
              <a:t>Essential Question</a:t>
            </a:r>
            <a:endParaRPr/>
          </a:p>
        </p:txBody>
      </p:sp>
      <p:sp>
        <p:nvSpPr>
          <p:cNvPr id="146" name="Google Shape;146;p36"/>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SzPts val="2600"/>
              <a:buNone/>
            </a:pPr>
            <a:r>
              <a:rPr lang="en"/>
              <a:t>What is the purpose of installation art?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2"/>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Build the Art</a:t>
            </a:r>
            <a:endParaRPr/>
          </a:p>
        </p:txBody>
      </p:sp>
      <p:sp>
        <p:nvSpPr>
          <p:cNvPr id="319" name="Google Shape;319;p62"/>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The Art of Taking Up Space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endParaRPr/>
          </a:p>
        </p:txBody>
      </p:sp>
      <p:sp>
        <p:nvSpPr>
          <p:cNvPr id="325" name="Google Shape;325;p6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endParaRPr/>
          </a:p>
        </p:txBody>
      </p:sp>
      <p:pic>
        <p:nvPicPr>
          <p:cNvPr id="326" name="Google Shape;326;p63" descr="Anne Ishii visits with sculptor and multimedia artist Michelle Lopez, who teaches at The University of Pennsylvania. Lopez uses sculpture and industrial materials to interrogate cultural phenomena from consumer waste, to national identity, to racism. Lopez was a recipient of a Guggenheim Fellowship in 2019 and had a solo show at the Institute of Contemporary Art (ICA) in Philadelphia (September 2019 - May 2020). &#10;&#10;Ishii and Lopez first met through their respective work responding to anti-Asian hate crimes during the pandemic.&#10;&#10;Learn more about Michelle Lopez → https://www.michellelopez.com/&#10;&#10;Movers &amp; Makers introduces you to fascinating people and interesting places in the greater Philadelphia region. Explore our unique and vibrant local arts scene and get to know creators making an impact on our community. &#10;&#10;Like this video? Watch more segments from Movers &amp; Makers ▶︎▶︎ https://youtube.com/playlist?list=PLjdphKjPqgdY8WNtJPJWyfYWujt6wE2yo &#10;&#10;Follow @MoversandMakersWHYY on Instagram! ▶︎▶︎ https://www.instagram.com/moversandmakerswhyy/ &#10;&#10;Learn more about Movers &amp; Makers ▶︎▶︎ https://whyy.org/programs/movers-makers/" title="Michelle Lopez: Sculptor and Installation artist - Movers &amp; Makers (2022)">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64" descr="Abigail Anne Newbold is an installation artist and preparator living in Boston, MA.&#10;She lives in one of the most densely populated towns in America, and it's reflected in her work which deals with escaping society through the creation of isolated, hand-crafted utopias. Her work has recently been exhibited at the Currier Museum of Art, The Museum of Complementary Art Chicago and is currently on display at Montserrat Gallery in Beverly, MA.&#10;&#10;http://www.halfcuttea.com&#10;&#10;filmed by&#10;Matt Glass and Jordan Wayne Long&#10;&#10;interviewed by&#10;Jordan Wayne Long&#10;&#10;edited by&#10;Matt Glass&#10;&#10;music by&#10;Matt Glass&#10;Cassie Lopez&#10;&#10;Installation view, Homebodies, MCA Chicago&#10;June 29 -- October 13, 2013&#10;Photo: Nathan Keay, © MCA Chicago" title="Abigail Anne Newbold | Installation Art (Documentary)">
            <a:hlinkClick r:id="rId3"/>
          </p:cNvPr>
          <p:cNvPicPr preferRelativeResize="0"/>
          <p:nvPr/>
        </p:nvPicPr>
        <p:blipFill>
          <a:blip r:embed="rId4">
            <a:alphaModFix/>
          </a:blip>
          <a:stretch>
            <a:fillRect/>
          </a:stretch>
        </p:blipFill>
        <p:spPr>
          <a:xfrm>
            <a:off x="2421" y="0"/>
            <a:ext cx="9144029"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65" descr="Emily Nachison is a sculptor/installation artist living and working in Portland, Or. She works with various materials from burlap to glass and pulls from nature and the process of change it goes through. She's been through survival training courses, the death metal scene and will be traveling to Scotland this summer to explore new ideas for her upcoming solo show at the Bullseye gallery in 2014." title="Emily Nachison | Sculptor/Installation Artist (Documentar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6"/>
          <p:cNvSpPr txBox="1">
            <a:spLocks noGrp="1"/>
          </p:cNvSpPr>
          <p:nvPr>
            <p:ph type="body" idx="1"/>
          </p:nvPr>
        </p:nvSpPr>
        <p:spPr>
          <a:xfrm>
            <a:off x="457200" y="1309350"/>
            <a:ext cx="588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What went well (Plus)?</a:t>
            </a:r>
            <a:endParaRPr dirty="0"/>
          </a:p>
          <a:p>
            <a:pPr marL="457200" lvl="0" indent="-393700" algn="l" rtl="0">
              <a:spcBef>
                <a:spcPts val="1000"/>
              </a:spcBef>
              <a:spcAft>
                <a:spcPts val="1000"/>
              </a:spcAft>
              <a:buSzPts val="2600"/>
              <a:buChar char="•"/>
            </a:pPr>
            <a:r>
              <a:rPr lang="en" dirty="0"/>
              <a:t>What you would change or do differently if you were to do a similar project in the future (Delta)? </a:t>
            </a:r>
            <a:endParaRPr dirty="0"/>
          </a:p>
        </p:txBody>
      </p:sp>
      <p:sp>
        <p:nvSpPr>
          <p:cNvPr id="342" name="Google Shape;342;p6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Plus Delta Reflection</a:t>
            </a:r>
            <a:endParaRPr dirty="0"/>
          </a:p>
        </p:txBody>
      </p:sp>
      <p:pic>
        <p:nvPicPr>
          <p:cNvPr id="343" name="Google Shape;343;p66"/>
          <p:cNvPicPr preferRelativeResize="0"/>
          <p:nvPr/>
        </p:nvPicPr>
        <p:blipFill>
          <a:blip r:embed="rId3">
            <a:alphaModFix/>
          </a:blip>
          <a:stretch>
            <a:fillRect/>
          </a:stretch>
        </p:blipFill>
        <p:spPr>
          <a:xfrm>
            <a:off x="6423450" y="165250"/>
            <a:ext cx="2547575" cy="2547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7"/>
          <p:cNvSpPr txBox="1">
            <a:spLocks noGrp="1"/>
          </p:cNvSpPr>
          <p:nvPr>
            <p:ph type="title"/>
          </p:nvPr>
        </p:nvSpPr>
        <p:spPr>
          <a:xfrm>
            <a:off x="491502" y="4868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 dirty="0"/>
              <a:t>Learning Objectives</a:t>
            </a:r>
            <a:endParaRPr dirty="0"/>
          </a:p>
        </p:txBody>
      </p:sp>
      <p:sp>
        <p:nvSpPr>
          <p:cNvPr id="152" name="Google Shape;152;p37"/>
          <p:cNvSpPr txBox="1">
            <a:spLocks noGrp="1"/>
          </p:cNvSpPr>
          <p:nvPr>
            <p:ph type="body" idx="1"/>
          </p:nvPr>
        </p:nvSpPr>
        <p:spPr>
          <a:xfrm>
            <a:off x="225550" y="1656575"/>
            <a:ext cx="8304300" cy="2762400"/>
          </a:xfrm>
          <a:prstGeom prst="rect">
            <a:avLst/>
          </a:prstGeom>
          <a:noFill/>
          <a:ln>
            <a:noFill/>
          </a:ln>
        </p:spPr>
        <p:txBody>
          <a:bodyPr spcFirstLastPara="1" wrap="square" lIns="45700" tIns="45700" rIns="45700" bIns="45700" anchor="t" anchorCtr="0">
            <a:normAutofit lnSpcReduction="10000"/>
          </a:bodyPr>
          <a:lstStyle/>
          <a:p>
            <a:pPr marL="514350" indent="-457200">
              <a:lnSpc>
                <a:spcPct val="115000"/>
              </a:lnSpc>
              <a:spcBef>
                <a:spcPts val="0"/>
              </a:spcBef>
              <a:buClr>
                <a:srgbClr val="FFFFFF"/>
              </a:buClr>
              <a:buSzPts val="2700"/>
            </a:pPr>
            <a:r>
              <a:rPr lang="en" sz="2700" dirty="0">
                <a:solidFill>
                  <a:srgbClr val="FFFFFF"/>
                </a:solidFill>
              </a:rPr>
              <a:t>L</a:t>
            </a:r>
            <a:r>
              <a:rPr lang="en-US" sz="2700" dirty="0">
                <a:solidFill>
                  <a:srgbClr val="FFFFFF"/>
                </a:solidFill>
              </a:rPr>
              <a:t>e</a:t>
            </a:r>
            <a:r>
              <a:rPr lang="en" sz="2700" dirty="0" err="1">
                <a:solidFill>
                  <a:srgbClr val="FFFFFF"/>
                </a:solidFill>
              </a:rPr>
              <a:t>arn</a:t>
            </a:r>
            <a:r>
              <a:rPr lang="en" sz="2700" dirty="0">
                <a:solidFill>
                  <a:srgbClr val="FFFFFF"/>
                </a:solidFill>
              </a:rPr>
              <a:t> about installation art.</a:t>
            </a:r>
            <a:endParaRPr sz="2700" dirty="0">
              <a:solidFill>
                <a:srgbClr val="FFFFFF"/>
              </a:solidFill>
            </a:endParaRPr>
          </a:p>
          <a:p>
            <a:pPr marL="514350" indent="-457200">
              <a:lnSpc>
                <a:spcPct val="115000"/>
              </a:lnSpc>
              <a:spcBef>
                <a:spcPts val="1000"/>
              </a:spcBef>
              <a:buClr>
                <a:srgbClr val="FFFFFF"/>
              </a:buClr>
              <a:buSzPts val="2700"/>
            </a:pPr>
            <a:r>
              <a:rPr lang="en" sz="2700" dirty="0">
                <a:solidFill>
                  <a:srgbClr val="FFFFFF"/>
                </a:solidFill>
              </a:rPr>
              <a:t>Collaborate in groups to plan, implement, and create an installation work of art.</a:t>
            </a:r>
            <a:endParaRPr sz="2700" dirty="0">
              <a:solidFill>
                <a:srgbClr val="FFFFFF"/>
              </a:solidFill>
            </a:endParaRPr>
          </a:p>
          <a:p>
            <a:pPr marL="514350" indent="-457200">
              <a:lnSpc>
                <a:spcPct val="115000"/>
              </a:lnSpc>
              <a:spcBef>
                <a:spcPts val="1000"/>
              </a:spcBef>
              <a:spcAft>
                <a:spcPts val="1000"/>
              </a:spcAft>
              <a:buClr>
                <a:srgbClr val="FFFFFF"/>
              </a:buClr>
              <a:buSzPts val="2700"/>
            </a:pPr>
            <a:r>
              <a:rPr lang="en" sz="2700" dirty="0">
                <a:solidFill>
                  <a:srgbClr val="FFFFFF"/>
                </a:solidFill>
              </a:rPr>
              <a:t>Create three-dimensional sculptures to fill a specific space.</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8"/>
          <p:cNvPicPr preferRelativeResize="0"/>
          <p:nvPr/>
        </p:nvPicPr>
        <p:blipFill rotWithShape="1">
          <a:blip r:embed="rId3">
            <a:alphaModFix/>
          </a:blip>
          <a:srcRect b="3790"/>
          <a:stretch/>
        </p:blipFill>
        <p:spPr>
          <a:xfrm>
            <a:off x="3238325" y="195050"/>
            <a:ext cx="4670801" cy="4948451"/>
          </a:xfrm>
          <a:prstGeom prst="rect">
            <a:avLst/>
          </a:prstGeom>
          <a:noFill/>
          <a:ln>
            <a:noFill/>
          </a:ln>
          <a:effectLst>
            <a:outerShdw blurRad="57150" dist="19050" dir="5400000" algn="bl" rotWithShape="0">
              <a:srgbClr val="000000">
                <a:alpha val="50000"/>
              </a:srgbClr>
            </a:outerShdw>
          </a:effectLst>
        </p:spPr>
      </p:pic>
      <p:sp>
        <p:nvSpPr>
          <p:cNvPr id="158" name="Google Shape;158;p38"/>
          <p:cNvSpPr/>
          <p:nvPr/>
        </p:nvSpPr>
        <p:spPr>
          <a:xfrm>
            <a:off x="433650" y="3839550"/>
            <a:ext cx="6494700" cy="891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9" name="Google Shape;159;p38"/>
          <p:cNvSpPr txBox="1">
            <a:spLocks noGrp="1"/>
          </p:cNvSpPr>
          <p:nvPr>
            <p:ph type="body" idx="1"/>
          </p:nvPr>
        </p:nvSpPr>
        <p:spPr>
          <a:xfrm>
            <a:off x="628000" y="4052150"/>
            <a:ext cx="6230100" cy="413100"/>
          </a:xfrm>
          <a:prstGeom prst="rect">
            <a:avLst/>
          </a:prstGeom>
        </p:spPr>
        <p:txBody>
          <a:bodyPr spcFirstLastPara="1" wrap="square" lIns="91425" tIns="45700" rIns="91425" bIns="45700" anchor="t" anchorCtr="0">
            <a:normAutofit fontScale="77500" lnSpcReduction="20000"/>
          </a:bodyPr>
          <a:lstStyle/>
          <a:p>
            <a:pPr marL="0" lvl="0" indent="0" algn="l" rtl="0">
              <a:spcBef>
                <a:spcPts val="520"/>
              </a:spcBef>
              <a:spcAft>
                <a:spcPts val="0"/>
              </a:spcAft>
              <a:buNone/>
            </a:pPr>
            <a:r>
              <a:rPr lang="en" u="sng">
                <a:solidFill>
                  <a:srgbClr val="0000FF"/>
                </a:solidFill>
                <a:hlinkClick r:id="rId4">
                  <a:extLst>
                    <a:ext uri="{A12FA001-AC4F-418D-AE19-62706E023703}">
                      <ahyp:hlinkClr xmlns:ahyp="http://schemas.microsoft.com/office/drawing/2018/hyperlinkcolor" val="tx"/>
                    </a:ext>
                  </a:extLst>
                </a:hlinkClick>
              </a:rPr>
              <a:t>https://v21artspace.com/virtual-exhibitions</a:t>
            </a:r>
            <a:endParaRPr>
              <a:solidFill>
                <a:srgbClr val="0000FF"/>
              </a:solidFill>
            </a:endParaRPr>
          </a:p>
        </p:txBody>
      </p:sp>
      <p:sp>
        <p:nvSpPr>
          <p:cNvPr id="160" name="Google Shape;160;p38"/>
          <p:cNvSpPr txBox="1">
            <a:spLocks noGrp="1"/>
          </p:cNvSpPr>
          <p:nvPr>
            <p:ph type="title"/>
          </p:nvPr>
        </p:nvSpPr>
        <p:spPr>
          <a:xfrm>
            <a:off x="628000" y="2432950"/>
            <a:ext cx="3338100" cy="1207500"/>
          </a:xfrm>
          <a:prstGeom prst="rect">
            <a:avLst/>
          </a:prstGeom>
        </p:spPr>
        <p:txBody>
          <a:bodyPr spcFirstLastPara="1" wrap="square" lIns="0" tIns="45700" rIns="0" bIns="0" anchor="b" anchorCtr="0">
            <a:noAutofit/>
          </a:bodyPr>
          <a:lstStyle/>
          <a:p>
            <a:pPr marL="0" lvl="0" indent="0" algn="l" rtl="0">
              <a:spcBef>
                <a:spcPts val="0"/>
              </a:spcBef>
              <a:spcAft>
                <a:spcPts val="0"/>
              </a:spcAft>
              <a:buSzPts val="990"/>
              <a:buNone/>
            </a:pPr>
            <a:r>
              <a:rPr lang="en" sz="3540"/>
              <a:t>Choose </a:t>
            </a:r>
            <a:br>
              <a:rPr lang="en" sz="3540"/>
            </a:br>
            <a:r>
              <a:rPr lang="en" sz="3540"/>
              <a:t>an exhibition </a:t>
            </a:r>
            <a:br>
              <a:rPr lang="en" sz="3540"/>
            </a:br>
            <a:r>
              <a:rPr lang="en" sz="3540"/>
              <a:t>to explore:</a:t>
            </a:r>
            <a:endParaRPr sz="354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9"/>
          <p:cNvSpPr txBox="1">
            <a:spLocks noGrp="1"/>
          </p:cNvSpPr>
          <p:nvPr>
            <p:ph type="body" idx="1"/>
          </p:nvPr>
        </p:nvSpPr>
        <p:spPr>
          <a:xfrm>
            <a:off x="457200" y="1309350"/>
            <a:ext cx="6412800" cy="34341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0"/>
              </a:spcBef>
              <a:spcAft>
                <a:spcPts val="0"/>
              </a:spcAft>
              <a:buNone/>
            </a:pPr>
            <a:r>
              <a:rPr lang="en" sz="2500" b="1" dirty="0"/>
              <a:t>Describe the art installation that you toured.</a:t>
            </a:r>
            <a:endParaRPr sz="2500" b="1" dirty="0"/>
          </a:p>
          <a:p>
            <a:pPr marL="457200" lvl="0" indent="-387350" algn="l" rtl="0">
              <a:lnSpc>
                <a:spcPct val="100000"/>
              </a:lnSpc>
              <a:spcBef>
                <a:spcPts val="1000"/>
              </a:spcBef>
              <a:spcAft>
                <a:spcPts val="0"/>
              </a:spcAft>
              <a:buSzPts val="2500"/>
              <a:buChar char="•"/>
            </a:pPr>
            <a:r>
              <a:rPr lang="en" sz="2500" dirty="0"/>
              <a:t>What was the theme?</a:t>
            </a:r>
            <a:endParaRPr sz="2500" dirty="0"/>
          </a:p>
          <a:p>
            <a:pPr marL="457200" lvl="0" indent="-387350" algn="l" rtl="0">
              <a:lnSpc>
                <a:spcPct val="100000"/>
              </a:lnSpc>
              <a:spcBef>
                <a:spcPts val="1000"/>
              </a:spcBef>
              <a:spcAft>
                <a:spcPts val="0"/>
              </a:spcAft>
              <a:buSzPts val="2500"/>
              <a:buChar char="•"/>
            </a:pPr>
            <a:r>
              <a:rPr lang="en" sz="2500" dirty="0"/>
              <a:t>What drew your attention?</a:t>
            </a:r>
            <a:endParaRPr sz="2500" dirty="0"/>
          </a:p>
          <a:p>
            <a:pPr marL="457200" lvl="0" indent="-387350" algn="l" rtl="0">
              <a:lnSpc>
                <a:spcPct val="100000"/>
              </a:lnSpc>
              <a:spcBef>
                <a:spcPts val="1000"/>
              </a:spcBef>
              <a:spcAft>
                <a:spcPts val="0"/>
              </a:spcAft>
              <a:buSzPts val="2500"/>
              <a:buChar char="•"/>
            </a:pPr>
            <a:r>
              <a:rPr lang="en" sz="2500" dirty="0"/>
              <a:t>How do these installations change the way we perceive the space?</a:t>
            </a:r>
            <a:endParaRPr sz="2500" dirty="0"/>
          </a:p>
          <a:p>
            <a:pPr marL="457200" lvl="0" indent="-387350" algn="l" rtl="0">
              <a:lnSpc>
                <a:spcPct val="100000"/>
              </a:lnSpc>
              <a:spcBef>
                <a:spcPts val="1000"/>
              </a:spcBef>
              <a:spcAft>
                <a:spcPts val="1000"/>
              </a:spcAft>
              <a:buSzPts val="2500"/>
              <a:buChar char="•"/>
            </a:pPr>
            <a:r>
              <a:rPr lang="en" sz="2500" dirty="0"/>
              <a:t>What emotions or thoughts do these artworks provoke?</a:t>
            </a:r>
            <a:endParaRPr sz="2500" dirty="0"/>
          </a:p>
        </p:txBody>
      </p:sp>
      <p:sp>
        <p:nvSpPr>
          <p:cNvPr id="166" name="Google Shape;166;p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Art Installations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endParaRPr/>
          </a:p>
        </p:txBody>
      </p:sp>
      <p:sp>
        <p:nvSpPr>
          <p:cNvPr id="172" name="Google Shape;172;p4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endParaRPr/>
          </a:p>
        </p:txBody>
      </p:sp>
      <p:pic>
        <p:nvPicPr>
          <p:cNvPr id="173" name="Google Shape;173;p40" descr="A short documentary created for educational purposes to teach my classes about Andy Goldsworthy and his artistic process.&#10;&#10;Andy Goldsworthy is a British artist known for his site-specific installations involving natural materials and the passage of time. Working as both sculptor and photographer, Goldsworthy crafts his installations out of rocks, ice, leaves, or branches, cognizant that the landscape will change, then carefully documents the ephemeral collaborations with nature through photography. “It's not about art,” he has explained. “It's just about life and the need to understand that a lot of things in life do not last.”&#10;&#10;This video was created for educational purposes only and will not be used for any sort of profit. It falls within the classroom exemption {(17 U.S.C. @110(1)) and the fair use exemption (17 U.S.C.@107). All rights belong to the respective copyright owner.&#10;&#10;Edited by Caitlin Sheridan&#10;Art Teacher at Riverhead High School&#10;Riverhead, NY&#10;&#10;Footage borrowed from:&#10;Rivers and Tides: Andy Goldsworthy Working with Time (2001)&#10;Leaning Into The Wind (2017)&#10;The Glenmorangie Annual Lecture with Andy Goldsworthy (2012)&#10;Andy Goldsworthy's Earth Wall by The Presidio Trust (2014)&#10;Stone Wood Water, The Scaur River. by the BBC (1998)&#10;Information borrowed from Artnet.com" title="Andy Goldsworthy - Earth Artist and his Process">
            <a:hlinkClick r:id="rId3"/>
          </p:cNvPr>
          <p:cNvPicPr preferRelativeResize="0"/>
          <p:nvPr/>
        </p:nvPicPr>
        <p:blipFill>
          <a:blip r:embed="rId4">
            <a:alphaModFix/>
          </a:blip>
          <a:stretch>
            <a:fillRect/>
          </a:stretch>
        </p:blipFill>
        <p:spPr>
          <a:xfrm>
            <a:off x="209450" y="117813"/>
            <a:ext cx="8725100" cy="4907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1"/>
          <p:cNvSpPr txBox="1">
            <a:spLocks noGrp="1"/>
          </p:cNvSpPr>
          <p:nvPr>
            <p:ph type="body" idx="1"/>
          </p:nvPr>
        </p:nvSpPr>
        <p:spPr>
          <a:xfrm>
            <a:off x="457200" y="1309350"/>
            <a:ext cx="5679000" cy="3434100"/>
          </a:xfrm>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en"/>
              <a:t>What stood out to you the most about Andy Goldsworthy?</a:t>
            </a:r>
            <a:endParaRPr/>
          </a:p>
          <a:p>
            <a:pPr marL="457200" lvl="0" indent="-393700" algn="l" rtl="0">
              <a:spcBef>
                <a:spcPts val="1000"/>
              </a:spcBef>
              <a:spcAft>
                <a:spcPts val="0"/>
              </a:spcAft>
              <a:buSzPts val="2600"/>
              <a:buChar char="•"/>
            </a:pPr>
            <a:r>
              <a:rPr lang="en"/>
              <a:t>Write down on a sticky note the point of most significance for you from the video.</a:t>
            </a:r>
            <a:endParaRPr/>
          </a:p>
          <a:p>
            <a:pPr marL="457200" lvl="0" indent="-393700" algn="l" rtl="0">
              <a:spcBef>
                <a:spcPts val="1000"/>
              </a:spcBef>
              <a:spcAft>
                <a:spcPts val="0"/>
              </a:spcAft>
              <a:buSzPts val="2600"/>
              <a:buChar char="•"/>
            </a:pPr>
            <a:r>
              <a:rPr lang="en"/>
              <a:t>Post your sticky note and be ready to explain why it resonated with you. </a:t>
            </a:r>
            <a:endParaRPr/>
          </a:p>
        </p:txBody>
      </p:sp>
      <p:sp>
        <p:nvSpPr>
          <p:cNvPr id="179" name="Google Shape;179;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Point of Most Significance</a:t>
            </a:r>
            <a:endParaRPr/>
          </a:p>
        </p:txBody>
      </p:sp>
      <p:pic>
        <p:nvPicPr>
          <p:cNvPr id="180" name="Google Shape;180;p41"/>
          <p:cNvPicPr preferRelativeResize="0"/>
          <p:nvPr/>
        </p:nvPicPr>
        <p:blipFill>
          <a:blip r:embed="rId3">
            <a:alphaModFix/>
          </a:blip>
          <a:stretch>
            <a:fillRect/>
          </a:stretch>
        </p:blipFill>
        <p:spPr>
          <a:xfrm>
            <a:off x="5783375" y="1316875"/>
            <a:ext cx="2824351" cy="2474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2"/>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Clr>
                <a:schemeClr val="dk1"/>
              </a:buClr>
              <a:buSzPts val="1100"/>
              <a:buFont typeface="Arial"/>
              <a:buNone/>
            </a:pPr>
            <a:r>
              <a:rPr lang="en" dirty="0"/>
              <a:t>Day 2: Brainstorming</a:t>
            </a:r>
            <a:endParaRPr dirty="0"/>
          </a:p>
        </p:txBody>
      </p:sp>
      <p:sp>
        <p:nvSpPr>
          <p:cNvPr id="186" name="Google Shape;186;p42"/>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The Art of Taking Up Space</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1266</Words>
  <Application>Microsoft Macintosh PowerPoint</Application>
  <PresentationFormat>On-screen Show (16:9)</PresentationFormat>
  <Paragraphs>154</Paragraphs>
  <Slides>34</Slides>
  <Notes>33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Calibri</vt:lpstr>
      <vt:lpstr>Noto Sans Symbols</vt:lpstr>
      <vt:lpstr>Simple Light</vt:lpstr>
      <vt:lpstr>LEARN theme</vt:lpstr>
      <vt:lpstr>LEARN theme</vt:lpstr>
      <vt:lpstr>PowerPoint Presentation</vt:lpstr>
      <vt:lpstr>The Art of Taking Up Space</vt:lpstr>
      <vt:lpstr>Essential Question</vt:lpstr>
      <vt:lpstr>Learning Objectives</vt:lpstr>
      <vt:lpstr>Choose  an exhibition  to explore:</vt:lpstr>
      <vt:lpstr>Art Installations</vt:lpstr>
      <vt:lpstr>PowerPoint Presentation</vt:lpstr>
      <vt:lpstr>Point of Most Significance</vt:lpstr>
      <vt:lpstr>The Art of Taking Up Space</vt:lpstr>
      <vt:lpstr>Review Point of Most Significance</vt:lpstr>
      <vt:lpstr>Art Installation Parameters</vt:lpstr>
      <vt:lpstr>Putting the Pieces Together: Brainstorming</vt:lpstr>
      <vt:lpstr>Putting the Pieces Together: Brainstorming</vt:lpstr>
      <vt:lpstr>Begin Making Drawings and Models</vt:lpstr>
      <vt:lpstr>The Art of Taking Up Space</vt:lpstr>
      <vt:lpstr>Continue Making Drawings and Models</vt:lpstr>
      <vt:lpstr>The Art of Taking Up Space</vt:lpstr>
      <vt:lpstr>Principles of Design</vt:lpstr>
      <vt:lpstr>Movement </vt:lpstr>
      <vt:lpstr>PowerPoint Presentation</vt:lpstr>
      <vt:lpstr>Rhythm</vt:lpstr>
      <vt:lpstr>PowerPoint Presentation</vt:lpstr>
      <vt:lpstr>Emphasis</vt:lpstr>
      <vt:lpstr>PowerPoint Presentation</vt:lpstr>
      <vt:lpstr>Relating to your Client</vt:lpstr>
      <vt:lpstr>Guest Speaker/Client/Principal</vt:lpstr>
      <vt:lpstr>Refine Proposals</vt:lpstr>
      <vt:lpstr>The Art of Taking Up Space</vt:lpstr>
      <vt:lpstr>Gallery Walk</vt:lpstr>
      <vt:lpstr>The Art of Taking Up Space</vt:lpstr>
      <vt:lpstr>PowerPoint Presentation</vt:lpstr>
      <vt:lpstr>PowerPoint Presentation</vt:lpstr>
      <vt:lpstr>PowerPoint Presentation</vt:lpstr>
      <vt:lpstr>Plus Delta Reflection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Taking Up Space</dc:title>
  <dc:subject/>
  <dc:creator>K20 Center</dc:creator>
  <cp:keywords/>
  <dc:description/>
  <cp:lastModifiedBy>Moharram, Jehanne</cp:lastModifiedBy>
  <cp:revision>1</cp:revision>
  <dcterms:modified xsi:type="dcterms:W3CDTF">2024-11-11T22:03:21Z</dcterms:modified>
  <cp:category/>
</cp:coreProperties>
</file>