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hTSGtUq1BusQ1OFz84VAbLCWc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CA7B54-60A3-46F0-AC08-CDEC3D6A408B}">
  <a:tblStyle styleId="{7DCA7B54-60A3-46F0-AC08-CDEC3D6A408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0" d="100"/>
          <a:sy n="160" d="100"/>
        </p:scale>
        <p:origin x="2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1D9zvd04e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V7SbkeC6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puzzle-missing-particle-last-piece-654963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SP02KPau0&amp;list=PL-aUhEQeaZXLMF3fItNDxiuSkEr0pq0c2&amp;index=5&amp;t=13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20.ou.edu/k20timer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HcEEAnwOt2c&amp;list=PL-aUhEQeaZXLMF3fItNDxiuSkEr0pq0c2&amp;index=4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88c862d2b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688c862d2b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Gemini. (2025, June 13). Who pays taxes? [AI-generated digital art]. Google.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https://gemini.google.com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88c862d2b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688c862d2b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Alternate terms: Schools → Education; Roads, parks → Infrastructure; Military → Defense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Gemini. (2025, June 13). Work hats [AI-generated digital art]. Google.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https://gemini.google.com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a83e9ee7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a83e9ee7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PraegerU. (2023, April 13). </a:t>
            </a:r>
            <a:r>
              <a:rPr lang="en" i="1">
                <a:solidFill>
                  <a:schemeClr val="dk1"/>
                </a:solidFill>
              </a:rPr>
              <a:t>Understanding Taxes</a:t>
            </a:r>
            <a:r>
              <a:rPr lang="en">
                <a:solidFill>
                  <a:schemeClr val="dk1"/>
                </a:solidFill>
              </a:rPr>
              <a:t> [Video]. YouTube.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https://www.youtube.com/watch?v=P1D9zvd04eM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88c862d2b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3688c862d2b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88c862d2b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688c862d2b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a83e9ee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6a83e9ee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Miacademy Learning Channel. (n.d.). Taxes: What do they pay for? - Government services and spending [Video]. YouTube.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https://www.youtube.com/watch?v=HJV7SbkeC60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88c862d2b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3688c862d2b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88c862d2b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688c862d2b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88c862d2b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3688c862d2b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88c862d2b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688c862d2b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88c862d2b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88c862d2b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Pixabay. (2015, March 1). Puzzle missing particle last piece [Photograph]. Pixabay.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https://pixabay.com/photos/puzzle-missing-particle-last-piece-654963/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92ce9c40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92ce9c40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K20 Center. (2021, September 21). Three Minute Timer. YouTube.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https://www.youtube.com/watch?v=iISP02KPau0&amp;list=PL-aUhEQeaZXLMF3fItNDxiuSkEr0pq0c2&amp;index=5&amp;t=13s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69a4792f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69a4792f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https://k20.ou.edu/k20timers</a:t>
            </a:r>
            <a:br>
              <a:rPr lang="en"/>
            </a:br>
            <a:br>
              <a:rPr lang="en"/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K20 Center. (2021, September 21). Two Minute Timer. YouTube.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https://www.youtube.com/watch?v=HcEEAnwOt2c&amp;list=PL-aUhEQeaZXLMF3fItNDxiuSkEr0pq0c2&amp;index=4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GDJ. (2018, March 30). </a:t>
            </a:r>
            <a:r>
              <a:rPr lang="en" i="1">
                <a:solidFill>
                  <a:schemeClr val="dk1"/>
                </a:solidFill>
              </a:rPr>
              <a:t>Grim reaper illustration</a:t>
            </a:r>
            <a:r>
              <a:rPr lang="en">
                <a:solidFill>
                  <a:schemeClr val="dk1"/>
                </a:solidFill>
              </a:rPr>
              <a:t> [PNG]. Openclipart. https://openclipart.org/detail/299353/grim-reaper-illustration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92ce9c4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692ce9c4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Flagg, J. M. (1920). </a:t>
            </a:r>
            <a:r>
              <a:rPr lang="en" i="1">
                <a:solidFill>
                  <a:schemeClr val="dk1"/>
                </a:solidFill>
              </a:rPr>
              <a:t>Uncle Sam is broke</a:t>
            </a:r>
            <a:r>
              <a:rPr lang="en">
                <a:solidFill>
                  <a:schemeClr val="dk1"/>
                </a:solidFill>
              </a:rPr>
              <a:t> [Illustration]. Flickr. https://www.flickr.com/photos/infrogmation/3216700056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88c862d2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688c862d2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Comic Strip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88c862d2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3688c862d2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6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16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TITLE_AND_BODY_1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7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8" title="k20center-logo-variations_K20 - Bug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_1_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" name="Google Shape;28;p1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TITLE_AND_BODY_1_1_1_2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TITLE_AND_BODY_1_1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399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2"/>
          </p:nvPr>
        </p:nvSpPr>
        <p:spPr>
          <a:xfrm>
            <a:off x="4687932" y="1152475"/>
            <a:ext cx="399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Google Shape;36;p21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P1D9zvd04eM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HJV7SbkeC60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88c862d2b_2_12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What are Taxes?</a:t>
            </a:r>
            <a:endParaRPr sz="3640"/>
          </a:p>
        </p:txBody>
      </p:sp>
      <p:sp>
        <p:nvSpPr>
          <p:cNvPr id="102" name="Google Shape;102;g3688c862d2b_2_12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A mandatory payment or charge collected by local, state, and national governments from individuals or businesses to cover the costs of general government services, goods, and 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activities</a:t>
            </a:r>
            <a:r>
              <a:rPr lang="en"/>
              <a:t>.</a:t>
            </a:r>
            <a:endParaRPr/>
          </a:p>
        </p:txBody>
      </p:sp>
      <p:pic>
        <p:nvPicPr>
          <p:cNvPr id="103" name="Google Shape;103;g3688c862d2b_2_12" title="Gemini_Generated_Image_5z87vr5z87vr5z87.jpeg"/>
          <p:cNvPicPr preferRelativeResize="0"/>
          <p:nvPr/>
        </p:nvPicPr>
        <p:blipFill rotWithShape="1">
          <a:blip r:embed="rId3">
            <a:alphaModFix/>
          </a:blip>
          <a:srcRect t="15931"/>
          <a:stretch/>
        </p:blipFill>
        <p:spPr>
          <a:xfrm>
            <a:off x="5160329" y="2740325"/>
            <a:ext cx="2858696" cy="240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88c862d2b_2_18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Why do we pay Taxes?</a:t>
            </a:r>
            <a:endParaRPr sz="3640"/>
          </a:p>
        </p:txBody>
      </p:sp>
      <p:sp>
        <p:nvSpPr>
          <p:cNvPr id="109" name="Google Shape;109;g3688c862d2b_2_18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ct val="100000"/>
              <a:buChar char="●"/>
            </a:pPr>
            <a:r>
              <a:rPr lang="en"/>
              <a:t>To fund public goods and services: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Schools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Roads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Police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Firefighters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Social Services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Parks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Military</a:t>
            </a:r>
            <a:endParaRPr/>
          </a:p>
          <a:p>
            <a:pPr marL="914400" lvl="1" indent="-3813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Health Care</a:t>
            </a:r>
            <a:endParaRPr/>
          </a:p>
        </p:txBody>
      </p:sp>
      <p:pic>
        <p:nvPicPr>
          <p:cNvPr id="110" name="Google Shape;110;g3688c862d2b_2_18" title="Gemini_Generated_Image_q9tq3vq9tq3vq9tq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674" y="180175"/>
            <a:ext cx="2491325" cy="24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a83e9ee70_0_1"/>
          <p:cNvSpPr txBox="1"/>
          <p:nvPr/>
        </p:nvSpPr>
        <p:spPr>
          <a:xfrm>
            <a:off x="3193500" y="4453000"/>
            <a:ext cx="27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Understanding Taxes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Understanding Taxes Crash Course_VeryFast480.mp4">
            <a:hlinkClick r:id="" action="ppaction://media"/>
            <a:extLst>
              <a:ext uri="{FF2B5EF4-FFF2-40B4-BE49-F238E27FC236}">
                <a16:creationId xmlns:a16="http://schemas.microsoft.com/office/drawing/2014/main" id="{B1EE3C6D-0052-B7EC-8268-C7F48EEB9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45" y="413911"/>
            <a:ext cx="7178109" cy="4039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88c862d2b_2_24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Levels of Government &amp; </a:t>
            </a:r>
            <a:r>
              <a:rPr lang="en" sz="364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Taxes</a:t>
            </a:r>
            <a:r>
              <a:rPr lang="en" sz="3640"/>
              <a:t> </a:t>
            </a:r>
            <a:endParaRPr sz="3640"/>
          </a:p>
        </p:txBody>
      </p:sp>
      <p:graphicFrame>
        <p:nvGraphicFramePr>
          <p:cNvPr id="122" name="Google Shape;122;g3688c862d2b_2_24"/>
          <p:cNvGraphicFramePr/>
          <p:nvPr>
            <p:extLst>
              <p:ext uri="{D42A27DB-BD31-4B8C-83A1-F6EECF244321}">
                <p14:modId xmlns:p14="http://schemas.microsoft.com/office/powerpoint/2010/main" val="1521958891"/>
              </p:ext>
            </p:extLst>
          </p:nvPr>
        </p:nvGraphicFramePr>
        <p:xfrm>
          <a:off x="938306" y="1274650"/>
          <a:ext cx="7452660" cy="579090"/>
        </p:xfrm>
        <a:graphic>
          <a:graphicData uri="http://schemas.openxmlformats.org/drawingml/2006/table">
            <a:tbl>
              <a:tblPr>
                <a:noFill/>
                <a:tableStyleId>{7DCA7B54-60A3-46F0-AC08-CDEC3D6A408B}</a:tableStyleId>
              </a:tblPr>
              <a:tblGrid>
                <a:gridCol w="248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</a:t>
                      </a:r>
                      <a:endParaRPr sz="2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State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Federal</a:t>
                      </a:r>
                      <a:endParaRPr sz="2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" name="Google Shape;123;g3688c862d2b_2_24"/>
          <p:cNvSpPr/>
          <p:nvPr/>
        </p:nvSpPr>
        <p:spPr>
          <a:xfrm>
            <a:off x="1042600" y="338284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Property Tax</a:t>
            </a:r>
            <a:endParaRPr sz="2000" b="1" dirty="0"/>
          </a:p>
        </p:txBody>
      </p:sp>
      <p:sp>
        <p:nvSpPr>
          <p:cNvPr id="124" name="Google Shape;124;g3688c862d2b_2_24"/>
          <p:cNvSpPr/>
          <p:nvPr/>
        </p:nvSpPr>
        <p:spPr>
          <a:xfrm>
            <a:off x="3590328" y="2784494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Trash Collection</a:t>
            </a:r>
            <a:endParaRPr sz="2000" b="1" dirty="0"/>
          </a:p>
        </p:txBody>
      </p:sp>
      <p:sp>
        <p:nvSpPr>
          <p:cNvPr id="125" name="Google Shape;125;g3688c862d2b_2_24"/>
          <p:cNvSpPr/>
          <p:nvPr/>
        </p:nvSpPr>
        <p:spPr>
          <a:xfrm>
            <a:off x="6148552" y="338284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Water Services</a:t>
            </a:r>
            <a:endParaRPr sz="2000" b="1" dirty="0"/>
          </a:p>
        </p:txBody>
      </p:sp>
      <p:sp>
        <p:nvSpPr>
          <p:cNvPr id="126" name="Google Shape;126;g3688c862d2b_2_24"/>
          <p:cNvSpPr/>
          <p:nvPr/>
        </p:nvSpPr>
        <p:spPr>
          <a:xfrm>
            <a:off x="6148552" y="2753509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Sales Tax</a:t>
            </a:r>
            <a:endParaRPr sz="2000" b="1" dirty="0"/>
          </a:p>
        </p:txBody>
      </p:sp>
      <p:sp>
        <p:nvSpPr>
          <p:cNvPr id="127" name="Google Shape;127;g3688c862d2b_2_24"/>
          <p:cNvSpPr/>
          <p:nvPr/>
        </p:nvSpPr>
        <p:spPr>
          <a:xfrm>
            <a:off x="6148552" y="2134691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State Income Tax</a:t>
            </a:r>
            <a:endParaRPr sz="2000" b="1" dirty="0"/>
          </a:p>
        </p:txBody>
      </p:sp>
      <p:sp>
        <p:nvSpPr>
          <p:cNvPr id="128" name="Google Shape;128;g3688c862d2b_2_24"/>
          <p:cNvSpPr/>
          <p:nvPr/>
        </p:nvSpPr>
        <p:spPr>
          <a:xfrm>
            <a:off x="1042600" y="2784494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Education</a:t>
            </a:r>
            <a:endParaRPr sz="2000" b="1"/>
          </a:p>
        </p:txBody>
      </p:sp>
      <p:sp>
        <p:nvSpPr>
          <p:cNvPr id="129" name="Google Shape;129;g3688c862d2b_2_24"/>
          <p:cNvSpPr/>
          <p:nvPr/>
        </p:nvSpPr>
        <p:spPr>
          <a:xfrm>
            <a:off x="1042600" y="2146047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Income Tax</a:t>
            </a:r>
            <a:endParaRPr sz="2000" b="1" dirty="0"/>
          </a:p>
        </p:txBody>
      </p:sp>
      <p:sp>
        <p:nvSpPr>
          <p:cNvPr id="130" name="Google Shape;130;g3688c862d2b_2_24"/>
          <p:cNvSpPr/>
          <p:nvPr/>
        </p:nvSpPr>
        <p:spPr>
          <a:xfrm>
            <a:off x="3616493" y="2146047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Social Security</a:t>
            </a:r>
            <a:endParaRPr sz="2000" b="1" dirty="0"/>
          </a:p>
        </p:txBody>
      </p:sp>
      <p:sp>
        <p:nvSpPr>
          <p:cNvPr id="131" name="Google Shape;131;g3688c862d2b_2_24"/>
          <p:cNvSpPr/>
          <p:nvPr/>
        </p:nvSpPr>
        <p:spPr>
          <a:xfrm>
            <a:off x="3590328" y="338284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Defense</a:t>
            </a:r>
            <a:endParaRPr sz="20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88c862d2b_2_38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Levels of Government &amp; Taxes (answers)</a:t>
            </a:r>
            <a:endParaRPr sz="3640"/>
          </a:p>
        </p:txBody>
      </p:sp>
      <p:graphicFrame>
        <p:nvGraphicFramePr>
          <p:cNvPr id="137" name="Google Shape;137;g3688c862d2b_2_38"/>
          <p:cNvGraphicFramePr/>
          <p:nvPr/>
        </p:nvGraphicFramePr>
        <p:xfrm>
          <a:off x="1042600" y="1274650"/>
          <a:ext cx="7239000" cy="579090"/>
        </p:xfrm>
        <a:graphic>
          <a:graphicData uri="http://schemas.openxmlformats.org/drawingml/2006/table">
            <a:tbl>
              <a:tblPr>
                <a:noFill/>
                <a:tableStyleId>{7DCA7B54-60A3-46F0-AC08-CDEC3D6A408B}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State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6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Federal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8" name="Google Shape;138;g3688c862d2b_2_38"/>
          <p:cNvSpPr/>
          <p:nvPr/>
        </p:nvSpPr>
        <p:spPr>
          <a:xfrm>
            <a:off x="1042600" y="19996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Property Tax</a:t>
            </a:r>
            <a:endParaRPr sz="2000" b="1"/>
          </a:p>
        </p:txBody>
      </p:sp>
      <p:sp>
        <p:nvSpPr>
          <p:cNvPr id="139" name="Google Shape;139;g3688c862d2b_2_38"/>
          <p:cNvSpPr/>
          <p:nvPr/>
        </p:nvSpPr>
        <p:spPr>
          <a:xfrm>
            <a:off x="1042600" y="28270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Trash Collection</a:t>
            </a:r>
            <a:endParaRPr sz="2000" b="1"/>
          </a:p>
        </p:txBody>
      </p:sp>
      <p:sp>
        <p:nvSpPr>
          <p:cNvPr id="140" name="Google Shape;140;g3688c862d2b_2_38"/>
          <p:cNvSpPr/>
          <p:nvPr/>
        </p:nvSpPr>
        <p:spPr>
          <a:xfrm>
            <a:off x="1042600" y="36544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Water Services</a:t>
            </a:r>
            <a:endParaRPr sz="2000" b="1"/>
          </a:p>
        </p:txBody>
      </p:sp>
      <p:sp>
        <p:nvSpPr>
          <p:cNvPr id="141" name="Google Shape;141;g3688c862d2b_2_38"/>
          <p:cNvSpPr/>
          <p:nvPr/>
        </p:nvSpPr>
        <p:spPr>
          <a:xfrm>
            <a:off x="3494200" y="19996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Sales Tax</a:t>
            </a:r>
            <a:endParaRPr sz="2000" b="1"/>
          </a:p>
        </p:txBody>
      </p:sp>
      <p:sp>
        <p:nvSpPr>
          <p:cNvPr id="142" name="Google Shape;142;g3688c862d2b_2_38"/>
          <p:cNvSpPr/>
          <p:nvPr/>
        </p:nvSpPr>
        <p:spPr>
          <a:xfrm>
            <a:off x="3494200" y="28270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State Income Tax</a:t>
            </a:r>
            <a:endParaRPr sz="2000" b="1"/>
          </a:p>
        </p:txBody>
      </p:sp>
      <p:sp>
        <p:nvSpPr>
          <p:cNvPr id="143" name="Google Shape;143;g3688c862d2b_2_38"/>
          <p:cNvSpPr/>
          <p:nvPr/>
        </p:nvSpPr>
        <p:spPr>
          <a:xfrm>
            <a:off x="3494200" y="36544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Education</a:t>
            </a:r>
            <a:endParaRPr sz="2000" b="1"/>
          </a:p>
        </p:txBody>
      </p:sp>
      <p:sp>
        <p:nvSpPr>
          <p:cNvPr id="144" name="Google Shape;144;g3688c862d2b_2_38"/>
          <p:cNvSpPr/>
          <p:nvPr/>
        </p:nvSpPr>
        <p:spPr>
          <a:xfrm>
            <a:off x="5945800" y="19996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Income Tax</a:t>
            </a:r>
            <a:endParaRPr sz="2000" b="1"/>
          </a:p>
        </p:txBody>
      </p:sp>
      <p:sp>
        <p:nvSpPr>
          <p:cNvPr id="145" name="Google Shape;145;g3688c862d2b_2_38"/>
          <p:cNvSpPr/>
          <p:nvPr/>
        </p:nvSpPr>
        <p:spPr>
          <a:xfrm>
            <a:off x="5945800" y="28270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Social Security</a:t>
            </a:r>
            <a:endParaRPr sz="2000" b="1"/>
          </a:p>
        </p:txBody>
      </p:sp>
      <p:sp>
        <p:nvSpPr>
          <p:cNvPr id="146" name="Google Shape;146;g3688c862d2b_2_38"/>
          <p:cNvSpPr/>
          <p:nvPr/>
        </p:nvSpPr>
        <p:spPr>
          <a:xfrm>
            <a:off x="5945825" y="3654450"/>
            <a:ext cx="2335800" cy="510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Defense</a:t>
            </a:r>
            <a:endParaRPr sz="20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a83e9ee70_0_7"/>
          <p:cNvSpPr txBox="1"/>
          <p:nvPr/>
        </p:nvSpPr>
        <p:spPr>
          <a:xfrm>
            <a:off x="2776900" y="4492675"/>
            <a:ext cx="3183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Taxes: What Do They Pay For?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Taxes: What Do They Pay For_VeryFast480.mp4">
            <a:hlinkClick r:id="" action="ppaction://media"/>
            <a:extLst>
              <a:ext uri="{FF2B5EF4-FFF2-40B4-BE49-F238E27FC236}">
                <a16:creationId xmlns:a16="http://schemas.microsoft.com/office/drawing/2014/main" id="{92EA1273-631A-164B-C836-8F4BB31AB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54" y="274434"/>
            <a:ext cx="7496492" cy="4218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88c862d2b_2_52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Common Types of Taxes</a:t>
            </a:r>
            <a:endParaRPr sz="3640"/>
          </a:p>
        </p:txBody>
      </p:sp>
      <p:graphicFrame>
        <p:nvGraphicFramePr>
          <p:cNvPr id="158" name="Google Shape;158;g3688c862d2b_2_52"/>
          <p:cNvGraphicFramePr/>
          <p:nvPr>
            <p:extLst>
              <p:ext uri="{D42A27DB-BD31-4B8C-83A1-F6EECF244321}">
                <p14:modId xmlns:p14="http://schemas.microsoft.com/office/powerpoint/2010/main" val="3938878133"/>
              </p:ext>
            </p:extLst>
          </p:nvPr>
        </p:nvGraphicFramePr>
        <p:xfrm>
          <a:off x="456175" y="1304675"/>
          <a:ext cx="8440200" cy="2971620"/>
        </p:xfrm>
        <a:graphic>
          <a:graphicData uri="http://schemas.openxmlformats.org/drawingml/2006/table">
            <a:tbl>
              <a:tblPr>
                <a:noFill/>
                <a:tableStyleId>{7DCA7B54-60A3-46F0-AC08-CDEC3D6A408B}</a:tableStyleId>
              </a:tblPr>
              <a:tblGrid>
                <a:gridCol w="281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3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 Type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3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It’s On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" sz="23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Who Pays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Income Tax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Wages/Salaries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Workers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Sales Tax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Purchases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Consumers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Property Tax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 Estate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Homeowners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Payroll Tax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Social Security/Medicare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Employee/Employer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Excise Tax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Gas, Cigarettes, Soda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Consumer (indirectly)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988C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88c862d2b_2_5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How Taxes Impact Individuals</a:t>
            </a:r>
            <a:endParaRPr sz="3640"/>
          </a:p>
        </p:txBody>
      </p:sp>
      <p:sp>
        <p:nvSpPr>
          <p:cNvPr id="164" name="Google Shape;164;g3688c862d2b_2_57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" b="1"/>
              <a:t>Paycheck</a:t>
            </a:r>
            <a:r>
              <a:rPr lang="en"/>
              <a:t>: Deductions (FICA, Federal/State Income)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b="1"/>
              <a:t>Spending</a:t>
            </a:r>
            <a:r>
              <a:rPr lang="en"/>
              <a:t>: Sales tax increase cost of goods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g3688c862d2b_2_57" title="Untitled design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322" y="2145397"/>
            <a:ext cx="3782774" cy="28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88c862d2b_2_63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How Taxes Impact Businesses</a:t>
            </a:r>
            <a:endParaRPr sz="3640"/>
          </a:p>
        </p:txBody>
      </p:sp>
      <p:sp>
        <p:nvSpPr>
          <p:cNvPr id="171" name="Google Shape;171;g3688c862d2b_2_63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" b="1"/>
              <a:t>Corporate Taxes</a:t>
            </a:r>
            <a:r>
              <a:rPr lang="en"/>
              <a:t>: On profits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b="1"/>
              <a:t>Small Business Concerns</a:t>
            </a:r>
            <a:r>
              <a:rPr lang="en"/>
              <a:t>: Tax planning, write-offs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b="1"/>
              <a:t>Example</a:t>
            </a:r>
            <a:r>
              <a:rPr lang="en"/>
              <a:t>: A cafe making $80,000 owes 10.5% in state business taxes: How much is that?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88c862d2b_2_68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How Taxes Impact Businesses</a:t>
            </a:r>
            <a:endParaRPr sz="3640"/>
          </a:p>
        </p:txBody>
      </p:sp>
      <p:sp>
        <p:nvSpPr>
          <p:cNvPr id="177" name="Google Shape;177;g3688c862d2b_2_68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" b="1"/>
              <a:t>Corporate Taxes</a:t>
            </a:r>
            <a:r>
              <a:rPr lang="en"/>
              <a:t>: On profits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b="1"/>
              <a:t>Small Business Concerns</a:t>
            </a:r>
            <a:r>
              <a:rPr lang="en"/>
              <a:t>: Tax planning, write-offs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b="1"/>
              <a:t>Example</a:t>
            </a:r>
            <a:r>
              <a:rPr lang="en"/>
              <a:t>: A cafe making $80,000 owes 10.5% in state business taxes: How much is that?</a:t>
            </a:r>
            <a:endParaRPr/>
          </a:p>
        </p:txBody>
      </p:sp>
      <p:sp>
        <p:nvSpPr>
          <p:cNvPr id="178" name="Google Shape;178;g3688c862d2b_2_68"/>
          <p:cNvSpPr txBox="1"/>
          <p:nvPr/>
        </p:nvSpPr>
        <p:spPr>
          <a:xfrm>
            <a:off x="1056150" y="3257575"/>
            <a:ext cx="70317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$80,000 · .105 = $8,400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13350" y="901850"/>
            <a:ext cx="7317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Taxed and Confused</a:t>
            </a:r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13350" y="2991400"/>
            <a:ext cx="7317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Understanding Taxes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88c862d2b_2_74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Wrap-Up 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Question</a:t>
            </a:r>
            <a:endParaRPr/>
          </a:p>
        </p:txBody>
      </p:sp>
      <p:sp>
        <p:nvSpPr>
          <p:cNvPr id="184" name="Google Shape;184;g3688c862d2b_2_74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0115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How would your life change if there were no taxes?</a:t>
            </a:r>
            <a:endParaRPr/>
          </a:p>
        </p:txBody>
      </p:sp>
      <p:pic>
        <p:nvPicPr>
          <p:cNvPr id="185" name="Google Shape;185;g3688c862d2b_2_74" title="pixabay-puzzle pie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3780">
            <a:off x="2660693" y="2133382"/>
            <a:ext cx="3251080" cy="2439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92ce9c40e_0_15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scenario, record your reasoning and solution. </a:t>
            </a:r>
            <a:endParaRPr/>
          </a:p>
        </p:txBody>
      </p:sp>
      <p:sp>
        <p:nvSpPr>
          <p:cNvPr id="191" name="Google Shape;191;g3692ce9c40e_0_15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 Scenario Analysis</a:t>
            </a:r>
            <a:endParaRPr/>
          </a:p>
        </p:txBody>
      </p:sp>
      <p:pic>
        <p:nvPicPr>
          <p:cNvPr id="2" name="K20 Center 3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7EF984FA-9FFE-A80A-3576-FB47A6970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175" y="2452807"/>
            <a:ext cx="2733661" cy="153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S-I-T</a:t>
            </a:r>
            <a:endParaRPr sz="3640"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5886300" cy="3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What is one thing you learned about taxes that surprised you?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Why do you think understanding taxes is important for citizens?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How do you feel about the current tax system?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None/>
            </a:pPr>
            <a:endParaRPr/>
          </a:p>
        </p:txBody>
      </p:sp>
      <p:pic>
        <p:nvPicPr>
          <p:cNvPr id="199" name="Google Shape;199;p6" title="S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050" y="188775"/>
            <a:ext cx="2560700" cy="280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908700" y="1117825"/>
            <a:ext cx="7326600" cy="1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br>
              <a:rPr lang="en"/>
            </a:br>
            <a:r>
              <a:rPr lang="en"/>
              <a:t>Essential Question</a:t>
            </a:r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908700" y="2778625"/>
            <a:ext cx="7326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/>
              <a:t>Why do we pay taxes and what do we get in return?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9a4792ff2_0_0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Objectives:</a:t>
            </a:r>
            <a:endParaRPr/>
          </a:p>
        </p:txBody>
      </p:sp>
      <p:sp>
        <p:nvSpPr>
          <p:cNvPr id="58" name="Google Shape;58;g369a4792ff2_0_0"/>
          <p:cNvSpPr txBox="1">
            <a:spLocks noGrp="1"/>
          </p:cNvSpPr>
          <p:nvPr>
            <p:ph type="subTitle" idx="1"/>
          </p:nvPr>
        </p:nvSpPr>
        <p:spPr>
          <a:xfrm>
            <a:off x="456175" y="1963675"/>
            <a:ext cx="8232300" cy="30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Understand the purpose of taxes.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Identify the different types of taxes.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Recognize to whom taxes are paid and what they fund.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Analyze the implications of taxation on individuals and communities.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ABC Graffiti</a:t>
            </a:r>
            <a:endParaRPr sz="3640"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"/>
              <a:t>Work quickly to write words or phrases that answer the prompts at each station! </a:t>
            </a:r>
            <a:endParaRPr/>
          </a:p>
        </p:txBody>
      </p:sp>
      <p:pic>
        <p:nvPicPr>
          <p:cNvPr id="65" name="Google Shape;65;p4" descr="A colorful letters and numbers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3008" y="227776"/>
            <a:ext cx="1068567" cy="10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2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21C2C12E-E908-A262-3D53-B4FA149CC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175" y="2571750"/>
            <a:ext cx="3234174" cy="1819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Typical U.S. taxes</a:t>
            </a:r>
            <a:endParaRPr sz="3640"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3666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Federal payroll 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State income 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Property 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Sales 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Estate/inheritance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/>
          <p:nvPr/>
        </p:nvSpPr>
        <p:spPr>
          <a:xfrm>
            <a:off x="4266200" y="1152475"/>
            <a:ext cx="43494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Custom/tariff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 gains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Corporate income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Vehicle registration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Hotel/lodging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4" name="Google Shape;74;p5" title="grim reap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193" y="188775"/>
            <a:ext cx="1812382" cy="242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92ce9c40e_0_0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Elevator Speech</a:t>
            </a:r>
            <a:endParaRPr sz="3640"/>
          </a:p>
        </p:txBody>
      </p:sp>
      <p:sp>
        <p:nvSpPr>
          <p:cNvPr id="80" name="Google Shape;80;g3692ce9c40e_0_0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5085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What kind of tax is it? 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What does the tax pay for?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Who pays for the tax, and how? 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What are some examples of when a tax is added and who benefits from it? </a:t>
            </a:r>
            <a:endParaRPr dirty="0"/>
          </a:p>
        </p:txBody>
      </p:sp>
      <p:pic>
        <p:nvPicPr>
          <p:cNvPr id="81" name="Google Shape;81;g3692ce9c40e_0_0" title="UncleSamTrea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575" y="490550"/>
            <a:ext cx="3297000" cy="3729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88c862d2b_2_0"/>
          <p:cNvSpPr txBox="1">
            <a:spLocks noGrp="1"/>
          </p:cNvSpPr>
          <p:nvPr>
            <p:ph type="title"/>
          </p:nvPr>
        </p:nvSpPr>
        <p:spPr>
          <a:xfrm>
            <a:off x="231860" y="166729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“A Day Without Taxes” </a:t>
            </a:r>
            <a:endParaRPr sz="3640" dirty="0"/>
          </a:p>
        </p:txBody>
      </p:sp>
      <p:sp>
        <p:nvSpPr>
          <p:cNvPr id="87" name="Google Shape;87;g3688c862d2b_2_0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8EE0F-9114-4393-A818-ECCC55F3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9" y="739429"/>
            <a:ext cx="7985203" cy="2128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68D4BC-ADF1-5249-331F-6EEE99206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9" y="2937990"/>
            <a:ext cx="6414954" cy="2106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88c862d2b_2_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Think - Pair - Share Reflection</a:t>
            </a:r>
            <a:endParaRPr sz="3640"/>
          </a:p>
        </p:txBody>
      </p:sp>
      <p:sp>
        <p:nvSpPr>
          <p:cNvPr id="94" name="Google Shape;94;g3688c862d2b_2_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Which public service would you miss the most without taxes?</a:t>
            </a:r>
            <a:endParaRPr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/>
              <a:t>Why?</a:t>
            </a:r>
            <a:endParaRPr/>
          </a:p>
        </p:txBody>
      </p:sp>
      <p:pic>
        <p:nvPicPr>
          <p:cNvPr id="95" name="Google Shape;95;g3688c862d2b_2_6" title="Copy of Think-Pair-Sha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566" y="3148136"/>
            <a:ext cx="32194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688c862d2b_2_6" title="Sticky Bar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275" y="1680449"/>
            <a:ext cx="3018026" cy="301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810</Words>
  <Application>Microsoft Office PowerPoint</Application>
  <PresentationFormat>On-screen Show (16:9)</PresentationFormat>
  <Paragraphs>123</Paragraphs>
  <Slides>22</Slides>
  <Notes>22</Notes>
  <HiddenSlides>2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K20 LEARN</vt:lpstr>
      <vt:lpstr>PowerPoint Presentation</vt:lpstr>
      <vt:lpstr>Taxed and Confused</vt:lpstr>
      <vt:lpstr> Essential Question</vt:lpstr>
      <vt:lpstr>Objectives:</vt:lpstr>
      <vt:lpstr>ABC Graffiti</vt:lpstr>
      <vt:lpstr>Typical U.S. taxes</vt:lpstr>
      <vt:lpstr>Elevator Speech</vt:lpstr>
      <vt:lpstr>“A Day Without Taxes” </vt:lpstr>
      <vt:lpstr>Think - Pair - Share Reflection</vt:lpstr>
      <vt:lpstr>What are Taxes?</vt:lpstr>
      <vt:lpstr>Why do we pay Taxes?</vt:lpstr>
      <vt:lpstr>PowerPoint Presentation</vt:lpstr>
      <vt:lpstr>Levels of Government &amp; Taxes </vt:lpstr>
      <vt:lpstr>Levels of Government &amp; Taxes (answers)</vt:lpstr>
      <vt:lpstr>PowerPoint Presentation</vt:lpstr>
      <vt:lpstr>Common Types of Taxes</vt:lpstr>
      <vt:lpstr>How Taxes Impact Individuals</vt:lpstr>
      <vt:lpstr>How Taxes Impact Businesses</vt:lpstr>
      <vt:lpstr>How Taxes Impact Businesses</vt:lpstr>
      <vt:lpstr>Wrap-Up Question</vt:lpstr>
      <vt:lpstr>Tax Scenario Analysis</vt:lpstr>
      <vt:lpstr>S-I-T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K20 Center</dc:creator>
  <cp:lastModifiedBy>McLeod Porter, Delma</cp:lastModifiedBy>
  <cp:revision>3</cp:revision>
  <dcterms:modified xsi:type="dcterms:W3CDTF">2025-07-21T15:07:06Z</dcterms:modified>
</cp:coreProperties>
</file>