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8"/>
  </p:notesMasterIdLst>
  <p:sldIdLst>
    <p:sldId id="269" r:id="rId2"/>
    <p:sldId id="256" r:id="rId3"/>
    <p:sldId id="271" r:id="rId4"/>
    <p:sldId id="273" r:id="rId5"/>
    <p:sldId id="283" r:id="rId6"/>
    <p:sldId id="274" r:id="rId7"/>
    <p:sldId id="277" r:id="rId8"/>
    <p:sldId id="290" r:id="rId9"/>
    <p:sldId id="281" r:id="rId10"/>
    <p:sldId id="280" r:id="rId11"/>
    <p:sldId id="285" r:id="rId12"/>
    <p:sldId id="286" r:id="rId13"/>
    <p:sldId id="284" r:id="rId14"/>
    <p:sldId id="288" r:id="rId15"/>
    <p:sldId id="289" r:id="rId16"/>
    <p:sldId id="287"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3"/>
    <p:restoredTop sz="94606"/>
  </p:normalViewPr>
  <p:slideViewPr>
    <p:cSldViewPr snapToGrid="0" snapToObjects="1">
      <p:cViewPr varScale="1">
        <p:scale>
          <a:sx n="139" d="100"/>
          <a:sy n="139" d="100"/>
        </p:scale>
        <p:origin x="184" y="2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HcwTxRuq-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254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might be that we have at school a shared identity of our school mascot, school song.  Our family has certain traditions that we do at home (food, holidays) or certain phrases that we use as a family.</a:t>
            </a:r>
          </a:p>
        </p:txBody>
      </p:sp>
    </p:spTree>
    <p:extLst>
      <p:ext uri="{BB962C8B-B14F-4D97-AF65-F5344CB8AC3E}">
        <p14:creationId xmlns:p14="http://schemas.microsoft.com/office/powerpoint/2010/main" val="170982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Have students in the class identify these examples of how they represent culture.  Discuss as a class.</a:t>
            </a:r>
          </a:p>
        </p:txBody>
      </p:sp>
    </p:spTree>
    <p:extLst>
      <p:ext uri="{BB962C8B-B14F-4D97-AF65-F5344CB8AC3E}">
        <p14:creationId xmlns:p14="http://schemas.microsoft.com/office/powerpoint/2010/main" val="42155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Pass out Persia graphic organizer. Discuss each section with the class by using the United States as the example.   For example, political means a system of government. What are our government policies?  How do those impact our culture—2ns Amendment and the Right to Bear Arms, etc.   Economic examples are capitalism and how our system affects people and their way of doing things.  Religion examples are Christianity, Muslim, etc. Social is what traditions or customs we have with one another.  Intellectual are how the arts and music are expressed in our culture.  Area is how location affects our culture. Ask students to pair with an elbow partner and discuss which pictures from the previous slide might fit into these categories.   </a:t>
            </a:r>
          </a:p>
        </p:txBody>
      </p:sp>
    </p:spTree>
    <p:extLst>
      <p:ext uri="{BB962C8B-B14F-4D97-AF65-F5344CB8AC3E}">
        <p14:creationId xmlns:p14="http://schemas.microsoft.com/office/powerpoint/2010/main" val="428951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Have students in the class identify these examples of how they represent culture.  Discuss as a class.</a:t>
            </a:r>
          </a:p>
        </p:txBody>
      </p:sp>
    </p:spTree>
    <p:extLst>
      <p:ext uri="{BB962C8B-B14F-4D97-AF65-F5344CB8AC3E}">
        <p14:creationId xmlns:p14="http://schemas.microsoft.com/office/powerpoint/2010/main" val="119224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Pass out Persia Graphic Organizer.  With their partner, they are to categorize under what category, we might see these pictures as part of culture.</a:t>
            </a:r>
          </a:p>
        </p:txBody>
      </p:sp>
    </p:spTree>
    <p:extLst>
      <p:ext uri="{BB962C8B-B14F-4D97-AF65-F5344CB8AC3E}">
        <p14:creationId xmlns:p14="http://schemas.microsoft.com/office/powerpoint/2010/main" val="144132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trailer Is located at: </a:t>
            </a:r>
            <a:r>
              <a:rPr lang="en-US" dirty="0">
                <a:hlinkClick r:id="rId3"/>
              </a:rPr>
              <a:t>https://www.youtube.com/watch?v=HcwTxRuq-uk</a:t>
            </a:r>
            <a:endParaRPr lang="en-US" dirty="0"/>
          </a:p>
        </p:txBody>
      </p:sp>
    </p:spTree>
    <p:extLst>
      <p:ext uri="{BB962C8B-B14F-4D97-AF65-F5344CB8AC3E}">
        <p14:creationId xmlns:p14="http://schemas.microsoft.com/office/powerpoint/2010/main" val="1358725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dirty="0"/>
              <a:t>Click to edit Master title style</a:t>
            </a:r>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020002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768191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13557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7950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Click to edit Master subtitle style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Edit Master text styles</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040282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8" r:id="rId9"/>
    <p:sldLayoutId id="2147483680" r:id="rId10"/>
    <p:sldLayoutId id="2147483681" r:id="rId11"/>
    <p:sldLayoutId id="2147483682" r:id="rId12"/>
    <p:sldLayoutId id="2147483683" r:id="rId13"/>
    <p:sldLayoutId id="2147483684" r:id="rId14"/>
    <p:sldLayoutId id="2147483687"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cwTxRuq-u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merriam-webster.com/dictionary/cultur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13" Type="http://schemas.openxmlformats.org/officeDocument/2006/relationships/image" Target="../media/image8.jpg"/><Relationship Id="rId1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hyperlink" Target="http://en.wikipedia.org/wiki/File:London_High_School_-_London_Ohio.jpg" TargetMode="External"/><Relationship Id="rId12" Type="http://schemas.openxmlformats.org/officeDocument/2006/relationships/hyperlink" Target="http://www.zuzeeko.com/2010_03_01_archive.html" TargetMode="External"/><Relationship Id="rId17" Type="http://schemas.openxmlformats.org/officeDocument/2006/relationships/hyperlink" Target="https://en.wikipedia.org/wiki/Tlacolula_de_Matamoros" TargetMode="External"/><Relationship Id="rId2" Type="http://schemas.openxmlformats.org/officeDocument/2006/relationships/notesSlide" Target="../notesSlides/notesSlide3.xml"/><Relationship Id="rId16" Type="http://schemas.openxmlformats.org/officeDocument/2006/relationships/image" Target="../media/image9.JP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7.jpg"/><Relationship Id="rId5" Type="http://schemas.openxmlformats.org/officeDocument/2006/relationships/hyperlink" Target="https://creativecommons.org/licenses/by-nc-nd/3.0/" TargetMode="External"/><Relationship Id="rId15" Type="http://schemas.openxmlformats.org/officeDocument/2006/relationships/hyperlink" Target="http://www.styleonvega.com/grown-up-alternative-stylehow-to-dress-alternative-in-adult-age-grown-up-goth-30-thirty-years-old-punk-alternative-lady-girl/" TargetMode="External"/><Relationship Id="rId10" Type="http://schemas.openxmlformats.org/officeDocument/2006/relationships/hyperlink" Target="https://creativecommons.org/licenses/by-nc-sa/3.0/" TargetMode="External"/><Relationship Id="rId19" Type="http://schemas.openxmlformats.org/officeDocument/2006/relationships/hyperlink" Target="https://www.flickr.com/photos/wikimediacommons/16248022579" TargetMode="External"/><Relationship Id="rId4" Type="http://schemas.openxmlformats.org/officeDocument/2006/relationships/hyperlink" Target="http://www.yesmagazine.org/issues/solidarity/how-i-changed-my-holiday-traditions-to-match-my-values-20171218" TargetMode="External"/><Relationship Id="rId9" Type="http://schemas.openxmlformats.org/officeDocument/2006/relationships/hyperlink" Target="http://www.miss604.com/2012/08/italy-wins-2012-honda-celebration-of-light.html" TargetMode="External"/><Relationship Id="rId14" Type="http://schemas.openxmlformats.org/officeDocument/2006/relationships/hyperlink" Target="https://pixabay.com/en/camel-riders-desert-africa-60361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13" Type="http://schemas.openxmlformats.org/officeDocument/2006/relationships/image" Target="../media/image8.jpg"/><Relationship Id="rId1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hyperlink" Target="http://en.wikipedia.org/wiki/File:London_High_School_-_London_Ohio.jpg" TargetMode="External"/><Relationship Id="rId12" Type="http://schemas.openxmlformats.org/officeDocument/2006/relationships/hyperlink" Target="http://www.zuzeeko.com/2010_03_01_archive.html" TargetMode="External"/><Relationship Id="rId17" Type="http://schemas.openxmlformats.org/officeDocument/2006/relationships/hyperlink" Target="https://en.wikipedia.org/wiki/Tlacolula_de_Matamoros" TargetMode="External"/><Relationship Id="rId2" Type="http://schemas.openxmlformats.org/officeDocument/2006/relationships/notesSlide" Target="../notesSlides/notesSlide5.xml"/><Relationship Id="rId16" Type="http://schemas.openxmlformats.org/officeDocument/2006/relationships/image" Target="../media/image9.JP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7.jpg"/><Relationship Id="rId5" Type="http://schemas.openxmlformats.org/officeDocument/2006/relationships/hyperlink" Target="https://creativecommons.org/licenses/by-nc-nd/3.0/" TargetMode="External"/><Relationship Id="rId15" Type="http://schemas.openxmlformats.org/officeDocument/2006/relationships/hyperlink" Target="http://www.styleonvega.com/grown-up-alternative-stylehow-to-dress-alternative-in-adult-age-grown-up-goth-30-thirty-years-old-punk-alternative-lady-girl/" TargetMode="External"/><Relationship Id="rId10" Type="http://schemas.openxmlformats.org/officeDocument/2006/relationships/hyperlink" Target="https://creativecommons.org/licenses/by-nc-sa/3.0/" TargetMode="External"/><Relationship Id="rId19" Type="http://schemas.openxmlformats.org/officeDocument/2006/relationships/hyperlink" Target="https://www.flickr.com/photos/wikimediacommons/16248022579" TargetMode="External"/><Relationship Id="rId4" Type="http://schemas.openxmlformats.org/officeDocument/2006/relationships/hyperlink" Target="http://www.yesmagazine.org/issues/solidarity/how-i-changed-my-holiday-traditions-to-match-my-values-20171218" TargetMode="External"/><Relationship Id="rId9" Type="http://schemas.openxmlformats.org/officeDocument/2006/relationships/hyperlink" Target="http://www.miss604.com/2012/08/italy-wins-2012-honda-celebration-of-light.html" TargetMode="External"/><Relationship Id="rId14" Type="http://schemas.openxmlformats.org/officeDocument/2006/relationships/hyperlink" Target="https://pixabay.com/en/camel-riders-desert-africa-60361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File:London_High_School_-_London_Ohio.jpg" TargetMode="External"/><Relationship Id="rId13" Type="http://schemas.openxmlformats.org/officeDocument/2006/relationships/image" Target="../media/image10.jpg"/><Relationship Id="rId3" Type="http://schemas.openxmlformats.org/officeDocument/2006/relationships/image" Target="../media/image7.jpg"/><Relationship Id="rId7" Type="http://schemas.openxmlformats.org/officeDocument/2006/relationships/image" Target="../media/image6.jpg"/><Relationship Id="rId12" Type="http://schemas.openxmlformats.org/officeDocument/2006/relationships/hyperlink" Target="https://pixabay.com/en/camel-riders-desert-africa-60361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yesmagazine.org/issues/solidarity/how-i-changed-my-holiday-traditions-to-match-my-values-20171218" TargetMode="External"/><Relationship Id="rId11" Type="http://schemas.openxmlformats.org/officeDocument/2006/relationships/image" Target="../media/image8.jpg"/><Relationship Id="rId5" Type="http://schemas.openxmlformats.org/officeDocument/2006/relationships/image" Target="../media/image5.jpeg"/><Relationship Id="rId10" Type="http://schemas.openxmlformats.org/officeDocument/2006/relationships/hyperlink" Target="https://en.wikipedia.org/wiki/Tlacolula_de_Matamoros" TargetMode="External"/><Relationship Id="rId4" Type="http://schemas.openxmlformats.org/officeDocument/2006/relationships/hyperlink" Target="http://www.zuzeeko.com/2010_03_01_archive.html" TargetMode="External"/><Relationship Id="rId9" Type="http://schemas.openxmlformats.org/officeDocument/2006/relationships/image" Target="../media/image9.JPG"/><Relationship Id="rId14" Type="http://schemas.openxmlformats.org/officeDocument/2006/relationships/hyperlink" Target="https://www.flickr.com/photos/wikimediacommons/162480225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5822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60E9-8FB8-4145-85D8-07559B30A06D}"/>
              </a:ext>
            </a:extLst>
          </p:cNvPr>
          <p:cNvSpPr>
            <a:spLocks noGrp="1"/>
          </p:cNvSpPr>
          <p:nvPr>
            <p:ph type="title"/>
          </p:nvPr>
        </p:nvSpPr>
        <p:spPr/>
        <p:txBody>
          <a:bodyPr/>
          <a:lstStyle/>
          <a:p>
            <a:r>
              <a:rPr lang="en-US" dirty="0"/>
              <a:t>Beyond the Zombie Wars</a:t>
            </a:r>
          </a:p>
        </p:txBody>
      </p:sp>
      <p:sp>
        <p:nvSpPr>
          <p:cNvPr id="3" name="Content Placeholder 2">
            <a:extLst>
              <a:ext uri="{FF2B5EF4-FFF2-40B4-BE49-F238E27FC236}">
                <a16:creationId xmlns:a16="http://schemas.microsoft.com/office/drawing/2014/main" id="{3526AF87-4D20-46FF-958E-36912B98CB4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Watch this </a:t>
            </a:r>
            <a:r>
              <a:rPr lang="en-US" dirty="0">
                <a:hlinkClick r:id="rId3"/>
              </a:rPr>
              <a:t>World War Z, the Zombie Wars</a:t>
            </a:r>
            <a:r>
              <a:rPr lang="en-US" dirty="0"/>
              <a:t> video</a:t>
            </a:r>
          </a:p>
        </p:txBody>
      </p:sp>
    </p:spTree>
    <p:extLst>
      <p:ext uri="{BB962C8B-B14F-4D97-AF65-F5344CB8AC3E}">
        <p14:creationId xmlns:p14="http://schemas.microsoft.com/office/powerpoint/2010/main" val="27522296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2FF2-C4F9-4090-9ADA-7F8F6E4BE2CD}"/>
              </a:ext>
            </a:extLst>
          </p:cNvPr>
          <p:cNvSpPr>
            <a:spLocks noGrp="1"/>
          </p:cNvSpPr>
          <p:nvPr>
            <p:ph type="title"/>
          </p:nvPr>
        </p:nvSpPr>
        <p:spPr/>
        <p:txBody>
          <a:bodyPr/>
          <a:lstStyle/>
          <a:p>
            <a:r>
              <a:rPr lang="en-US" dirty="0"/>
              <a:t>Zombie-Free Zones: Europe &amp; Oceania</a:t>
            </a:r>
          </a:p>
        </p:txBody>
      </p:sp>
      <p:sp>
        <p:nvSpPr>
          <p:cNvPr id="3" name="Content Placeholder 2">
            <a:extLst>
              <a:ext uri="{FF2B5EF4-FFF2-40B4-BE49-F238E27FC236}">
                <a16:creationId xmlns:a16="http://schemas.microsoft.com/office/drawing/2014/main" id="{7C5CD3F7-5353-4F1B-8F3A-A02D1282DEF1}"/>
              </a:ext>
            </a:extLst>
          </p:cNvPr>
          <p:cNvSpPr>
            <a:spLocks noGrp="1"/>
          </p:cNvSpPr>
          <p:nvPr>
            <p:ph idx="1"/>
          </p:nvPr>
        </p:nvSpPr>
        <p:spPr/>
        <p:txBody>
          <a:bodyPr>
            <a:normAutofit lnSpcReduction="10000"/>
          </a:bodyPr>
          <a:lstStyle/>
          <a:p>
            <a:pPr marL="514350" indent="-514350">
              <a:buFont typeface="+mj-lt"/>
              <a:buAutoNum type="arabicPeriod"/>
            </a:pPr>
            <a:r>
              <a:rPr lang="en-US" dirty="0"/>
              <a:t>London/United Kingdom</a:t>
            </a:r>
          </a:p>
          <a:p>
            <a:pPr marL="514350" indent="-514350">
              <a:buFont typeface="+mj-lt"/>
              <a:buAutoNum type="arabicPeriod"/>
            </a:pPr>
            <a:r>
              <a:rPr lang="en-US" dirty="0"/>
              <a:t>Paris/France</a:t>
            </a:r>
          </a:p>
          <a:p>
            <a:pPr marL="514350" indent="-514350">
              <a:buFont typeface="+mj-lt"/>
              <a:buAutoNum type="arabicPeriod"/>
            </a:pPr>
            <a:r>
              <a:rPr lang="en-US" dirty="0"/>
              <a:t>Rome/Italy</a:t>
            </a:r>
          </a:p>
          <a:p>
            <a:pPr marL="514350" indent="-514350">
              <a:buFont typeface="+mj-lt"/>
              <a:buAutoNum type="arabicPeriod"/>
            </a:pPr>
            <a:r>
              <a:rPr lang="en-US" dirty="0"/>
              <a:t>Berlin/Germany</a:t>
            </a:r>
          </a:p>
          <a:p>
            <a:pPr marL="514350" indent="-514350">
              <a:buFont typeface="+mj-lt"/>
              <a:buAutoNum type="arabicPeriod"/>
            </a:pPr>
            <a:r>
              <a:rPr lang="en-US" dirty="0"/>
              <a:t>Moscow/Russia</a:t>
            </a:r>
          </a:p>
          <a:p>
            <a:pPr marL="514350" indent="-514350">
              <a:buFont typeface="+mj-lt"/>
              <a:buAutoNum type="arabicPeriod"/>
            </a:pPr>
            <a:r>
              <a:rPr lang="en-US" dirty="0"/>
              <a:t>Sydney/Australia</a:t>
            </a:r>
          </a:p>
          <a:p>
            <a:pPr marL="514350" indent="-514350">
              <a:buFont typeface="+mj-lt"/>
              <a:buAutoNum type="arabicPeriod"/>
            </a:pPr>
            <a:r>
              <a:rPr lang="en-US" dirty="0"/>
              <a:t>Wellington/New Zealand</a:t>
            </a:r>
          </a:p>
        </p:txBody>
      </p:sp>
    </p:spTree>
    <p:extLst>
      <p:ext uri="{BB962C8B-B14F-4D97-AF65-F5344CB8AC3E}">
        <p14:creationId xmlns:p14="http://schemas.microsoft.com/office/powerpoint/2010/main" val="26218983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7170-1D49-45FC-8A73-266D82C5A354}"/>
              </a:ext>
            </a:extLst>
          </p:cNvPr>
          <p:cNvSpPr>
            <a:spLocks noGrp="1"/>
          </p:cNvSpPr>
          <p:nvPr>
            <p:ph type="title"/>
          </p:nvPr>
        </p:nvSpPr>
        <p:spPr/>
        <p:txBody>
          <a:bodyPr/>
          <a:lstStyle/>
          <a:p>
            <a:r>
              <a:rPr lang="en-US" dirty="0"/>
              <a:t>Zombie-Free Zones: Africa</a:t>
            </a:r>
          </a:p>
        </p:txBody>
      </p:sp>
      <p:sp>
        <p:nvSpPr>
          <p:cNvPr id="3" name="Content Placeholder 2">
            <a:extLst>
              <a:ext uri="{FF2B5EF4-FFF2-40B4-BE49-F238E27FC236}">
                <a16:creationId xmlns:a16="http://schemas.microsoft.com/office/drawing/2014/main" id="{7A77E022-9387-4EEB-970A-1F540F5AD135}"/>
              </a:ext>
            </a:extLst>
          </p:cNvPr>
          <p:cNvSpPr>
            <a:spLocks noGrp="1"/>
          </p:cNvSpPr>
          <p:nvPr>
            <p:ph idx="1"/>
          </p:nvPr>
        </p:nvSpPr>
        <p:spPr/>
        <p:txBody>
          <a:bodyPr/>
          <a:lstStyle/>
          <a:p>
            <a:pPr marL="514350" indent="-514350">
              <a:buAutoNum type="arabicPeriod"/>
            </a:pPr>
            <a:r>
              <a:rPr lang="en-US" dirty="0"/>
              <a:t>Cairo/Egypt</a:t>
            </a:r>
          </a:p>
          <a:p>
            <a:pPr marL="514350" indent="-514350">
              <a:buAutoNum type="arabicPeriod"/>
            </a:pPr>
            <a:r>
              <a:rPr lang="en-US" dirty="0"/>
              <a:t>Nairobi/Kenya</a:t>
            </a:r>
          </a:p>
          <a:p>
            <a:pPr marL="514350" indent="-514350">
              <a:buAutoNum type="arabicPeriod"/>
            </a:pPr>
            <a:r>
              <a:rPr lang="en-US" dirty="0"/>
              <a:t>South Africa</a:t>
            </a:r>
          </a:p>
          <a:p>
            <a:pPr marL="514350" indent="-514350">
              <a:buAutoNum type="arabicPeriod"/>
            </a:pPr>
            <a:r>
              <a:rPr lang="en-US" dirty="0"/>
              <a:t>Libya</a:t>
            </a:r>
          </a:p>
          <a:p>
            <a:pPr marL="514350" indent="-514350">
              <a:buAutoNum type="arabicPeriod"/>
            </a:pPr>
            <a:r>
              <a:rPr lang="en-US" dirty="0"/>
              <a:t>Sudan</a:t>
            </a:r>
          </a:p>
          <a:p>
            <a:pPr marL="514350" indent="-514350">
              <a:buAutoNum type="arabicPeriod"/>
            </a:pPr>
            <a:r>
              <a:rPr lang="en-US" dirty="0"/>
              <a:t>Nigeria</a:t>
            </a:r>
          </a:p>
        </p:txBody>
      </p:sp>
    </p:spTree>
    <p:extLst>
      <p:ext uri="{BB962C8B-B14F-4D97-AF65-F5344CB8AC3E}">
        <p14:creationId xmlns:p14="http://schemas.microsoft.com/office/powerpoint/2010/main" val="41726615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EB07-070F-4EDD-8283-22D29090B215}"/>
              </a:ext>
            </a:extLst>
          </p:cNvPr>
          <p:cNvSpPr>
            <a:spLocks noGrp="1"/>
          </p:cNvSpPr>
          <p:nvPr>
            <p:ph type="title"/>
          </p:nvPr>
        </p:nvSpPr>
        <p:spPr>
          <a:xfrm>
            <a:off x="457200" y="528066"/>
            <a:ext cx="8229600" cy="520446"/>
          </a:xfrm>
        </p:spPr>
        <p:txBody>
          <a:bodyPr>
            <a:normAutofit fontScale="90000"/>
          </a:bodyPr>
          <a:lstStyle/>
          <a:p>
            <a:r>
              <a:rPr lang="en-US" dirty="0"/>
              <a:t>Zombie-Free Regions: Asia</a:t>
            </a:r>
          </a:p>
        </p:txBody>
      </p:sp>
      <p:sp>
        <p:nvSpPr>
          <p:cNvPr id="3" name="Content Placeholder 2">
            <a:extLst>
              <a:ext uri="{FF2B5EF4-FFF2-40B4-BE49-F238E27FC236}">
                <a16:creationId xmlns:a16="http://schemas.microsoft.com/office/drawing/2014/main" id="{1D22E0EA-1C71-4B18-B3BE-20571A02DC0F}"/>
              </a:ext>
            </a:extLst>
          </p:cNvPr>
          <p:cNvSpPr>
            <a:spLocks noGrp="1"/>
          </p:cNvSpPr>
          <p:nvPr>
            <p:ph idx="1"/>
          </p:nvPr>
        </p:nvSpPr>
        <p:spPr>
          <a:xfrm>
            <a:off x="457200" y="1207008"/>
            <a:ext cx="8229600" cy="3779520"/>
          </a:xfrm>
        </p:spPr>
        <p:txBody>
          <a:bodyPr>
            <a:normAutofit/>
          </a:bodyPr>
          <a:lstStyle/>
          <a:p>
            <a:pPr marL="0" indent="0">
              <a:buNone/>
            </a:pPr>
            <a:endParaRPr lang="en-US" sz="2100" dirty="0">
              <a:latin typeface="+mj-lt"/>
            </a:endParaRPr>
          </a:p>
          <a:p>
            <a:pPr marL="514350" indent="-514350">
              <a:buFont typeface="+mj-lt"/>
              <a:buAutoNum type="arabicPeriod"/>
            </a:pPr>
            <a:r>
              <a:rPr lang="en-US" sz="2100" dirty="0">
                <a:latin typeface="+mj-lt"/>
              </a:rPr>
              <a:t>Southwest Asia: Israel, Lebanon</a:t>
            </a:r>
          </a:p>
          <a:p>
            <a:pPr marL="514350" indent="-514350">
              <a:buFont typeface="+mj-lt"/>
              <a:buAutoNum type="arabicPeriod"/>
            </a:pPr>
            <a:r>
              <a:rPr lang="en-US" sz="2100" dirty="0">
                <a:latin typeface="+mj-lt"/>
              </a:rPr>
              <a:t>Southwest Asia: Saudi Arabia</a:t>
            </a:r>
          </a:p>
          <a:p>
            <a:pPr marL="514350" indent="-514350">
              <a:buFont typeface="+mj-lt"/>
              <a:buAutoNum type="arabicPeriod"/>
            </a:pPr>
            <a:r>
              <a:rPr lang="en-US" sz="2100" dirty="0">
                <a:latin typeface="+mj-lt"/>
              </a:rPr>
              <a:t>Southwest Asia: Iraq and Iran</a:t>
            </a:r>
          </a:p>
          <a:p>
            <a:pPr marL="514350" indent="-514350">
              <a:buFont typeface="+mj-lt"/>
              <a:buAutoNum type="arabicPeriod"/>
            </a:pPr>
            <a:r>
              <a:rPr lang="en-US" sz="2100" dirty="0">
                <a:latin typeface="+mj-lt"/>
              </a:rPr>
              <a:t>South Asia: India</a:t>
            </a:r>
          </a:p>
          <a:p>
            <a:pPr marL="514350" indent="-514350">
              <a:buFont typeface="+mj-lt"/>
              <a:buAutoNum type="arabicPeriod"/>
            </a:pPr>
            <a:r>
              <a:rPr lang="en-US" sz="2100" dirty="0">
                <a:latin typeface="+mj-lt"/>
              </a:rPr>
              <a:t>South Asia: Pakistan, Afghanistan</a:t>
            </a:r>
          </a:p>
          <a:p>
            <a:pPr marL="514350" indent="-514350">
              <a:buFont typeface="+mj-lt"/>
              <a:buAutoNum type="arabicPeriod"/>
            </a:pPr>
            <a:r>
              <a:rPr lang="en-US" sz="2100" dirty="0">
                <a:latin typeface="+mj-lt"/>
              </a:rPr>
              <a:t>East/Southeast Asia: China, Korea</a:t>
            </a:r>
          </a:p>
          <a:p>
            <a:pPr marL="514350" indent="-514350">
              <a:buFont typeface="+mj-lt"/>
              <a:buAutoNum type="arabicPeriod"/>
            </a:pPr>
            <a:r>
              <a:rPr lang="en-US" sz="2100" dirty="0">
                <a:latin typeface="+mj-lt"/>
              </a:rPr>
              <a:t>Southeast Asia: Japan, Indonesia</a:t>
            </a:r>
          </a:p>
          <a:p>
            <a:pPr marL="514350" indent="-514350">
              <a:buFont typeface="+mj-lt"/>
              <a:buAutoNum type="arabicPeriod"/>
            </a:pPr>
            <a:r>
              <a:rPr lang="en-US" sz="2100" dirty="0">
                <a:latin typeface="+mj-lt"/>
              </a:rPr>
              <a:t>Southeast Asia: Vietnam, Malaysia</a:t>
            </a:r>
          </a:p>
          <a:p>
            <a:pPr marL="0" indent="0">
              <a:buNone/>
            </a:pPr>
            <a:endParaRPr lang="en-US" dirty="0"/>
          </a:p>
        </p:txBody>
      </p:sp>
    </p:spTree>
    <p:extLst>
      <p:ext uri="{BB962C8B-B14F-4D97-AF65-F5344CB8AC3E}">
        <p14:creationId xmlns:p14="http://schemas.microsoft.com/office/powerpoint/2010/main" val="3239044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C45A-A850-4C9F-8D00-E67862C735DA}"/>
              </a:ext>
            </a:extLst>
          </p:cNvPr>
          <p:cNvSpPr>
            <a:spLocks noGrp="1"/>
          </p:cNvSpPr>
          <p:nvPr>
            <p:ph type="title"/>
          </p:nvPr>
        </p:nvSpPr>
        <p:spPr/>
        <p:txBody>
          <a:bodyPr/>
          <a:lstStyle/>
          <a:p>
            <a:r>
              <a:rPr lang="en-US" dirty="0"/>
              <a:t>Poster Presentation</a:t>
            </a:r>
          </a:p>
        </p:txBody>
      </p:sp>
      <p:sp>
        <p:nvSpPr>
          <p:cNvPr id="3" name="Content Placeholder 2">
            <a:extLst>
              <a:ext uri="{FF2B5EF4-FFF2-40B4-BE49-F238E27FC236}">
                <a16:creationId xmlns:a16="http://schemas.microsoft.com/office/drawing/2014/main" id="{51F3B052-EE3A-468B-8E2C-3884A58F0465}"/>
              </a:ext>
            </a:extLst>
          </p:cNvPr>
          <p:cNvSpPr>
            <a:spLocks noGrp="1"/>
          </p:cNvSpPr>
          <p:nvPr>
            <p:ph idx="1"/>
          </p:nvPr>
        </p:nvSpPr>
        <p:spPr/>
        <p:txBody>
          <a:bodyPr/>
          <a:lstStyle/>
          <a:p>
            <a:r>
              <a:rPr lang="en-US" dirty="0"/>
              <a:t>Choose a spokesperson from your group to explain your poster.</a:t>
            </a:r>
          </a:p>
          <a:p>
            <a:r>
              <a:rPr lang="en-US" dirty="0"/>
              <a:t>Groups will walk around and listen to each explanation from the spokesperson.</a:t>
            </a:r>
          </a:p>
          <a:p>
            <a:r>
              <a:rPr lang="en-US" dirty="0"/>
              <a:t>Groups will leave 3 sticky notes on each poster as feedback.</a:t>
            </a:r>
          </a:p>
        </p:txBody>
      </p:sp>
    </p:spTree>
    <p:extLst>
      <p:ext uri="{BB962C8B-B14F-4D97-AF65-F5344CB8AC3E}">
        <p14:creationId xmlns:p14="http://schemas.microsoft.com/office/powerpoint/2010/main" val="14977715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068B-1A43-40B7-A274-367C3CB1C11A}"/>
              </a:ext>
            </a:extLst>
          </p:cNvPr>
          <p:cNvSpPr>
            <a:spLocks noGrp="1"/>
          </p:cNvSpPr>
          <p:nvPr>
            <p:ph type="title"/>
          </p:nvPr>
        </p:nvSpPr>
        <p:spPr/>
        <p:txBody>
          <a:bodyPr>
            <a:normAutofit fontScale="90000"/>
          </a:bodyPr>
          <a:lstStyle/>
          <a:p>
            <a:r>
              <a:rPr lang="en-US" dirty="0"/>
              <a:t>Poster Feedback:</a:t>
            </a:r>
            <a:br>
              <a:rPr lang="en-US" dirty="0"/>
            </a:br>
            <a:r>
              <a:rPr lang="en-US" dirty="0"/>
              <a:t>3 Post-It Notes</a:t>
            </a:r>
          </a:p>
        </p:txBody>
      </p:sp>
      <p:sp>
        <p:nvSpPr>
          <p:cNvPr id="3" name="Content Placeholder 2">
            <a:extLst>
              <a:ext uri="{FF2B5EF4-FFF2-40B4-BE49-F238E27FC236}">
                <a16:creationId xmlns:a16="http://schemas.microsoft.com/office/drawing/2014/main" id="{91AE1FDA-7A61-4526-9EB6-5130E6400F5B}"/>
              </a:ext>
            </a:extLst>
          </p:cNvPr>
          <p:cNvSpPr>
            <a:spLocks noGrp="1"/>
          </p:cNvSpPr>
          <p:nvPr>
            <p:ph idx="1"/>
          </p:nvPr>
        </p:nvSpPr>
        <p:spPr/>
        <p:txBody>
          <a:bodyPr>
            <a:normAutofit lnSpcReduction="10000"/>
          </a:bodyPr>
          <a:lstStyle/>
          <a:p>
            <a:r>
              <a:rPr lang="en-US" dirty="0"/>
              <a:t>Write the name of your own country at the top of each sticky note.</a:t>
            </a:r>
          </a:p>
          <a:p>
            <a:r>
              <a:rPr lang="en-US" dirty="0"/>
              <a:t>Sticky Note 1—List a difference in culture between this poster and your own country.</a:t>
            </a:r>
          </a:p>
          <a:p>
            <a:r>
              <a:rPr lang="en-US" dirty="0"/>
              <a:t>Sticky Note 2—List a similarity in culture between this poster and your own country.</a:t>
            </a:r>
          </a:p>
          <a:p>
            <a:r>
              <a:rPr lang="en-US" dirty="0"/>
              <a:t>Sticky Note 3—List something about the poster the group really liked.</a:t>
            </a:r>
          </a:p>
        </p:txBody>
      </p:sp>
    </p:spTree>
    <p:extLst>
      <p:ext uri="{BB962C8B-B14F-4D97-AF65-F5344CB8AC3E}">
        <p14:creationId xmlns:p14="http://schemas.microsoft.com/office/powerpoint/2010/main" val="20601666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9A90-3462-48E6-B93B-01B98A6A1CA2}"/>
              </a:ext>
            </a:extLst>
          </p:cNvPr>
          <p:cNvSpPr>
            <a:spLocks noGrp="1"/>
          </p:cNvSpPr>
          <p:nvPr>
            <p:ph type="title"/>
          </p:nvPr>
        </p:nvSpPr>
        <p:spPr/>
        <p:txBody>
          <a:bodyPr/>
          <a:lstStyle/>
          <a:p>
            <a:r>
              <a:rPr lang="en-US" dirty="0"/>
              <a:t>Compare and Contrast</a:t>
            </a:r>
          </a:p>
        </p:txBody>
      </p:sp>
      <p:sp>
        <p:nvSpPr>
          <p:cNvPr id="3" name="Content Placeholder 2">
            <a:extLst>
              <a:ext uri="{FF2B5EF4-FFF2-40B4-BE49-F238E27FC236}">
                <a16:creationId xmlns:a16="http://schemas.microsoft.com/office/drawing/2014/main" id="{62ACD43B-A11E-44CD-8298-360FE37D05A3}"/>
              </a:ext>
            </a:extLst>
          </p:cNvPr>
          <p:cNvSpPr>
            <a:spLocks noGrp="1"/>
          </p:cNvSpPr>
          <p:nvPr>
            <p:ph idx="1"/>
          </p:nvPr>
        </p:nvSpPr>
        <p:spPr>
          <a:xfrm>
            <a:off x="457200" y="1451610"/>
            <a:ext cx="7671816" cy="3291840"/>
          </a:xfrm>
        </p:spPr>
        <p:txBody>
          <a:bodyPr>
            <a:normAutofit fontScale="92500" lnSpcReduction="20000"/>
          </a:bodyPr>
          <a:lstStyle/>
          <a:p>
            <a:pPr marL="0" indent="0">
              <a:buNone/>
            </a:pPr>
            <a:r>
              <a:rPr lang="en-US" dirty="0"/>
              <a:t>With your group, use the sticky notes you received during the activity to:</a:t>
            </a:r>
          </a:p>
          <a:p>
            <a:pPr marL="0" indent="0">
              <a:buNone/>
            </a:pPr>
            <a:endParaRPr lang="en-US" dirty="0"/>
          </a:p>
          <a:p>
            <a:r>
              <a:rPr lang="en-US" dirty="0"/>
              <a:t>Compare the similarities of your country and its culture to other countries. Create a list of at least four similarities.</a:t>
            </a:r>
          </a:p>
          <a:p>
            <a:endParaRPr lang="en-US" dirty="0"/>
          </a:p>
          <a:p>
            <a:r>
              <a:rPr lang="en-US" dirty="0"/>
              <a:t>Discuss the uniqueness of your country as compared with others. Create a list of four ways your country is different from other countries.  </a:t>
            </a:r>
          </a:p>
          <a:p>
            <a:pPr marL="0" indent="0">
              <a:buNone/>
            </a:pPr>
            <a:endParaRPr lang="en-US" dirty="0"/>
          </a:p>
        </p:txBody>
      </p:sp>
    </p:spTree>
    <p:extLst>
      <p:ext uri="{BB962C8B-B14F-4D97-AF65-F5344CB8AC3E}">
        <p14:creationId xmlns:p14="http://schemas.microsoft.com/office/powerpoint/2010/main" val="1632076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Beyond the Zombie Wars</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World Geography </a:t>
            </a:r>
          </a:p>
          <a:p>
            <a:r>
              <a:rPr lang="en-US" dirty="0"/>
              <a:t>7</a:t>
            </a:r>
            <a:r>
              <a:rPr lang="en-US" baseline="30000" dirty="0"/>
              <a:t>th</a:t>
            </a:r>
            <a:r>
              <a:rPr lang="en-US" dirty="0"/>
              <a:t> Grade</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0AED-FD87-D44D-B209-67819719C371}"/>
              </a:ext>
            </a:extLst>
          </p:cNvPr>
          <p:cNvSpPr>
            <a:spLocks noGrp="1"/>
          </p:cNvSpPr>
          <p:nvPr>
            <p:ph type="title"/>
          </p:nvPr>
        </p:nvSpPr>
        <p:spPr/>
        <p:txBody>
          <a:bodyPr>
            <a:normAutofit/>
          </a:bodyPr>
          <a:lstStyle/>
          <a:p>
            <a:r>
              <a:rPr lang="en-US" dirty="0"/>
              <a:t>Essential Questions</a:t>
            </a:r>
          </a:p>
        </p:txBody>
      </p:sp>
      <p:sp>
        <p:nvSpPr>
          <p:cNvPr id="3" name="Content Placeholder 2">
            <a:extLst>
              <a:ext uri="{FF2B5EF4-FFF2-40B4-BE49-F238E27FC236}">
                <a16:creationId xmlns:a16="http://schemas.microsoft.com/office/drawing/2014/main" id="{8A4D9D25-B20B-F244-9D46-299DFEC2B44E}"/>
              </a:ext>
            </a:extLst>
          </p:cNvPr>
          <p:cNvSpPr>
            <a:spLocks noGrp="1"/>
          </p:cNvSpPr>
          <p:nvPr>
            <p:ph idx="1"/>
          </p:nvPr>
        </p:nvSpPr>
        <p:spPr/>
        <p:txBody>
          <a:bodyPr/>
          <a:lstStyle/>
          <a:p>
            <a:endParaRPr lang="en-US" dirty="0"/>
          </a:p>
          <a:p>
            <a:r>
              <a:rPr lang="en-US" dirty="0"/>
              <a:t>“</a:t>
            </a:r>
            <a:r>
              <a:rPr lang="en-US" i="1" dirty="0"/>
              <a:t>What is culture?”</a:t>
            </a:r>
          </a:p>
          <a:p>
            <a:pPr marL="0" indent="0">
              <a:buNone/>
            </a:pPr>
            <a:endParaRPr lang="en-US" i="1" dirty="0"/>
          </a:p>
          <a:p>
            <a:r>
              <a:rPr lang="en-US" i="1" dirty="0"/>
              <a:t>“What elements of culture are worth preserving?”</a:t>
            </a:r>
          </a:p>
        </p:txBody>
      </p:sp>
    </p:spTree>
    <p:extLst>
      <p:ext uri="{BB962C8B-B14F-4D97-AF65-F5344CB8AC3E}">
        <p14:creationId xmlns:p14="http://schemas.microsoft.com/office/powerpoint/2010/main" val="1708330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D71F-D1D9-4B22-AAB7-C8E2C0950332}"/>
              </a:ext>
            </a:extLst>
          </p:cNvPr>
          <p:cNvSpPr>
            <a:spLocks noGrp="1"/>
          </p:cNvSpPr>
          <p:nvPr>
            <p:ph type="title"/>
          </p:nvPr>
        </p:nvSpPr>
        <p:spPr/>
        <p:txBody>
          <a:bodyPr/>
          <a:lstStyle/>
          <a:p>
            <a:r>
              <a:rPr lang="en-US" dirty="0"/>
              <a:t>Definition of Culture</a:t>
            </a:r>
          </a:p>
        </p:txBody>
      </p:sp>
      <p:sp>
        <p:nvSpPr>
          <p:cNvPr id="3" name="Content Placeholder 2">
            <a:extLst>
              <a:ext uri="{FF2B5EF4-FFF2-40B4-BE49-F238E27FC236}">
                <a16:creationId xmlns:a16="http://schemas.microsoft.com/office/drawing/2014/main" id="{7CE9B874-2BE0-4864-8504-D02CA362FFCC}"/>
              </a:ext>
            </a:extLst>
          </p:cNvPr>
          <p:cNvSpPr>
            <a:spLocks noGrp="1"/>
          </p:cNvSpPr>
          <p:nvPr>
            <p:ph idx="1"/>
          </p:nvPr>
        </p:nvSpPr>
        <p:spPr/>
        <p:txBody>
          <a:bodyPr/>
          <a:lstStyle/>
          <a:p>
            <a:pPr marL="0" indent="0">
              <a:buNone/>
            </a:pPr>
            <a:endParaRPr lang="en-US" dirty="0"/>
          </a:p>
          <a:p>
            <a:pPr marL="0" indent="0">
              <a:buNone/>
            </a:pPr>
            <a:r>
              <a:rPr lang="en-US" dirty="0"/>
              <a:t>Culture is a set of beliefs, social practices, traditions, values, customs, or way of life that are shared by a group of people in a place or time.</a:t>
            </a:r>
          </a:p>
          <a:p>
            <a:pPr marL="0" indent="0">
              <a:buNone/>
            </a:pPr>
            <a:endParaRPr lang="en-US" dirty="0"/>
          </a:p>
          <a:p>
            <a:pPr marL="0" indent="0">
              <a:buNone/>
            </a:pPr>
            <a:endParaRPr lang="en-US" sz="1200" dirty="0"/>
          </a:p>
          <a:p>
            <a:pPr marL="0" indent="0">
              <a:buNone/>
            </a:pPr>
            <a:endParaRPr lang="en-US" sz="1200" dirty="0"/>
          </a:p>
          <a:p>
            <a:pPr marL="0" indent="0">
              <a:buNone/>
            </a:pPr>
            <a:r>
              <a:rPr lang="en-US" sz="1200" dirty="0"/>
              <a:t>Source: Merriam-Webster Dictionary</a:t>
            </a:r>
          </a:p>
          <a:p>
            <a:pPr marL="0" indent="0">
              <a:buNone/>
            </a:pPr>
            <a:r>
              <a:rPr lang="en-US" sz="1200" dirty="0">
                <a:hlinkClick r:id="rId2"/>
              </a:rPr>
              <a:t>https://www.merriam-webster.com/dictionary/culture</a:t>
            </a:r>
            <a:endParaRPr lang="en-US" sz="1200" dirty="0"/>
          </a:p>
          <a:p>
            <a:pPr marL="0" indent="0">
              <a:buNone/>
            </a:pPr>
            <a:endParaRPr lang="en-US" dirty="0"/>
          </a:p>
        </p:txBody>
      </p:sp>
    </p:spTree>
    <p:extLst>
      <p:ext uri="{BB962C8B-B14F-4D97-AF65-F5344CB8AC3E}">
        <p14:creationId xmlns:p14="http://schemas.microsoft.com/office/powerpoint/2010/main" val="25084620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2D6B-B491-4187-AE40-39E951228D14}"/>
              </a:ext>
            </a:extLst>
          </p:cNvPr>
          <p:cNvSpPr>
            <a:spLocks noGrp="1"/>
          </p:cNvSpPr>
          <p:nvPr>
            <p:ph type="title"/>
          </p:nvPr>
        </p:nvSpPr>
        <p:spPr>
          <a:xfrm>
            <a:off x="457200" y="528066"/>
            <a:ext cx="8229600" cy="544830"/>
          </a:xfrm>
        </p:spPr>
        <p:txBody>
          <a:bodyPr>
            <a:normAutofit fontScale="90000"/>
          </a:bodyPr>
          <a:lstStyle/>
          <a:p>
            <a:r>
              <a:rPr lang="en-US" dirty="0"/>
              <a:t>Think, Pair, Share</a:t>
            </a:r>
          </a:p>
        </p:txBody>
      </p:sp>
      <p:sp>
        <p:nvSpPr>
          <p:cNvPr id="3" name="Content Placeholder 2">
            <a:extLst>
              <a:ext uri="{FF2B5EF4-FFF2-40B4-BE49-F238E27FC236}">
                <a16:creationId xmlns:a16="http://schemas.microsoft.com/office/drawing/2014/main" id="{83FDD3FA-B486-46DB-B6BC-FC73FC585393}"/>
              </a:ext>
            </a:extLst>
          </p:cNvPr>
          <p:cNvSpPr>
            <a:spLocks noGrp="1"/>
          </p:cNvSpPr>
          <p:nvPr>
            <p:ph idx="1"/>
          </p:nvPr>
        </p:nvSpPr>
        <p:spPr>
          <a:xfrm>
            <a:off x="457200" y="1194816"/>
            <a:ext cx="5215230" cy="3548634"/>
          </a:xfrm>
        </p:spPr>
        <p:txBody>
          <a:bodyPr>
            <a:normAutofit fontScale="92500" lnSpcReduction="10000"/>
          </a:bodyPr>
          <a:lstStyle/>
          <a:p>
            <a:pPr marL="0" indent="0">
              <a:buNone/>
            </a:pPr>
            <a:r>
              <a:rPr lang="en-US" dirty="0">
                <a:solidFill>
                  <a:schemeClr val="accent4"/>
                </a:solidFill>
              </a:rPr>
              <a:t>Think</a:t>
            </a:r>
            <a:r>
              <a:rPr lang="en-US" dirty="0"/>
              <a:t> of an example of culture.</a:t>
            </a:r>
          </a:p>
          <a:p>
            <a:pPr marL="0" indent="0">
              <a:buNone/>
            </a:pPr>
            <a:r>
              <a:rPr lang="en-US" dirty="0"/>
              <a:t>	What traditions, beliefs, or	social customs are important to 	your family?  This school?</a:t>
            </a:r>
          </a:p>
          <a:p>
            <a:pPr marL="0" indent="0">
              <a:buNone/>
            </a:pPr>
            <a:endParaRPr lang="en-US" dirty="0"/>
          </a:p>
          <a:p>
            <a:pPr marL="0" indent="0">
              <a:buNone/>
            </a:pPr>
            <a:r>
              <a:rPr lang="en-US" dirty="0">
                <a:solidFill>
                  <a:schemeClr val="accent6"/>
                </a:solidFill>
              </a:rPr>
              <a:t>Pair</a:t>
            </a:r>
            <a:r>
              <a:rPr lang="en-US" dirty="0"/>
              <a:t> with an elbow partner.</a:t>
            </a:r>
          </a:p>
          <a:p>
            <a:pPr marL="0" indent="0">
              <a:buNone/>
            </a:pPr>
            <a:endParaRPr lang="en-US" dirty="0"/>
          </a:p>
          <a:p>
            <a:pPr marL="0" indent="0">
              <a:buNone/>
            </a:pPr>
            <a:r>
              <a:rPr lang="en-US" dirty="0">
                <a:solidFill>
                  <a:schemeClr val="accent6"/>
                </a:solidFill>
              </a:rPr>
              <a:t>Share</a:t>
            </a:r>
            <a:r>
              <a:rPr lang="en-US" dirty="0"/>
              <a:t> your example.</a:t>
            </a:r>
          </a:p>
          <a:p>
            <a:pPr marL="0" indent="0">
              <a:buNone/>
            </a:pPr>
            <a:r>
              <a:rPr lang="en-US" dirty="0"/>
              <a:t> </a:t>
            </a:r>
          </a:p>
          <a:p>
            <a:pPr marL="0" indent="0">
              <a:buNone/>
            </a:pPr>
            <a:endParaRPr lang="en-US" dirty="0"/>
          </a:p>
        </p:txBody>
      </p:sp>
      <p:pic>
        <p:nvPicPr>
          <p:cNvPr id="5" name="Picture 4">
            <a:extLst>
              <a:ext uri="{FF2B5EF4-FFF2-40B4-BE49-F238E27FC236}">
                <a16:creationId xmlns:a16="http://schemas.microsoft.com/office/drawing/2014/main" id="{A8E008A5-2577-4EF0-A949-41A4CEA1A8EF}"/>
              </a:ext>
            </a:extLst>
          </p:cNvPr>
          <p:cNvPicPr>
            <a:picLocks noChangeAspect="1"/>
          </p:cNvPicPr>
          <p:nvPr/>
        </p:nvPicPr>
        <p:blipFill>
          <a:blip r:embed="rId3"/>
          <a:stretch>
            <a:fillRect/>
          </a:stretch>
        </p:blipFill>
        <p:spPr>
          <a:xfrm rot="351978">
            <a:off x="5825843" y="1246040"/>
            <a:ext cx="2130976" cy="3111156"/>
          </a:xfrm>
          <a:prstGeom prst="rect">
            <a:avLst/>
          </a:prstGeom>
        </p:spPr>
      </p:pic>
    </p:spTree>
    <p:extLst>
      <p:ext uri="{BB962C8B-B14F-4D97-AF65-F5344CB8AC3E}">
        <p14:creationId xmlns:p14="http://schemas.microsoft.com/office/powerpoint/2010/main" val="36768968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C2BA-C114-433D-9E66-7EAD8151B9C0}"/>
              </a:ext>
            </a:extLst>
          </p:cNvPr>
          <p:cNvSpPr>
            <a:spLocks noGrp="1"/>
          </p:cNvSpPr>
          <p:nvPr>
            <p:ph type="title"/>
          </p:nvPr>
        </p:nvSpPr>
        <p:spPr>
          <a:xfrm>
            <a:off x="276259" y="148693"/>
            <a:ext cx="3858042" cy="452318"/>
          </a:xfrm>
        </p:spPr>
        <p:txBody>
          <a:bodyPr>
            <a:normAutofit fontScale="90000"/>
          </a:bodyPr>
          <a:lstStyle/>
          <a:p>
            <a:r>
              <a:rPr lang="en-US" sz="2800" dirty="0"/>
              <a:t>Examples of Culture</a:t>
            </a:r>
          </a:p>
        </p:txBody>
      </p:sp>
      <p:pic>
        <p:nvPicPr>
          <p:cNvPr id="5" name="Content Placeholder 4">
            <a:extLst>
              <a:ext uri="{FF2B5EF4-FFF2-40B4-BE49-F238E27FC236}">
                <a16:creationId xmlns:a16="http://schemas.microsoft.com/office/drawing/2014/main" id="{0AB3E0AE-D699-4DA7-98A9-DD3B51E3CF68}"/>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97952" y="2383436"/>
            <a:ext cx="2349015" cy="2231998"/>
          </a:xfrm>
        </p:spPr>
      </p:pic>
      <p:sp>
        <p:nvSpPr>
          <p:cNvPr id="6" name="TextBox 5">
            <a:extLst>
              <a:ext uri="{FF2B5EF4-FFF2-40B4-BE49-F238E27FC236}">
                <a16:creationId xmlns:a16="http://schemas.microsoft.com/office/drawing/2014/main" id="{1B3266FB-A8AB-400C-987D-296895458045}"/>
              </a:ext>
            </a:extLst>
          </p:cNvPr>
          <p:cNvSpPr txBox="1"/>
          <p:nvPr/>
        </p:nvSpPr>
        <p:spPr>
          <a:xfrm>
            <a:off x="292550" y="4615434"/>
            <a:ext cx="2562628" cy="338554"/>
          </a:xfrm>
          <a:prstGeom prst="rect">
            <a:avLst/>
          </a:prstGeom>
          <a:noFill/>
        </p:spPr>
        <p:txBody>
          <a:bodyPr wrap="square" rtlCol="0">
            <a:spAutoFit/>
          </a:bodyPr>
          <a:lstStyle/>
          <a:p>
            <a:r>
              <a:rPr lang="en-US" sz="800" dirty="0">
                <a:hlinkClick r:id="rId4" tooltip="http://www.yesmagazine.org/issues/solidarity/how-i-changed-my-holiday-traditions-to-match-my-values-20171218"/>
              </a:rPr>
              <a:t>This Photo</a:t>
            </a:r>
            <a:r>
              <a:rPr lang="en-US" sz="800" dirty="0"/>
              <a:t> by Unknown Author is licensed under </a:t>
            </a:r>
            <a:r>
              <a:rPr lang="en-US" sz="800" dirty="0">
                <a:hlinkClick r:id="rId5" tooltip="https://creativecommons.org/licenses/by-nc-nd/3.0/"/>
              </a:rPr>
              <a:t>CC BY-NC-ND</a:t>
            </a:r>
            <a:endParaRPr lang="en-US" sz="800" dirty="0"/>
          </a:p>
        </p:txBody>
      </p:sp>
      <p:pic>
        <p:nvPicPr>
          <p:cNvPr id="8" name="Picture 7">
            <a:extLst>
              <a:ext uri="{FF2B5EF4-FFF2-40B4-BE49-F238E27FC236}">
                <a16:creationId xmlns:a16="http://schemas.microsoft.com/office/drawing/2014/main" id="{EECB0947-4454-4518-AB33-8DE20B35F54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288418" y="176330"/>
            <a:ext cx="3260190" cy="2165350"/>
          </a:xfrm>
          <a:prstGeom prst="rect">
            <a:avLst/>
          </a:prstGeom>
        </p:spPr>
      </p:pic>
      <p:sp>
        <p:nvSpPr>
          <p:cNvPr id="9" name="TextBox 8">
            <a:extLst>
              <a:ext uri="{FF2B5EF4-FFF2-40B4-BE49-F238E27FC236}">
                <a16:creationId xmlns:a16="http://schemas.microsoft.com/office/drawing/2014/main" id="{C410987F-B3B7-4CDB-9FE7-DA755771DCD9}"/>
              </a:ext>
            </a:extLst>
          </p:cNvPr>
          <p:cNvSpPr txBox="1"/>
          <p:nvPr/>
        </p:nvSpPr>
        <p:spPr>
          <a:xfrm>
            <a:off x="5308385" y="4130216"/>
            <a:ext cx="7744146" cy="369332"/>
          </a:xfrm>
          <a:prstGeom prst="rect">
            <a:avLst/>
          </a:prstGeom>
          <a:noFill/>
        </p:spPr>
        <p:txBody>
          <a:bodyPr wrap="square" rtlCol="0">
            <a:spAutoFit/>
          </a:bodyPr>
          <a:lstStyle/>
          <a:p>
            <a:r>
              <a:rPr lang="en-US" sz="900" dirty="0">
                <a:hlinkClick r:id="rId7" tooltip="http://en.wikipedia.org/wiki/File:London_High_School_-_London_Ohio.jpg"/>
              </a:rPr>
              <a:t>This Photo</a:t>
            </a:r>
            <a:r>
              <a:rPr lang="en-US" sz="900" dirty="0"/>
              <a:t> by Unknown Author is licensed </a:t>
            </a:r>
            <a:br>
              <a:rPr lang="en-US" sz="900" dirty="0"/>
            </a:br>
            <a:r>
              <a:rPr lang="en-US" sz="900" dirty="0"/>
              <a:t>under </a:t>
            </a:r>
            <a:r>
              <a:rPr lang="en-US" sz="900" dirty="0">
                <a:hlinkClick r:id="rId8" tooltip="https://creativecommons.org/licenses/by-sa/3.0/"/>
              </a:rPr>
              <a:t>CC BY-SA</a:t>
            </a:r>
            <a:endParaRPr lang="en-US" sz="900" dirty="0"/>
          </a:p>
        </p:txBody>
      </p:sp>
      <p:sp>
        <p:nvSpPr>
          <p:cNvPr id="12" name="TextBox 11">
            <a:extLst>
              <a:ext uri="{FF2B5EF4-FFF2-40B4-BE49-F238E27FC236}">
                <a16:creationId xmlns:a16="http://schemas.microsoft.com/office/drawing/2014/main" id="{CCB65A15-6D58-4E4F-BE9C-D0B94CB41F71}"/>
              </a:ext>
            </a:extLst>
          </p:cNvPr>
          <p:cNvSpPr txBox="1"/>
          <p:nvPr/>
        </p:nvSpPr>
        <p:spPr>
          <a:xfrm>
            <a:off x="5211044" y="2334198"/>
            <a:ext cx="7584885" cy="230832"/>
          </a:xfrm>
          <a:prstGeom prst="rect">
            <a:avLst/>
          </a:prstGeom>
          <a:noFill/>
        </p:spPr>
        <p:txBody>
          <a:bodyPr wrap="square" rtlCol="0">
            <a:spAutoFit/>
          </a:bodyPr>
          <a:lstStyle/>
          <a:p>
            <a:r>
              <a:rPr lang="en-US" sz="900" dirty="0">
                <a:hlinkClick r:id="rId9" tooltip="http://www.miss604.com/2012/08/italy-wins-2012-honda-celebration-of-light.html"/>
              </a:rPr>
              <a:t>This Photo</a:t>
            </a:r>
            <a:r>
              <a:rPr lang="en-US" sz="900" dirty="0"/>
              <a:t> by Unknown Author is licensed under </a:t>
            </a:r>
            <a:r>
              <a:rPr lang="en-US" sz="900" dirty="0">
                <a:hlinkClick r:id="rId10" tooltip="https://creativecommons.org/licenses/by-nc-sa/3.0/"/>
              </a:rPr>
              <a:t>CC BY-SA-NC</a:t>
            </a:r>
            <a:endParaRPr lang="en-US" sz="900" dirty="0"/>
          </a:p>
        </p:txBody>
      </p:sp>
      <p:pic>
        <p:nvPicPr>
          <p:cNvPr id="14" name="Picture 13">
            <a:extLst>
              <a:ext uri="{FF2B5EF4-FFF2-40B4-BE49-F238E27FC236}">
                <a16:creationId xmlns:a16="http://schemas.microsoft.com/office/drawing/2014/main" id="{F7116708-2D06-421F-8400-8B769F087984}"/>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29125" y="846500"/>
            <a:ext cx="2191002" cy="1256595"/>
          </a:xfrm>
          <a:prstGeom prst="rect">
            <a:avLst/>
          </a:prstGeom>
        </p:spPr>
      </p:pic>
      <p:sp>
        <p:nvSpPr>
          <p:cNvPr id="15" name="TextBox 14">
            <a:extLst>
              <a:ext uri="{FF2B5EF4-FFF2-40B4-BE49-F238E27FC236}">
                <a16:creationId xmlns:a16="http://schemas.microsoft.com/office/drawing/2014/main" id="{2B1FF80C-29B0-4BC6-96B3-EAE9EDF96741}"/>
              </a:ext>
            </a:extLst>
          </p:cNvPr>
          <p:cNvSpPr txBox="1"/>
          <p:nvPr/>
        </p:nvSpPr>
        <p:spPr>
          <a:xfrm>
            <a:off x="332531" y="2026495"/>
            <a:ext cx="2419876" cy="338554"/>
          </a:xfrm>
          <a:prstGeom prst="rect">
            <a:avLst/>
          </a:prstGeom>
          <a:noFill/>
        </p:spPr>
        <p:txBody>
          <a:bodyPr wrap="square" rtlCol="0">
            <a:spAutoFit/>
          </a:bodyPr>
          <a:lstStyle/>
          <a:p>
            <a:r>
              <a:rPr lang="en-US" sz="800" dirty="0">
                <a:hlinkClick r:id="rId12" tooltip="http://www.zuzeeko.com/2010_03_01_archive.html"/>
              </a:rPr>
              <a:t>This Photo</a:t>
            </a:r>
            <a:r>
              <a:rPr lang="en-US" sz="800" dirty="0"/>
              <a:t> by Unknown Author is licensed under </a:t>
            </a:r>
            <a:r>
              <a:rPr lang="en-US" sz="800" dirty="0">
                <a:hlinkClick r:id="rId5" tooltip="https://creativecommons.org/licenses/by-nc-nd/3.0/"/>
              </a:rPr>
              <a:t>CC BY-NC-ND</a:t>
            </a:r>
            <a:endParaRPr lang="en-US" sz="800" dirty="0"/>
          </a:p>
        </p:txBody>
      </p:sp>
      <p:pic>
        <p:nvPicPr>
          <p:cNvPr id="4" name="Picture 3">
            <a:extLst>
              <a:ext uri="{FF2B5EF4-FFF2-40B4-BE49-F238E27FC236}">
                <a16:creationId xmlns:a16="http://schemas.microsoft.com/office/drawing/2014/main" id="{22282419-03DE-4260-9BE2-211E46AB1098}"/>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5392407" y="2776548"/>
            <a:ext cx="2777637" cy="1319378"/>
          </a:xfrm>
          <a:prstGeom prst="rect">
            <a:avLst/>
          </a:prstGeom>
        </p:spPr>
      </p:pic>
      <p:sp>
        <p:nvSpPr>
          <p:cNvPr id="13" name="TextBox 12">
            <a:extLst>
              <a:ext uri="{FF2B5EF4-FFF2-40B4-BE49-F238E27FC236}">
                <a16:creationId xmlns:a16="http://schemas.microsoft.com/office/drawing/2014/main" id="{47863F71-D291-4F82-854C-05FDEE01DD5B}"/>
              </a:ext>
            </a:extLst>
          </p:cNvPr>
          <p:cNvSpPr txBox="1"/>
          <p:nvPr/>
        </p:nvSpPr>
        <p:spPr>
          <a:xfrm>
            <a:off x="2933086" y="2110486"/>
            <a:ext cx="2112233" cy="369332"/>
          </a:xfrm>
          <a:prstGeom prst="rect">
            <a:avLst/>
          </a:prstGeom>
          <a:noFill/>
        </p:spPr>
        <p:txBody>
          <a:bodyPr wrap="square" rtlCol="0">
            <a:spAutoFit/>
          </a:bodyPr>
          <a:lstStyle/>
          <a:p>
            <a:r>
              <a:rPr lang="en-US" sz="900" dirty="0">
                <a:hlinkClick r:id="rId15" tooltip="http://www.styleonvega.com/grown-up-alternative-stylehow-to-dress-alternative-in-adult-age-grown-up-goth-30-thirty-years-old-punk-alternative-lady-girl/"/>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16" name="Picture 15">
            <a:extLst>
              <a:ext uri="{FF2B5EF4-FFF2-40B4-BE49-F238E27FC236}">
                <a16:creationId xmlns:a16="http://schemas.microsoft.com/office/drawing/2014/main" id="{A854F5C4-E143-4152-837A-382AA3CB1633}"/>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a:off x="2952615" y="601011"/>
            <a:ext cx="2141942" cy="1502084"/>
          </a:xfrm>
          <a:prstGeom prst="rect">
            <a:avLst/>
          </a:prstGeom>
        </p:spPr>
      </p:pic>
      <p:sp>
        <p:nvSpPr>
          <p:cNvPr id="19" name="TextBox 18">
            <a:extLst>
              <a:ext uri="{FF2B5EF4-FFF2-40B4-BE49-F238E27FC236}">
                <a16:creationId xmlns:a16="http://schemas.microsoft.com/office/drawing/2014/main" id="{2EA96FCB-11A6-45C1-A2D4-DE9B1EEC3CF5}"/>
              </a:ext>
            </a:extLst>
          </p:cNvPr>
          <p:cNvSpPr txBox="1"/>
          <p:nvPr/>
        </p:nvSpPr>
        <p:spPr>
          <a:xfrm>
            <a:off x="3102156" y="4246102"/>
            <a:ext cx="1935062" cy="369332"/>
          </a:xfrm>
          <a:prstGeom prst="rect">
            <a:avLst/>
          </a:prstGeom>
          <a:noFill/>
        </p:spPr>
        <p:txBody>
          <a:bodyPr wrap="square" rtlCol="0">
            <a:spAutoFit/>
          </a:bodyPr>
          <a:lstStyle/>
          <a:p>
            <a:r>
              <a:rPr lang="en-US" sz="900" dirty="0">
                <a:hlinkClick r:id="rId17" tooltip="https://en.wikipedia.org/wiki/Tlacolula_de_Matamoros"/>
              </a:rPr>
              <a:t>This Photo</a:t>
            </a:r>
            <a:r>
              <a:rPr lang="en-US" sz="900" dirty="0"/>
              <a:t> by Unknown Author is licensed under </a:t>
            </a:r>
            <a:r>
              <a:rPr lang="en-US" sz="900" dirty="0">
                <a:hlinkClick r:id="rId8" tooltip="https://creativecommons.org/licenses/by-sa/3.0/"/>
              </a:rPr>
              <a:t>CC BY-SA</a:t>
            </a:r>
            <a:endParaRPr lang="en-US" sz="900" dirty="0"/>
          </a:p>
        </p:txBody>
      </p:sp>
      <p:pic>
        <p:nvPicPr>
          <p:cNvPr id="20" name="Picture 19">
            <a:extLst>
              <a:ext uri="{FF2B5EF4-FFF2-40B4-BE49-F238E27FC236}">
                <a16:creationId xmlns:a16="http://schemas.microsoft.com/office/drawing/2014/main" id="{167CA6B5-CC62-4F9C-A46C-18FCD1F6EEFB}"/>
              </a:ext>
            </a:extLst>
          </p:cNvPr>
          <p:cNvPicPr>
            <a:picLocks noChangeAspect="1"/>
          </p:cNvPicPr>
          <p:nvPr/>
        </p:nvPicPr>
        <p:blipFill>
          <a:blip r:embed="rId18">
            <a:extLst>
              <a:ext uri="{837473B0-CC2E-450A-ABE3-18F120FF3D39}">
                <a1611:picAttrSrcUrl xmlns:a1611="http://schemas.microsoft.com/office/drawing/2016/11/main" r:id="rId19"/>
              </a:ext>
            </a:extLst>
          </a:blip>
          <a:stretch>
            <a:fillRect/>
          </a:stretch>
        </p:blipFill>
        <p:spPr>
          <a:xfrm>
            <a:off x="3199142" y="2722719"/>
            <a:ext cx="1818575" cy="1520215"/>
          </a:xfrm>
          <a:prstGeom prst="rect">
            <a:avLst/>
          </a:prstGeom>
        </p:spPr>
      </p:pic>
    </p:spTree>
    <p:extLst>
      <p:ext uri="{BB962C8B-B14F-4D97-AF65-F5344CB8AC3E}">
        <p14:creationId xmlns:p14="http://schemas.microsoft.com/office/powerpoint/2010/main" val="13345096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8A8-7318-4EE1-84EE-79A72C2A2FD1}"/>
              </a:ext>
            </a:extLst>
          </p:cNvPr>
          <p:cNvSpPr>
            <a:spLocks noGrp="1"/>
          </p:cNvSpPr>
          <p:nvPr>
            <p:ph type="title"/>
          </p:nvPr>
        </p:nvSpPr>
        <p:spPr>
          <a:xfrm>
            <a:off x="385464" y="186956"/>
            <a:ext cx="8229600" cy="520180"/>
          </a:xfrm>
        </p:spPr>
        <p:txBody>
          <a:bodyPr>
            <a:normAutofit/>
          </a:bodyPr>
          <a:lstStyle/>
          <a:p>
            <a:r>
              <a:rPr lang="en-US" sz="2800" dirty="0"/>
              <a:t>Where do we find culture?</a:t>
            </a:r>
          </a:p>
        </p:txBody>
      </p:sp>
      <p:graphicFrame>
        <p:nvGraphicFramePr>
          <p:cNvPr id="4" name="Content Placeholder 3">
            <a:extLst>
              <a:ext uri="{FF2B5EF4-FFF2-40B4-BE49-F238E27FC236}">
                <a16:creationId xmlns:a16="http://schemas.microsoft.com/office/drawing/2014/main" id="{F82CCE98-74BF-4F29-B42C-D6E713A93FAC}"/>
              </a:ext>
            </a:extLst>
          </p:cNvPr>
          <p:cNvGraphicFramePr>
            <a:graphicFrameLocks noGrp="1"/>
          </p:cNvGraphicFramePr>
          <p:nvPr>
            <p:ph idx="1"/>
            <p:extLst>
              <p:ext uri="{D42A27DB-BD31-4B8C-83A1-F6EECF244321}">
                <p14:modId xmlns:p14="http://schemas.microsoft.com/office/powerpoint/2010/main" val="3529857838"/>
              </p:ext>
            </p:extLst>
          </p:nvPr>
        </p:nvGraphicFramePr>
        <p:xfrm>
          <a:off x="120203" y="1280161"/>
          <a:ext cx="8694614" cy="3540344"/>
        </p:xfrm>
        <a:graphic>
          <a:graphicData uri="http://schemas.openxmlformats.org/drawingml/2006/table">
            <a:tbl>
              <a:tblPr firstRow="1" bandRow="1">
                <a:tableStyleId>{93296810-A885-4BE3-A3E7-6D5BEEA58F35}</a:tableStyleId>
              </a:tblPr>
              <a:tblGrid>
                <a:gridCol w="1358853">
                  <a:extLst>
                    <a:ext uri="{9D8B030D-6E8A-4147-A177-3AD203B41FA5}">
                      <a16:colId xmlns:a16="http://schemas.microsoft.com/office/drawing/2014/main" val="1321519498"/>
                    </a:ext>
                  </a:extLst>
                </a:gridCol>
                <a:gridCol w="1369328">
                  <a:extLst>
                    <a:ext uri="{9D8B030D-6E8A-4147-A177-3AD203B41FA5}">
                      <a16:colId xmlns:a16="http://schemas.microsoft.com/office/drawing/2014/main" val="1623216875"/>
                    </a:ext>
                  </a:extLst>
                </a:gridCol>
                <a:gridCol w="1369328">
                  <a:extLst>
                    <a:ext uri="{9D8B030D-6E8A-4147-A177-3AD203B41FA5}">
                      <a16:colId xmlns:a16="http://schemas.microsoft.com/office/drawing/2014/main" val="3544215182"/>
                    </a:ext>
                  </a:extLst>
                </a:gridCol>
                <a:gridCol w="1369328">
                  <a:extLst>
                    <a:ext uri="{9D8B030D-6E8A-4147-A177-3AD203B41FA5}">
                      <a16:colId xmlns:a16="http://schemas.microsoft.com/office/drawing/2014/main" val="2691024709"/>
                    </a:ext>
                  </a:extLst>
                </a:gridCol>
                <a:gridCol w="1593296">
                  <a:extLst>
                    <a:ext uri="{9D8B030D-6E8A-4147-A177-3AD203B41FA5}">
                      <a16:colId xmlns:a16="http://schemas.microsoft.com/office/drawing/2014/main" val="876360419"/>
                    </a:ext>
                  </a:extLst>
                </a:gridCol>
                <a:gridCol w="1634481">
                  <a:extLst>
                    <a:ext uri="{9D8B030D-6E8A-4147-A177-3AD203B41FA5}">
                      <a16:colId xmlns:a16="http://schemas.microsoft.com/office/drawing/2014/main" val="2071482845"/>
                    </a:ext>
                  </a:extLst>
                </a:gridCol>
              </a:tblGrid>
              <a:tr h="574456">
                <a:tc>
                  <a:txBody>
                    <a:bodyPr/>
                    <a:lstStyle/>
                    <a:p>
                      <a:pPr algn="ctr"/>
                      <a:r>
                        <a:rPr lang="en-US" dirty="0"/>
                        <a:t>Political</a:t>
                      </a:r>
                    </a:p>
                  </a:txBody>
                  <a:tcPr/>
                </a:tc>
                <a:tc>
                  <a:txBody>
                    <a:bodyPr/>
                    <a:lstStyle/>
                    <a:p>
                      <a:pPr algn="ctr"/>
                      <a:r>
                        <a:rPr lang="en-US" dirty="0"/>
                        <a:t>Economic</a:t>
                      </a:r>
                    </a:p>
                  </a:txBody>
                  <a:tcPr/>
                </a:tc>
                <a:tc>
                  <a:txBody>
                    <a:bodyPr/>
                    <a:lstStyle/>
                    <a:p>
                      <a:pPr algn="ctr"/>
                      <a:r>
                        <a:rPr lang="en-US" dirty="0"/>
                        <a:t>Religion</a:t>
                      </a:r>
                    </a:p>
                  </a:txBody>
                  <a:tcPr/>
                </a:tc>
                <a:tc>
                  <a:txBody>
                    <a:bodyPr/>
                    <a:lstStyle/>
                    <a:p>
                      <a:pPr algn="ctr"/>
                      <a:r>
                        <a:rPr lang="en-US" dirty="0"/>
                        <a:t>Social</a:t>
                      </a:r>
                    </a:p>
                  </a:txBody>
                  <a:tcPr/>
                </a:tc>
                <a:tc>
                  <a:txBody>
                    <a:bodyPr/>
                    <a:lstStyle/>
                    <a:p>
                      <a:pPr algn="ctr"/>
                      <a:r>
                        <a:rPr lang="en-US" dirty="0"/>
                        <a:t>Intellectual</a:t>
                      </a:r>
                    </a:p>
                  </a:txBody>
                  <a:tcPr/>
                </a:tc>
                <a:tc>
                  <a:txBody>
                    <a:bodyPr/>
                    <a:lstStyle/>
                    <a:p>
                      <a:pPr algn="ctr"/>
                      <a:r>
                        <a:rPr lang="en-US" dirty="0"/>
                        <a:t>Area/</a:t>
                      </a:r>
                    </a:p>
                    <a:p>
                      <a:pPr algn="ctr"/>
                      <a:r>
                        <a:rPr lang="en-US" dirty="0"/>
                        <a:t>Geography</a:t>
                      </a:r>
                    </a:p>
                  </a:txBody>
                  <a:tcPr/>
                </a:tc>
                <a:extLst>
                  <a:ext uri="{0D108BD9-81ED-4DB2-BD59-A6C34878D82A}">
                    <a16:rowId xmlns:a16="http://schemas.microsoft.com/office/drawing/2014/main" val="1080092370"/>
                  </a:ext>
                </a:extLst>
              </a:tr>
              <a:tr h="2900264">
                <a:tc>
                  <a:txBody>
                    <a:bodyPr/>
                    <a:lstStyle/>
                    <a:p>
                      <a:r>
                        <a:rPr lang="en-US" sz="1400" i="1" dirty="0">
                          <a:solidFill>
                            <a:schemeClr val="tx1"/>
                          </a:solidFill>
                        </a:rPr>
                        <a:t>Who is in charge?  How might government influence the way people live?</a:t>
                      </a:r>
                    </a:p>
                  </a:txBody>
                  <a:tcPr/>
                </a:tc>
                <a:tc>
                  <a:txBody>
                    <a:bodyPr/>
                    <a:lstStyle/>
                    <a:p>
                      <a:r>
                        <a:rPr lang="en-US" sz="1400" i="1" dirty="0"/>
                        <a:t>How do we make a living?  How does that affect the way we live?</a:t>
                      </a:r>
                    </a:p>
                  </a:txBody>
                  <a:tcPr/>
                </a:tc>
                <a:tc>
                  <a:txBody>
                    <a:bodyPr/>
                    <a:lstStyle/>
                    <a:p>
                      <a:r>
                        <a:rPr lang="en-US" sz="1400" i="1" dirty="0"/>
                        <a:t>How does religion influence our lives?</a:t>
                      </a:r>
                    </a:p>
                    <a:p>
                      <a:endParaRPr lang="en-US" dirty="0"/>
                    </a:p>
                    <a:p>
                      <a:endParaRPr lang="en-US" dirty="0"/>
                    </a:p>
                    <a:p>
                      <a:endParaRPr lang="en-US" dirty="0"/>
                    </a:p>
                    <a:p>
                      <a:endParaRPr lang="en-US" dirty="0"/>
                    </a:p>
                    <a:p>
                      <a:endParaRPr lang="en-US" dirty="0"/>
                    </a:p>
                  </a:txBody>
                  <a:tcPr/>
                </a:tc>
                <a:tc>
                  <a:txBody>
                    <a:bodyPr/>
                    <a:lstStyle/>
                    <a:p>
                      <a:r>
                        <a:rPr lang="en-US" sz="1400" i="1" dirty="0"/>
                        <a:t>What food or clothing  influence this country?</a:t>
                      </a:r>
                    </a:p>
                    <a:p>
                      <a:r>
                        <a:rPr lang="en-US" sz="1400" i="1" dirty="0"/>
                        <a:t>What are our traditions and customs?</a:t>
                      </a:r>
                    </a:p>
                  </a:txBody>
                  <a:tcPr/>
                </a:tc>
                <a:tc>
                  <a:txBody>
                    <a:bodyPr/>
                    <a:lstStyle/>
                    <a:p>
                      <a:r>
                        <a:rPr lang="en-US" sz="1400" i="1" dirty="0"/>
                        <a:t>How do we express ourselves in music, art, literature?  What does this say about us?</a:t>
                      </a:r>
                    </a:p>
                  </a:txBody>
                  <a:tcPr/>
                </a:tc>
                <a:tc>
                  <a:txBody>
                    <a:bodyPr/>
                    <a:lstStyle/>
                    <a:p>
                      <a:r>
                        <a:rPr lang="en-US" sz="1400" i="1" dirty="0"/>
                        <a:t>How does the geography, climate, and environment on HOW we live?</a:t>
                      </a:r>
                    </a:p>
                  </a:txBody>
                  <a:tcPr/>
                </a:tc>
                <a:extLst>
                  <a:ext uri="{0D108BD9-81ED-4DB2-BD59-A6C34878D82A}">
                    <a16:rowId xmlns:a16="http://schemas.microsoft.com/office/drawing/2014/main" val="2717669793"/>
                  </a:ext>
                </a:extLst>
              </a:tr>
            </a:tbl>
          </a:graphicData>
        </a:graphic>
      </p:graphicFrame>
      <p:sp>
        <p:nvSpPr>
          <p:cNvPr id="15" name="TextBox 14">
            <a:extLst>
              <a:ext uri="{FF2B5EF4-FFF2-40B4-BE49-F238E27FC236}">
                <a16:creationId xmlns:a16="http://schemas.microsoft.com/office/drawing/2014/main" id="{80751504-F904-4468-BD87-F42A05238C34}"/>
              </a:ext>
            </a:extLst>
          </p:cNvPr>
          <p:cNvSpPr txBox="1"/>
          <p:nvPr/>
        </p:nvSpPr>
        <p:spPr>
          <a:xfrm>
            <a:off x="3352800" y="829056"/>
            <a:ext cx="2889504" cy="307777"/>
          </a:xfrm>
          <a:prstGeom prst="rect">
            <a:avLst/>
          </a:prstGeom>
          <a:noFill/>
        </p:spPr>
        <p:txBody>
          <a:bodyPr wrap="square" rtlCol="0">
            <a:spAutoFit/>
          </a:bodyPr>
          <a:lstStyle/>
          <a:p>
            <a:r>
              <a:rPr lang="en-US" b="1" dirty="0"/>
              <a:t>PERSIA GRAPHIC ORGANIZER</a:t>
            </a:r>
          </a:p>
        </p:txBody>
      </p:sp>
    </p:spTree>
    <p:extLst>
      <p:ext uri="{BB962C8B-B14F-4D97-AF65-F5344CB8AC3E}">
        <p14:creationId xmlns:p14="http://schemas.microsoft.com/office/powerpoint/2010/main" val="38747950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C2BA-C114-433D-9E66-7EAD8151B9C0}"/>
              </a:ext>
            </a:extLst>
          </p:cNvPr>
          <p:cNvSpPr>
            <a:spLocks noGrp="1"/>
          </p:cNvSpPr>
          <p:nvPr>
            <p:ph type="title"/>
          </p:nvPr>
        </p:nvSpPr>
        <p:spPr>
          <a:xfrm>
            <a:off x="276259" y="148693"/>
            <a:ext cx="3858042" cy="452318"/>
          </a:xfrm>
        </p:spPr>
        <p:txBody>
          <a:bodyPr>
            <a:normAutofit fontScale="90000"/>
          </a:bodyPr>
          <a:lstStyle/>
          <a:p>
            <a:r>
              <a:rPr lang="en-US" sz="2800" dirty="0"/>
              <a:t>Examples of Culture</a:t>
            </a:r>
          </a:p>
        </p:txBody>
      </p:sp>
      <p:pic>
        <p:nvPicPr>
          <p:cNvPr id="5" name="Content Placeholder 4">
            <a:extLst>
              <a:ext uri="{FF2B5EF4-FFF2-40B4-BE49-F238E27FC236}">
                <a16:creationId xmlns:a16="http://schemas.microsoft.com/office/drawing/2014/main" id="{0AB3E0AE-D699-4DA7-98A9-DD3B51E3CF68}"/>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97952" y="2383436"/>
            <a:ext cx="2349015" cy="2231998"/>
          </a:xfrm>
        </p:spPr>
      </p:pic>
      <p:sp>
        <p:nvSpPr>
          <p:cNvPr id="6" name="TextBox 5">
            <a:extLst>
              <a:ext uri="{FF2B5EF4-FFF2-40B4-BE49-F238E27FC236}">
                <a16:creationId xmlns:a16="http://schemas.microsoft.com/office/drawing/2014/main" id="{1B3266FB-A8AB-400C-987D-296895458045}"/>
              </a:ext>
            </a:extLst>
          </p:cNvPr>
          <p:cNvSpPr txBox="1"/>
          <p:nvPr/>
        </p:nvSpPr>
        <p:spPr>
          <a:xfrm>
            <a:off x="292550" y="4615434"/>
            <a:ext cx="2562628" cy="338554"/>
          </a:xfrm>
          <a:prstGeom prst="rect">
            <a:avLst/>
          </a:prstGeom>
          <a:noFill/>
        </p:spPr>
        <p:txBody>
          <a:bodyPr wrap="square" rtlCol="0">
            <a:spAutoFit/>
          </a:bodyPr>
          <a:lstStyle/>
          <a:p>
            <a:r>
              <a:rPr lang="en-US" sz="800" dirty="0">
                <a:hlinkClick r:id="rId4" tooltip="http://www.yesmagazine.org/issues/solidarity/how-i-changed-my-holiday-traditions-to-match-my-values-20171218"/>
              </a:rPr>
              <a:t>This Photo</a:t>
            </a:r>
            <a:r>
              <a:rPr lang="en-US" sz="800" dirty="0"/>
              <a:t> by Unknown Author is licensed under </a:t>
            </a:r>
            <a:r>
              <a:rPr lang="en-US" sz="800" dirty="0">
                <a:hlinkClick r:id="rId5" tooltip="https://creativecommons.org/licenses/by-nc-nd/3.0/"/>
              </a:rPr>
              <a:t>CC BY-NC-ND</a:t>
            </a:r>
            <a:endParaRPr lang="en-US" sz="800" dirty="0"/>
          </a:p>
        </p:txBody>
      </p:sp>
      <p:pic>
        <p:nvPicPr>
          <p:cNvPr id="8" name="Picture 7">
            <a:extLst>
              <a:ext uri="{FF2B5EF4-FFF2-40B4-BE49-F238E27FC236}">
                <a16:creationId xmlns:a16="http://schemas.microsoft.com/office/drawing/2014/main" id="{EECB0947-4454-4518-AB33-8DE20B35F54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288418" y="176330"/>
            <a:ext cx="3260190" cy="2165350"/>
          </a:xfrm>
          <a:prstGeom prst="rect">
            <a:avLst/>
          </a:prstGeom>
        </p:spPr>
      </p:pic>
      <p:sp>
        <p:nvSpPr>
          <p:cNvPr id="9" name="TextBox 8">
            <a:extLst>
              <a:ext uri="{FF2B5EF4-FFF2-40B4-BE49-F238E27FC236}">
                <a16:creationId xmlns:a16="http://schemas.microsoft.com/office/drawing/2014/main" id="{C410987F-B3B7-4CDB-9FE7-DA755771DCD9}"/>
              </a:ext>
            </a:extLst>
          </p:cNvPr>
          <p:cNvSpPr txBox="1"/>
          <p:nvPr/>
        </p:nvSpPr>
        <p:spPr>
          <a:xfrm>
            <a:off x="5308385" y="4130216"/>
            <a:ext cx="7744146" cy="369332"/>
          </a:xfrm>
          <a:prstGeom prst="rect">
            <a:avLst/>
          </a:prstGeom>
          <a:noFill/>
        </p:spPr>
        <p:txBody>
          <a:bodyPr wrap="square" rtlCol="0">
            <a:spAutoFit/>
          </a:bodyPr>
          <a:lstStyle/>
          <a:p>
            <a:r>
              <a:rPr lang="en-US" sz="900" dirty="0">
                <a:hlinkClick r:id="rId7" tooltip="http://en.wikipedia.org/wiki/File:London_High_School_-_London_Ohio.jpg"/>
              </a:rPr>
              <a:t>This Photo</a:t>
            </a:r>
            <a:r>
              <a:rPr lang="en-US" sz="900" dirty="0"/>
              <a:t> by Unknown Author is licensed </a:t>
            </a:r>
            <a:br>
              <a:rPr lang="en-US" sz="900" dirty="0"/>
            </a:br>
            <a:r>
              <a:rPr lang="en-US" sz="900" dirty="0"/>
              <a:t>under </a:t>
            </a:r>
            <a:r>
              <a:rPr lang="en-US" sz="900" dirty="0">
                <a:hlinkClick r:id="rId8" tooltip="https://creativecommons.org/licenses/by-sa/3.0/"/>
              </a:rPr>
              <a:t>CC BY-SA</a:t>
            </a:r>
            <a:endParaRPr lang="en-US" sz="900" dirty="0"/>
          </a:p>
        </p:txBody>
      </p:sp>
      <p:sp>
        <p:nvSpPr>
          <p:cNvPr id="12" name="TextBox 11">
            <a:extLst>
              <a:ext uri="{FF2B5EF4-FFF2-40B4-BE49-F238E27FC236}">
                <a16:creationId xmlns:a16="http://schemas.microsoft.com/office/drawing/2014/main" id="{CCB65A15-6D58-4E4F-BE9C-D0B94CB41F71}"/>
              </a:ext>
            </a:extLst>
          </p:cNvPr>
          <p:cNvSpPr txBox="1"/>
          <p:nvPr/>
        </p:nvSpPr>
        <p:spPr>
          <a:xfrm>
            <a:off x="5211044" y="2334198"/>
            <a:ext cx="7584885" cy="230832"/>
          </a:xfrm>
          <a:prstGeom prst="rect">
            <a:avLst/>
          </a:prstGeom>
          <a:noFill/>
        </p:spPr>
        <p:txBody>
          <a:bodyPr wrap="square" rtlCol="0">
            <a:spAutoFit/>
          </a:bodyPr>
          <a:lstStyle/>
          <a:p>
            <a:r>
              <a:rPr lang="en-US" sz="900" dirty="0">
                <a:hlinkClick r:id="rId9" tooltip="http://www.miss604.com/2012/08/italy-wins-2012-honda-celebration-of-light.html"/>
              </a:rPr>
              <a:t>This Photo</a:t>
            </a:r>
            <a:r>
              <a:rPr lang="en-US" sz="900" dirty="0"/>
              <a:t> by Unknown Author is licensed under </a:t>
            </a:r>
            <a:r>
              <a:rPr lang="en-US" sz="900" dirty="0">
                <a:hlinkClick r:id="rId10" tooltip="https://creativecommons.org/licenses/by-nc-sa/3.0/"/>
              </a:rPr>
              <a:t>CC BY-SA-NC</a:t>
            </a:r>
            <a:endParaRPr lang="en-US" sz="900" dirty="0"/>
          </a:p>
        </p:txBody>
      </p:sp>
      <p:pic>
        <p:nvPicPr>
          <p:cNvPr id="14" name="Picture 13">
            <a:extLst>
              <a:ext uri="{FF2B5EF4-FFF2-40B4-BE49-F238E27FC236}">
                <a16:creationId xmlns:a16="http://schemas.microsoft.com/office/drawing/2014/main" id="{F7116708-2D06-421F-8400-8B769F087984}"/>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29125" y="846500"/>
            <a:ext cx="2191002" cy="1256595"/>
          </a:xfrm>
          <a:prstGeom prst="rect">
            <a:avLst/>
          </a:prstGeom>
        </p:spPr>
      </p:pic>
      <p:sp>
        <p:nvSpPr>
          <p:cNvPr id="15" name="TextBox 14">
            <a:extLst>
              <a:ext uri="{FF2B5EF4-FFF2-40B4-BE49-F238E27FC236}">
                <a16:creationId xmlns:a16="http://schemas.microsoft.com/office/drawing/2014/main" id="{2B1FF80C-29B0-4BC6-96B3-EAE9EDF96741}"/>
              </a:ext>
            </a:extLst>
          </p:cNvPr>
          <p:cNvSpPr txBox="1"/>
          <p:nvPr/>
        </p:nvSpPr>
        <p:spPr>
          <a:xfrm>
            <a:off x="332531" y="2026495"/>
            <a:ext cx="2419876" cy="338554"/>
          </a:xfrm>
          <a:prstGeom prst="rect">
            <a:avLst/>
          </a:prstGeom>
          <a:noFill/>
        </p:spPr>
        <p:txBody>
          <a:bodyPr wrap="square" rtlCol="0">
            <a:spAutoFit/>
          </a:bodyPr>
          <a:lstStyle/>
          <a:p>
            <a:r>
              <a:rPr lang="en-US" sz="800" dirty="0">
                <a:hlinkClick r:id="rId12" tooltip="http://www.zuzeeko.com/2010_03_01_archive.html"/>
              </a:rPr>
              <a:t>This Photo</a:t>
            </a:r>
            <a:r>
              <a:rPr lang="en-US" sz="800" dirty="0"/>
              <a:t> by Unknown Author is licensed under </a:t>
            </a:r>
            <a:r>
              <a:rPr lang="en-US" sz="800" dirty="0">
                <a:hlinkClick r:id="rId5" tooltip="https://creativecommons.org/licenses/by-nc-nd/3.0/"/>
              </a:rPr>
              <a:t>CC BY-NC-ND</a:t>
            </a:r>
            <a:endParaRPr lang="en-US" sz="800" dirty="0"/>
          </a:p>
        </p:txBody>
      </p:sp>
      <p:pic>
        <p:nvPicPr>
          <p:cNvPr id="4" name="Picture 3">
            <a:extLst>
              <a:ext uri="{FF2B5EF4-FFF2-40B4-BE49-F238E27FC236}">
                <a16:creationId xmlns:a16="http://schemas.microsoft.com/office/drawing/2014/main" id="{22282419-03DE-4260-9BE2-211E46AB1098}"/>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5392407" y="2776548"/>
            <a:ext cx="2777637" cy="1319378"/>
          </a:xfrm>
          <a:prstGeom prst="rect">
            <a:avLst/>
          </a:prstGeom>
        </p:spPr>
      </p:pic>
      <p:sp>
        <p:nvSpPr>
          <p:cNvPr id="13" name="TextBox 12">
            <a:extLst>
              <a:ext uri="{FF2B5EF4-FFF2-40B4-BE49-F238E27FC236}">
                <a16:creationId xmlns:a16="http://schemas.microsoft.com/office/drawing/2014/main" id="{47863F71-D291-4F82-854C-05FDEE01DD5B}"/>
              </a:ext>
            </a:extLst>
          </p:cNvPr>
          <p:cNvSpPr txBox="1"/>
          <p:nvPr/>
        </p:nvSpPr>
        <p:spPr>
          <a:xfrm>
            <a:off x="2933086" y="2110486"/>
            <a:ext cx="2112233" cy="369332"/>
          </a:xfrm>
          <a:prstGeom prst="rect">
            <a:avLst/>
          </a:prstGeom>
          <a:noFill/>
        </p:spPr>
        <p:txBody>
          <a:bodyPr wrap="square" rtlCol="0">
            <a:spAutoFit/>
          </a:bodyPr>
          <a:lstStyle/>
          <a:p>
            <a:r>
              <a:rPr lang="en-US" sz="900" dirty="0">
                <a:hlinkClick r:id="rId15" tooltip="http://www.styleonvega.com/grown-up-alternative-stylehow-to-dress-alternative-in-adult-age-grown-up-goth-30-thirty-years-old-punk-alternative-lady-girl/"/>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16" name="Picture 15">
            <a:extLst>
              <a:ext uri="{FF2B5EF4-FFF2-40B4-BE49-F238E27FC236}">
                <a16:creationId xmlns:a16="http://schemas.microsoft.com/office/drawing/2014/main" id="{A854F5C4-E143-4152-837A-382AA3CB1633}"/>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a:off x="2952615" y="601011"/>
            <a:ext cx="2141942" cy="1502084"/>
          </a:xfrm>
          <a:prstGeom prst="rect">
            <a:avLst/>
          </a:prstGeom>
        </p:spPr>
      </p:pic>
      <p:sp>
        <p:nvSpPr>
          <p:cNvPr id="19" name="TextBox 18">
            <a:extLst>
              <a:ext uri="{FF2B5EF4-FFF2-40B4-BE49-F238E27FC236}">
                <a16:creationId xmlns:a16="http://schemas.microsoft.com/office/drawing/2014/main" id="{2EA96FCB-11A6-45C1-A2D4-DE9B1EEC3CF5}"/>
              </a:ext>
            </a:extLst>
          </p:cNvPr>
          <p:cNvSpPr txBox="1"/>
          <p:nvPr/>
        </p:nvSpPr>
        <p:spPr>
          <a:xfrm>
            <a:off x="3102156" y="4246102"/>
            <a:ext cx="1935062" cy="369332"/>
          </a:xfrm>
          <a:prstGeom prst="rect">
            <a:avLst/>
          </a:prstGeom>
          <a:noFill/>
        </p:spPr>
        <p:txBody>
          <a:bodyPr wrap="square" rtlCol="0">
            <a:spAutoFit/>
          </a:bodyPr>
          <a:lstStyle/>
          <a:p>
            <a:r>
              <a:rPr lang="en-US" sz="900" dirty="0">
                <a:hlinkClick r:id="rId17" tooltip="https://en.wikipedia.org/wiki/Tlacolula_de_Matamoros"/>
              </a:rPr>
              <a:t>This Photo</a:t>
            </a:r>
            <a:r>
              <a:rPr lang="en-US" sz="900" dirty="0"/>
              <a:t> by Unknown Author is licensed under </a:t>
            </a:r>
            <a:r>
              <a:rPr lang="en-US" sz="900" dirty="0">
                <a:hlinkClick r:id="rId8" tooltip="https://creativecommons.org/licenses/by-sa/3.0/"/>
              </a:rPr>
              <a:t>CC BY-SA</a:t>
            </a:r>
            <a:endParaRPr lang="en-US" sz="900" dirty="0"/>
          </a:p>
        </p:txBody>
      </p:sp>
      <p:pic>
        <p:nvPicPr>
          <p:cNvPr id="20" name="Picture 19">
            <a:extLst>
              <a:ext uri="{FF2B5EF4-FFF2-40B4-BE49-F238E27FC236}">
                <a16:creationId xmlns:a16="http://schemas.microsoft.com/office/drawing/2014/main" id="{167CA6B5-CC62-4F9C-A46C-18FCD1F6EEFB}"/>
              </a:ext>
            </a:extLst>
          </p:cNvPr>
          <p:cNvPicPr>
            <a:picLocks noChangeAspect="1"/>
          </p:cNvPicPr>
          <p:nvPr/>
        </p:nvPicPr>
        <p:blipFill>
          <a:blip r:embed="rId18">
            <a:extLst>
              <a:ext uri="{837473B0-CC2E-450A-ABE3-18F120FF3D39}">
                <a1611:picAttrSrcUrl xmlns:a1611="http://schemas.microsoft.com/office/drawing/2016/11/main" r:id="rId19"/>
              </a:ext>
            </a:extLst>
          </a:blip>
          <a:stretch>
            <a:fillRect/>
          </a:stretch>
        </p:blipFill>
        <p:spPr>
          <a:xfrm>
            <a:off x="3199142" y="2722719"/>
            <a:ext cx="1818575" cy="1520215"/>
          </a:xfrm>
          <a:prstGeom prst="rect">
            <a:avLst/>
          </a:prstGeom>
        </p:spPr>
      </p:pic>
    </p:spTree>
    <p:extLst>
      <p:ext uri="{BB962C8B-B14F-4D97-AF65-F5344CB8AC3E}">
        <p14:creationId xmlns:p14="http://schemas.microsoft.com/office/powerpoint/2010/main" val="42170668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8A8-7318-4EE1-84EE-79A72C2A2FD1}"/>
              </a:ext>
            </a:extLst>
          </p:cNvPr>
          <p:cNvSpPr>
            <a:spLocks noGrp="1"/>
          </p:cNvSpPr>
          <p:nvPr>
            <p:ph type="title"/>
          </p:nvPr>
        </p:nvSpPr>
        <p:spPr>
          <a:xfrm>
            <a:off x="385464" y="186956"/>
            <a:ext cx="8229600" cy="520180"/>
          </a:xfrm>
        </p:spPr>
        <p:txBody>
          <a:bodyPr>
            <a:normAutofit/>
          </a:bodyPr>
          <a:lstStyle/>
          <a:p>
            <a:r>
              <a:rPr lang="en-US" sz="2800" dirty="0"/>
              <a:t>Where do we find culture?</a:t>
            </a:r>
          </a:p>
        </p:txBody>
      </p:sp>
      <p:graphicFrame>
        <p:nvGraphicFramePr>
          <p:cNvPr id="4" name="Content Placeholder 3">
            <a:extLst>
              <a:ext uri="{FF2B5EF4-FFF2-40B4-BE49-F238E27FC236}">
                <a16:creationId xmlns:a16="http://schemas.microsoft.com/office/drawing/2014/main" id="{F82CCE98-74BF-4F29-B42C-D6E713A93FAC}"/>
              </a:ext>
            </a:extLst>
          </p:cNvPr>
          <p:cNvGraphicFramePr>
            <a:graphicFrameLocks noGrp="1"/>
          </p:cNvGraphicFramePr>
          <p:nvPr>
            <p:ph idx="1"/>
            <p:extLst>
              <p:ext uri="{D42A27DB-BD31-4B8C-83A1-F6EECF244321}">
                <p14:modId xmlns:p14="http://schemas.microsoft.com/office/powerpoint/2010/main" val="1217752169"/>
              </p:ext>
            </p:extLst>
          </p:nvPr>
        </p:nvGraphicFramePr>
        <p:xfrm>
          <a:off x="109728" y="1280161"/>
          <a:ext cx="8705089" cy="3474720"/>
        </p:xfrm>
        <a:graphic>
          <a:graphicData uri="http://schemas.openxmlformats.org/drawingml/2006/table">
            <a:tbl>
              <a:tblPr firstRow="1" bandRow="1">
                <a:tableStyleId>{93296810-A885-4BE3-A3E7-6D5BEEA58F35}</a:tableStyleId>
              </a:tblPr>
              <a:tblGrid>
                <a:gridCol w="1369328">
                  <a:extLst>
                    <a:ext uri="{9D8B030D-6E8A-4147-A177-3AD203B41FA5}">
                      <a16:colId xmlns:a16="http://schemas.microsoft.com/office/drawing/2014/main" val="1321519498"/>
                    </a:ext>
                  </a:extLst>
                </a:gridCol>
                <a:gridCol w="1369328">
                  <a:extLst>
                    <a:ext uri="{9D8B030D-6E8A-4147-A177-3AD203B41FA5}">
                      <a16:colId xmlns:a16="http://schemas.microsoft.com/office/drawing/2014/main" val="1623216875"/>
                    </a:ext>
                  </a:extLst>
                </a:gridCol>
                <a:gridCol w="1369328">
                  <a:extLst>
                    <a:ext uri="{9D8B030D-6E8A-4147-A177-3AD203B41FA5}">
                      <a16:colId xmlns:a16="http://schemas.microsoft.com/office/drawing/2014/main" val="3544215182"/>
                    </a:ext>
                  </a:extLst>
                </a:gridCol>
                <a:gridCol w="1369328">
                  <a:extLst>
                    <a:ext uri="{9D8B030D-6E8A-4147-A177-3AD203B41FA5}">
                      <a16:colId xmlns:a16="http://schemas.microsoft.com/office/drawing/2014/main" val="2691024709"/>
                    </a:ext>
                  </a:extLst>
                </a:gridCol>
                <a:gridCol w="1593296">
                  <a:extLst>
                    <a:ext uri="{9D8B030D-6E8A-4147-A177-3AD203B41FA5}">
                      <a16:colId xmlns:a16="http://schemas.microsoft.com/office/drawing/2014/main" val="876360419"/>
                    </a:ext>
                  </a:extLst>
                </a:gridCol>
                <a:gridCol w="1634481">
                  <a:extLst>
                    <a:ext uri="{9D8B030D-6E8A-4147-A177-3AD203B41FA5}">
                      <a16:colId xmlns:a16="http://schemas.microsoft.com/office/drawing/2014/main" val="2071482845"/>
                    </a:ext>
                  </a:extLst>
                </a:gridCol>
              </a:tblGrid>
              <a:tr h="574456">
                <a:tc>
                  <a:txBody>
                    <a:bodyPr/>
                    <a:lstStyle/>
                    <a:p>
                      <a:pPr algn="ctr"/>
                      <a:r>
                        <a:rPr lang="en-US" dirty="0"/>
                        <a:t>Political</a:t>
                      </a:r>
                    </a:p>
                  </a:txBody>
                  <a:tcPr/>
                </a:tc>
                <a:tc>
                  <a:txBody>
                    <a:bodyPr/>
                    <a:lstStyle/>
                    <a:p>
                      <a:pPr algn="ctr"/>
                      <a:r>
                        <a:rPr lang="en-US" dirty="0"/>
                        <a:t>Economic</a:t>
                      </a:r>
                    </a:p>
                  </a:txBody>
                  <a:tcPr/>
                </a:tc>
                <a:tc>
                  <a:txBody>
                    <a:bodyPr/>
                    <a:lstStyle/>
                    <a:p>
                      <a:pPr algn="ctr"/>
                      <a:r>
                        <a:rPr lang="en-US" dirty="0"/>
                        <a:t>Religion</a:t>
                      </a:r>
                    </a:p>
                  </a:txBody>
                  <a:tcPr/>
                </a:tc>
                <a:tc>
                  <a:txBody>
                    <a:bodyPr/>
                    <a:lstStyle/>
                    <a:p>
                      <a:pPr algn="ctr"/>
                      <a:r>
                        <a:rPr lang="en-US" dirty="0"/>
                        <a:t>Social</a:t>
                      </a:r>
                    </a:p>
                  </a:txBody>
                  <a:tcPr/>
                </a:tc>
                <a:tc>
                  <a:txBody>
                    <a:bodyPr/>
                    <a:lstStyle/>
                    <a:p>
                      <a:pPr algn="ctr"/>
                      <a:r>
                        <a:rPr lang="en-US" dirty="0"/>
                        <a:t>Intellectual</a:t>
                      </a:r>
                    </a:p>
                  </a:txBody>
                  <a:tcPr/>
                </a:tc>
                <a:tc>
                  <a:txBody>
                    <a:bodyPr/>
                    <a:lstStyle/>
                    <a:p>
                      <a:pPr algn="ctr"/>
                      <a:r>
                        <a:rPr lang="en-US" dirty="0"/>
                        <a:t>Area</a:t>
                      </a:r>
                    </a:p>
                  </a:txBody>
                  <a:tcPr/>
                </a:tc>
                <a:extLst>
                  <a:ext uri="{0D108BD9-81ED-4DB2-BD59-A6C34878D82A}">
                    <a16:rowId xmlns:a16="http://schemas.microsoft.com/office/drawing/2014/main" val="1080092370"/>
                  </a:ext>
                </a:extLst>
              </a:tr>
              <a:tr h="2900264">
                <a:tc>
                  <a:txBody>
                    <a:bodyPr/>
                    <a:lstStyle/>
                    <a:p>
                      <a:endParaRPr lang="en-US" dirty="0"/>
                    </a:p>
                  </a:txBody>
                  <a:tcPr/>
                </a:tc>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17669793"/>
                  </a:ext>
                </a:extLst>
              </a:tr>
            </a:tbl>
          </a:graphicData>
        </a:graphic>
      </p:graphicFrame>
      <p:pic>
        <p:nvPicPr>
          <p:cNvPr id="6" name="Picture 5">
            <a:extLst>
              <a:ext uri="{FF2B5EF4-FFF2-40B4-BE49-F238E27FC236}">
                <a16:creationId xmlns:a16="http://schemas.microsoft.com/office/drawing/2014/main" id="{4431B39E-3FE6-4FDC-BD69-F434839BB2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95544" y="2557151"/>
            <a:ext cx="1257577" cy="1347893"/>
          </a:xfrm>
          <a:prstGeom prst="rect">
            <a:avLst/>
          </a:prstGeom>
        </p:spPr>
      </p:pic>
      <p:pic>
        <p:nvPicPr>
          <p:cNvPr id="7" name="Content Placeholder 4">
            <a:extLst>
              <a:ext uri="{FF2B5EF4-FFF2-40B4-BE49-F238E27FC236}">
                <a16:creationId xmlns:a16="http://schemas.microsoft.com/office/drawing/2014/main" id="{31D7365D-5087-4B0C-9EF6-398C961BDDC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274408" y="2573554"/>
            <a:ext cx="1266024" cy="1329505"/>
          </a:xfrm>
          <a:prstGeom prst="rect">
            <a:avLst/>
          </a:prstGeom>
        </p:spPr>
      </p:pic>
      <p:pic>
        <p:nvPicPr>
          <p:cNvPr id="8" name="Picture 7">
            <a:extLst>
              <a:ext uri="{FF2B5EF4-FFF2-40B4-BE49-F238E27FC236}">
                <a16:creationId xmlns:a16="http://schemas.microsoft.com/office/drawing/2014/main" id="{FFAC38E3-2BB7-4A05-AE42-B224EABF3F0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60530" y="2557151"/>
            <a:ext cx="1275447" cy="1320785"/>
          </a:xfrm>
          <a:prstGeom prst="rect">
            <a:avLst/>
          </a:prstGeom>
        </p:spPr>
      </p:pic>
      <p:pic>
        <p:nvPicPr>
          <p:cNvPr id="9" name="Picture 8">
            <a:extLst>
              <a:ext uri="{FF2B5EF4-FFF2-40B4-BE49-F238E27FC236}">
                <a16:creationId xmlns:a16="http://schemas.microsoft.com/office/drawing/2014/main" id="{983E6245-0035-468F-B9FF-9D9F5B6FF0A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522313" y="2571750"/>
            <a:ext cx="1278096" cy="1291589"/>
          </a:xfrm>
          <a:prstGeom prst="rect">
            <a:avLst/>
          </a:prstGeom>
        </p:spPr>
      </p:pic>
      <p:pic>
        <p:nvPicPr>
          <p:cNvPr id="11" name="Picture 10">
            <a:extLst>
              <a:ext uri="{FF2B5EF4-FFF2-40B4-BE49-F238E27FC236}">
                <a16:creationId xmlns:a16="http://schemas.microsoft.com/office/drawing/2014/main" id="{04B3233E-5D5D-4F85-87EB-52206E7CED2F}"/>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7220792" y="2551598"/>
            <a:ext cx="1530912" cy="1358998"/>
          </a:xfrm>
          <a:prstGeom prst="rect">
            <a:avLst/>
          </a:prstGeom>
        </p:spPr>
      </p:pic>
      <p:pic>
        <p:nvPicPr>
          <p:cNvPr id="13" name="Picture 12">
            <a:extLst>
              <a:ext uri="{FF2B5EF4-FFF2-40B4-BE49-F238E27FC236}">
                <a16:creationId xmlns:a16="http://schemas.microsoft.com/office/drawing/2014/main" id="{937BF0C5-00E4-446C-B096-8AFF9A11A171}"/>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5612688" y="2544062"/>
            <a:ext cx="1530912" cy="1358997"/>
          </a:xfrm>
          <a:prstGeom prst="rect">
            <a:avLst/>
          </a:prstGeom>
        </p:spPr>
      </p:pic>
    </p:spTree>
    <p:extLst>
      <p:ext uri="{BB962C8B-B14F-4D97-AF65-F5344CB8AC3E}">
        <p14:creationId xmlns:p14="http://schemas.microsoft.com/office/powerpoint/2010/main" val="10839222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theme" id="{4C833FEB-3A0E-2F4D-9438-2C228479B3EA}" vid="{D5143739-D326-BE47-BBAC-0144614A2E7C}"/>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2927</TotalTime>
  <Words>867</Words>
  <Application>Microsoft Macintosh PowerPoint</Application>
  <PresentationFormat>On-screen Show (16:9)</PresentationFormat>
  <Paragraphs>118</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Georgia</vt:lpstr>
      <vt:lpstr>Wingdings 2</vt:lpstr>
      <vt:lpstr>LEARN theme</vt:lpstr>
      <vt:lpstr>PowerPoint Presentation</vt:lpstr>
      <vt:lpstr>Beyond the Zombie Wars</vt:lpstr>
      <vt:lpstr>Essential Questions</vt:lpstr>
      <vt:lpstr>Definition of Culture</vt:lpstr>
      <vt:lpstr>Think, Pair, Share</vt:lpstr>
      <vt:lpstr>Examples of Culture</vt:lpstr>
      <vt:lpstr>Where do we find culture?</vt:lpstr>
      <vt:lpstr>Examples of Culture</vt:lpstr>
      <vt:lpstr>Where do we find culture?</vt:lpstr>
      <vt:lpstr>Beyond the Zombie Wars</vt:lpstr>
      <vt:lpstr>Zombie-Free Zones: Europe &amp; Oceania</vt:lpstr>
      <vt:lpstr>Zombie-Free Zones: Africa</vt:lpstr>
      <vt:lpstr>Zombie-Free Regions: Asia</vt:lpstr>
      <vt:lpstr>Poster Presentation</vt:lpstr>
      <vt:lpstr>Poster Feedback: 3 Post-It Notes</vt:lpstr>
      <vt:lpstr>Compare and Contrast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Walters, Darrin J.</cp:lastModifiedBy>
  <cp:revision>67</cp:revision>
  <dcterms:modified xsi:type="dcterms:W3CDTF">2019-06-20T20:33:24Z</dcterms:modified>
</cp:coreProperties>
</file>