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Roboto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50609-0C98-431F-A06D-9E926315CCA0}" v="11" dt="2024-06-27T16:22:46.518"/>
  </p1510:revLst>
</p1510:revInfo>
</file>

<file path=ppt/tableStyles.xml><?xml version="1.0" encoding="utf-8"?>
<a:tblStyleLst xmlns:a="http://schemas.openxmlformats.org/drawingml/2006/main" def="{94EB2EA6-43F9-473E-9DF4-9805EE8DE611}">
  <a:tblStyle styleId="{94EB2EA6-43F9-473E-9DF4-9805EE8DE611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7E7"/>
          </a:solidFill>
        </a:fill>
      </a:tcStyle>
    </a:wholeTbl>
    <a:band1H>
      <a:tcTxStyle/>
      <a:tcStyle>
        <a:tcBdr/>
        <a:fill>
          <a:solidFill>
            <a:srgbClr val="D6CA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6CA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8555" autoAdjust="0"/>
  </p:normalViewPr>
  <p:slideViewPr>
    <p:cSldViewPr snapToGrid="0">
      <p:cViewPr varScale="1">
        <p:scale>
          <a:sx n="142" d="100"/>
          <a:sy n="142" d="100"/>
        </p:scale>
        <p:origin x="121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fi/photo/913554#google_vignette " TargetMode="External"/><Relationship Id="rId3" Type="http://schemas.openxmlformats.org/officeDocument/2006/relationships/hyperlink" Target="https://en.wikipedia.org/wiki/London_High_School_(Ohio)" TargetMode="External"/><Relationship Id="rId7" Type="http://schemas.openxmlformats.org/officeDocument/2006/relationships/hyperlink" Target="https://collections.lacma.org/node/184796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esmagazine.org/issue/solidarity-economy/2017/12/18/how-i-changed-my-holiday-traditions-to-match-my-values" TargetMode="External"/><Relationship Id="rId5" Type="http://schemas.openxmlformats.org/officeDocument/2006/relationships/hyperlink" Target="https://prayerinislam.com/merits-prostration-prayer/" TargetMode="External"/><Relationship Id="rId4" Type="http://schemas.openxmlformats.org/officeDocument/2006/relationships/hyperlink" Target="https://commons.wikimedia.org/wiki/File:Tlacolula_Market_230122_62.jpg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wTxRuq-uk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pglt=43&amp;q=free+graphics+globe&amp;cvid=646f91c18a6140f881159f240963fc1d&amp;gs_lcrp=EgZjaHJvbWUyBggAEEUYOTIGCAEQABhAMgYIAhAAGEAyBggDEAAYQDIGCAQQABhAMgYIBRAAGEAyBggGEAAYQDIGCAcQRRg8MgYICBBFGDwyCAgJEOkHGPxV0gEIOTk2NmowajGoAgCwAgA&amp;FORM=ANNAB1&amp;PC=W09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totally%20free%20african%20graphics&amp;form=IQFRML&amp;first=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strategy/104" TargetMode="External"/><Relationship Id="rId4" Type="http://schemas.openxmlformats.org/officeDocument/2006/relationships/hyperlink" Target="https://www.youtube.com/watch?v=EVS_yYQoLJg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cultur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fi/photo/913554#google_vignette " TargetMode="External"/><Relationship Id="rId3" Type="http://schemas.openxmlformats.org/officeDocument/2006/relationships/hyperlink" Target="https://prayerinislam.com/merits-prostration-prayer/" TargetMode="External"/><Relationship Id="rId7" Type="http://schemas.openxmlformats.org/officeDocument/2006/relationships/hyperlink" Target="https://collections.lacma.org/node/184796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esmagazine.org/issue/solidarity-economy/2017/12/18/how-i-changed-my-holiday-traditions-to-match-my-values" TargetMode="External"/><Relationship Id="rId5" Type="http://schemas.openxmlformats.org/officeDocument/2006/relationships/hyperlink" Target="https://en.wikipedia.org/wiki/London_High_School_(Ohio)" TargetMode="External"/><Relationship Id="rId4" Type="http://schemas.openxmlformats.org/officeDocument/2006/relationships/hyperlink" Target="https://commons.wikimedia.org/wiki/File:Tlacolula_Market_230122_62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fi/photo/913554#google_vignette " TargetMode="External"/><Relationship Id="rId3" Type="http://schemas.openxmlformats.org/officeDocument/2006/relationships/hyperlink" Target="https://prayerinislam.com/merits-prostration-prayer/" TargetMode="External"/><Relationship Id="rId7" Type="http://schemas.openxmlformats.org/officeDocument/2006/relationships/hyperlink" Target="https://collections.lacma.org/node/184796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esmagazine.org/issue/solidarity-economy/2017/12/18/how-i-changed-my-holiday-traditions-to-match-my-values" TargetMode="External"/><Relationship Id="rId5" Type="http://schemas.openxmlformats.org/officeDocument/2006/relationships/hyperlink" Target="https://en.wikipedia.org/wiki/London_High_School_(Ohio)" TargetMode="External"/><Relationship Id="rId4" Type="http://schemas.openxmlformats.org/officeDocument/2006/relationships/hyperlink" Target="https://commons.wikimedia.org/wiki/File:Tlacolula_Market_230122_62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db29ad05a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2ddb29ad05a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db29ad05a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ddb29ad05a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Wikimedia Foundation. (2024, March 30). London High School (Ohio). Wikipedia.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https://en.wikipedia.org/wiki/London_High_School_(Ohio)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Projects, C. to W. (2024, May 25). Wikimedia Commons. </a:t>
            </a: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rgbClr val="4447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rgbClr val="0B57D0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https://commons.wikimedia.org/wiki/File:Tlacolula_Market_230122_62.jpg</a:t>
            </a:r>
            <a:endParaRPr kumimoji="0" lang="en" sz="1050" b="0" i="0" u="none" strike="noStrike" kern="0" cap="none" spc="0" normalizeH="0" baseline="0" noProof="0" dirty="0">
              <a:ln>
                <a:noFill/>
              </a:ln>
              <a:solidFill>
                <a:srgbClr val="0B57D0"/>
              </a:solidFill>
              <a:effectLst/>
              <a:uLnTx/>
              <a:uFill>
                <a:noFill/>
              </a:u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Ali, H. (2023, October 25). Merits of prostration in prayer. Prayer In Islam.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https://prayerinislam.com/merits-prostration-prayer/ </a:t>
            </a:r>
            <a:endParaRPr lang="en" sz="1200" u="sng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Warfield, Zenobia Jeffries. (2018, Dec 18). How I changed my holiday traditions to match my values. Yes! The Solidarity Economies Issues: Solutions We Love.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  <a:hlinkClick r:id="rId6"/>
              </a:rPr>
              <a:t>https://www.yesmagazine.org/issue/solidarity-economy/2017/12/18/how-i-changed-my-holiday-traditions-to-match-my-values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Prehistoric painted pottery vessel. Prehistoric Painted Pottery Vessel | LACMA Collections. (n.d.).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https://collections.lacma.org/node/184796/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CCO-Photographers. (2017, March 01). Landscape photo of camel riders.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Wordpress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.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  <a:hlinkClick r:id="rId8"/>
              </a:rPr>
              <a:t>https://pxhere.com/fi/photo/913554#google_vignette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db29ad05a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ddb29ad05a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YouTube. (2012, November 9). World War Z - Official Trailer (HD).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https://www.youtube.com/watch?v=HcwTxRuq-uk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db29ad05a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Bing images. (n.d.) Globe. </a:t>
            </a:r>
            <a:r>
              <a:rPr lang="en-US" dirty="0">
                <a:hlinkClick r:id="rId3"/>
              </a:rPr>
              <a:t>free graphics globe - Search (bing.com)</a:t>
            </a:r>
            <a:endParaRPr dirty="0"/>
          </a:p>
        </p:txBody>
      </p:sp>
      <p:sp>
        <p:nvSpPr>
          <p:cNvPr id="205" name="Google Shape;205;g2ddb29ad05a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db29ad05a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Bing images. (n.d.). Africa Graphic. </a:t>
            </a:r>
            <a:r>
              <a:rPr lang="en-US" dirty="0">
                <a:hlinkClick r:id="rId3"/>
              </a:rPr>
              <a:t>totally free </a:t>
            </a:r>
            <a:r>
              <a:rPr lang="en-US" dirty="0" err="1">
                <a:hlinkClick r:id="rId3"/>
              </a:rPr>
              <a:t>african</a:t>
            </a:r>
            <a:r>
              <a:rPr lang="en-US" dirty="0">
                <a:hlinkClick r:id="rId3"/>
              </a:rPr>
              <a:t> graphics - Search Images (bing.com)</a:t>
            </a:r>
            <a:endParaRPr dirty="0"/>
          </a:p>
        </p:txBody>
      </p:sp>
      <p:sp>
        <p:nvSpPr>
          <p:cNvPr id="211" name="Google Shape;211;g2ddb29ad05a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db29ad05a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ddb29ad05a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db29ad05a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ddb29ad05a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db29ad05a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 (n.d.). Gallery walk.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https://learn.k20center.ou.edu/strategy/118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YouTube. (2021b, September 21). K20 Center 5 minute timer. YouTube.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https://www.youtube.com/watch?v=EVS_yYQoLJg 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 (n.d.). Picture notes.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https://learn.k20center.ou.edu/strategy/104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g2ddb29ad05a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ddb29ad05a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ddb29ad05a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db29ad05a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ddb29ad05a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db29ad05a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ddb29ad05a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db29ad05a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ddb29ad05a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db29ad05a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Merriam-Webster. (n.d.). Culture definition &amp; meaning.</a:t>
            </a:r>
            <a:r>
              <a:rPr lang="en" i="1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Merriam-Webster.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https://www.merriam-webster.com/dictionary/culture</a:t>
            </a:r>
            <a:r>
              <a:rPr lang="en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Creative Commons. (n.d.). Photo. </a:t>
            </a:r>
            <a:r>
              <a:rPr lang="en-US" dirty="0">
                <a:solidFill>
                  <a:schemeClr val="dk1"/>
                </a:solidFill>
              </a:rPr>
              <a:t>https://commons.wikimedia.org/wiki/File:Gozamen_anitzak_dantzan.jpg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g2ddb29ad05a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db29ad05a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ddb29ad05a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 (n.d.). Think, pair, share. Strategies.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https://learn.k20center.ou.edu/strategy/139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db29ad05a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ddb29ad05a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Ali, H. (2023, October 25). Merits of prostration in prayer. Prayer In Islam.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https://prayerinislam.com/merits-prostration-prayer/ </a:t>
            </a:r>
            <a:endParaRPr lang="en" sz="1200" u="sng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Projects, C. to W. (2024, May 25). Wikimedia Commons. </a:t>
            </a: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rgbClr val="4447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rgbClr val="0B57D0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https://commons.wikimedia.org/wiki/File:Tlacolula_Market_230122_62.jpg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Wikimedia Foundation. (2024, March 30). London High School (Ohio). Wikipedia.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https://en.wikipedia.org/wiki/London_High_School_(Ohio)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Warfield, Zenobia Jeffries. (2018, Dec 18). How I changed my holiday traditions to match my values. Yes! The Solidarity Economies Issues: Solutions We Love.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  <a:hlinkClick r:id="rId6"/>
              </a:rPr>
              <a:t>https://www.yesmagazine.org/issue/solidarity-economy/2017/12/18/how-i-changed-my-holiday-traditions-to-match-my-values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Prehistoric painted pottery vessel. Prehistoric Painted Pottery Vessel | LACMA Collections. (n.d.).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https://collections.lacma.org/node/184796/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CCO-Photographers. (2017, March 01). Landscape photo of camel riders. </a:t>
            </a:r>
            <a:r>
              <a:rPr lang="en-US" sz="12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Wordpress</a:t>
            </a: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r>
              <a:rPr lang="en-US" sz="1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https://pxhere.com/fi/photo/913554#google_vignette </a:t>
            </a:r>
            <a:endParaRPr lang="en-US" sz="12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US" sz="12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db29ad05a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ddb29ad05a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" dirty="0">
                <a:solidFill>
                  <a:schemeClr val="dk1"/>
                </a:solidFill>
              </a:rPr>
              <a:t>K20 Center (n.d.). PERSIA graphic organizer. Strategies.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https://learn.k20center.ou.edu/strategy/113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db29ad05a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ddb29ad05a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Ali, H. (2023, October 25). Merits of prostration in prayer. Prayer In Islam.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https://prayerinislam.com/merits-prostration-prayer/ </a:t>
            </a:r>
            <a:endParaRPr lang="en" sz="1200" u="sng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Projects, C. to W. (2024, May 25). Wikimedia Commons. </a:t>
            </a: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rgbClr val="4447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" sz="1050" b="0" i="0" u="none" strike="noStrike" kern="0" cap="none" spc="0" normalizeH="0" baseline="0" noProof="0" dirty="0">
                <a:ln>
                  <a:noFill/>
                </a:ln>
                <a:solidFill>
                  <a:srgbClr val="0B57D0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https://commons.wikimedia.org/wiki/File:Tlacolula_Market_230122_62.jpg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Wikimedia Foundation. (2024, March 30). London High School (Ohio). Wikipedia.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https://en.wikipedia.org/wiki/London_High_School_(Ohio)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Warfield, Zenobia Jeffries. (2018, Dec 18). How I changed my holiday traditions to match my values. Yes! The Solidarity Economies Issues: Solutions We Love.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  <a:hlinkClick r:id="rId6"/>
              </a:rPr>
              <a:t>https://www.yesmagazine.org/issue/solidarity-economy/2017/12/18/how-i-changed-my-holiday-traditions-to-match-my-values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Prehistoric painted pottery vessel. Prehistoric Painted Pottery Vessel | LACMA Collections. (n.d.).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https://collections.lacma.org/node/184796/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CCO-Photographers. (2017, March 01). Landscape photo of camel riders. </a:t>
            </a:r>
            <a:r>
              <a:rPr lang="en-US" sz="12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Wordpress</a:t>
            </a: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r>
              <a:rPr lang="en-US" sz="1200" u="none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https://pxhere.com/fi/photo/913554#google_vignette </a:t>
            </a:r>
            <a:endParaRPr lang="en-US" sz="12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US" sz="12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833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99" name="Google Shape;9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wTxRuq-uk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HcwTxRuq-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 txBox="1">
            <a:spLocks noGrp="1"/>
          </p:cNvSpPr>
          <p:nvPr>
            <p:ph type="title"/>
          </p:nvPr>
        </p:nvSpPr>
        <p:spPr>
          <a:xfrm>
            <a:off x="385464" y="186956"/>
            <a:ext cx="8229600" cy="52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None/>
            </a:pPr>
            <a:r>
              <a:rPr lang="en" sz="2800"/>
              <a:t>Where do we find culture?</a:t>
            </a:r>
            <a:endParaRPr/>
          </a:p>
        </p:txBody>
      </p:sp>
      <p:graphicFrame>
        <p:nvGraphicFramePr>
          <p:cNvPr id="189" name="Google Shape;189;p41"/>
          <p:cNvGraphicFramePr/>
          <p:nvPr>
            <p:extLst>
              <p:ext uri="{D42A27DB-BD31-4B8C-83A1-F6EECF244321}">
                <p14:modId xmlns:p14="http://schemas.microsoft.com/office/powerpoint/2010/main" val="2578618355"/>
              </p:ext>
            </p:extLst>
          </p:nvPr>
        </p:nvGraphicFramePr>
        <p:xfrm>
          <a:off x="103380" y="1280161"/>
          <a:ext cx="8748146" cy="3474725"/>
        </p:xfrm>
        <a:graphic>
          <a:graphicData uri="http://schemas.openxmlformats.org/drawingml/2006/table">
            <a:tbl>
              <a:tblPr firstRow="1" bandRow="1">
                <a:noFill/>
                <a:tableStyleId>{94EB2EA6-43F9-473E-9DF4-9805EE8DE611}</a:tableStyleId>
              </a:tblPr>
              <a:tblGrid>
                <a:gridCol w="137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2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Political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Economic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Religion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Intellectual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Area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0" name="Google Shape;19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544" y="2557151"/>
            <a:ext cx="1257577" cy="134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4408" y="2573554"/>
            <a:ext cx="1266024" cy="132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530" y="2557151"/>
            <a:ext cx="1275447" cy="132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2313" y="2571750"/>
            <a:ext cx="1278096" cy="129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20792" y="2551598"/>
            <a:ext cx="1530912" cy="135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12688" y="2544062"/>
            <a:ext cx="1530912" cy="135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title"/>
          </p:nvPr>
        </p:nvSpPr>
        <p:spPr>
          <a:xfrm>
            <a:off x="457200" y="8801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Beyond the Zombie Wars</a:t>
            </a:r>
            <a:endParaRPr dirty="0"/>
          </a:p>
        </p:txBody>
      </p:sp>
      <p:sp>
        <p:nvSpPr>
          <p:cNvPr id="201" name="Google Shape;201;p42"/>
          <p:cNvSpPr txBox="1">
            <a:spLocks noGrp="1"/>
          </p:cNvSpPr>
          <p:nvPr>
            <p:ph type="body" idx="1"/>
          </p:nvPr>
        </p:nvSpPr>
        <p:spPr>
          <a:xfrm>
            <a:off x="457200" y="4185349"/>
            <a:ext cx="8229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https://www.youtube.com/watch?v=HcwTxRuq-uk</a:t>
            </a:r>
            <a:endParaRPr dirty="0"/>
          </a:p>
        </p:txBody>
      </p:sp>
      <p:pic>
        <p:nvPicPr>
          <p:cNvPr id="2" name="Online Media 1" descr="World War Z - Official Trailer (HD)">
            <a:hlinkClick r:id="" action="ppaction://media"/>
            <a:extLst>
              <a:ext uri="{FF2B5EF4-FFF2-40B4-BE49-F238E27FC236}">
                <a16:creationId xmlns:a16="http://schemas.microsoft.com/office/drawing/2014/main" id="{547048DF-37B6-EA3E-9152-D77C202658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44703" y="1327331"/>
            <a:ext cx="5587973" cy="3157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>
            <a:spLocks noGrp="1"/>
          </p:cNvSpPr>
          <p:nvPr>
            <p:ph type="title"/>
          </p:nvPr>
        </p:nvSpPr>
        <p:spPr>
          <a:xfrm>
            <a:off x="457200" y="21416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Zombie-Free Zones: Europe &amp; Oceania</a:t>
            </a:r>
            <a:endParaRPr dirty="0"/>
          </a:p>
        </p:txBody>
      </p:sp>
      <p:sp>
        <p:nvSpPr>
          <p:cNvPr id="208" name="Google Shape;208;p43"/>
          <p:cNvSpPr txBox="1">
            <a:spLocks noGrp="1"/>
          </p:cNvSpPr>
          <p:nvPr>
            <p:ph type="body" idx="1"/>
          </p:nvPr>
        </p:nvSpPr>
        <p:spPr>
          <a:xfrm>
            <a:off x="764275" y="1171831"/>
            <a:ext cx="5848066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" dirty="0"/>
              <a:t>London/United Kingdom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" dirty="0"/>
              <a:t>Paris/France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" dirty="0"/>
              <a:t>Rome/Italy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" dirty="0"/>
              <a:t>Berlin/Germany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" dirty="0"/>
              <a:t>Moscow/Russia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" dirty="0"/>
              <a:t>Sydney/Australia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" dirty="0"/>
              <a:t>Wellington/New Zealand</a:t>
            </a:r>
            <a:endParaRPr dirty="0"/>
          </a:p>
        </p:txBody>
      </p:sp>
      <p:pic>
        <p:nvPicPr>
          <p:cNvPr id="4" name="Picture 3" descr="A blue and green planet&#10;&#10;Description automatically generated">
            <a:extLst>
              <a:ext uri="{FF2B5EF4-FFF2-40B4-BE49-F238E27FC236}">
                <a16:creationId xmlns:a16="http://schemas.microsoft.com/office/drawing/2014/main" id="{DF4D8294-E191-8377-FCEA-2FC2E5CD4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797" y="1512477"/>
            <a:ext cx="2356663" cy="2356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Zombie-Free Zones: Africa</a:t>
            </a:r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Cairo/Egypt</a:t>
            </a:r>
            <a:endParaRPr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Nairobi/Kenya</a:t>
            </a:r>
            <a:endParaRPr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South Africa</a:t>
            </a:r>
            <a:endParaRPr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Libya</a:t>
            </a:r>
            <a:endParaRPr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Sudan</a:t>
            </a:r>
            <a:endParaRPr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Nigeria</a:t>
            </a:r>
            <a:endParaRPr/>
          </a:p>
        </p:txBody>
      </p:sp>
      <p:pic>
        <p:nvPicPr>
          <p:cNvPr id="3" name="Picture 2" descr="A map of africa with different countries/regions&#10;&#10;Description automatically generated">
            <a:extLst>
              <a:ext uri="{FF2B5EF4-FFF2-40B4-BE49-F238E27FC236}">
                <a16:creationId xmlns:a16="http://schemas.microsoft.com/office/drawing/2014/main" id="{6F110BDD-ED9A-902E-C359-DF2A3A248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905" y="1546337"/>
            <a:ext cx="2715904" cy="298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2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"/>
              <a:t>Zombie-Free Regions: Asia</a:t>
            </a:r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body" idx="1"/>
          </p:nvPr>
        </p:nvSpPr>
        <p:spPr>
          <a:xfrm>
            <a:off x="457200" y="1207008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Southwest Asia: Israel, Lebanon</a:t>
            </a:r>
            <a:endParaRPr/>
          </a:p>
          <a:p>
            <a:pPr marL="514350" lvl="0" indent="-514350" algn="l" rtl="0"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Southwest Asia: Saudi Arabia</a:t>
            </a:r>
            <a:endParaRPr/>
          </a:p>
          <a:p>
            <a:pPr marL="514350" lvl="0" indent="-514350" algn="l" rtl="0"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Southwest Asia: Iraq and Iran</a:t>
            </a:r>
            <a:endParaRPr/>
          </a:p>
          <a:p>
            <a:pPr marL="514350" lvl="0" indent="-514350" algn="l" rtl="0"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South Asia: India</a:t>
            </a:r>
            <a:endParaRPr/>
          </a:p>
          <a:p>
            <a:pPr marL="514350" lvl="0" indent="-514350" algn="l" rtl="0"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South Asia: Pakistan, Afghanistan</a:t>
            </a:r>
            <a:endParaRPr/>
          </a:p>
          <a:p>
            <a:pPr marL="514350" lvl="0" indent="-514350" algn="l" rtl="0"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East/Southeast Asia: China, Korea</a:t>
            </a:r>
            <a:endParaRPr/>
          </a:p>
          <a:p>
            <a:pPr marL="514350" lvl="0" indent="-514350" algn="l" rtl="0"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Southeast Asia: Japan, Indonesia</a:t>
            </a:r>
            <a:endParaRPr/>
          </a:p>
          <a:p>
            <a:pPr marL="514350" lvl="0" indent="-514350" algn="l" rtl="0">
              <a:spcBef>
                <a:spcPts val="42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Southeast Asia: Vietnam, Malaysia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3" name="Picture 2" descr="A map of asia with different countries/regions&#10;&#10;Description automatically generated">
            <a:extLst>
              <a:ext uri="{FF2B5EF4-FFF2-40B4-BE49-F238E27FC236}">
                <a16:creationId xmlns:a16="http://schemas.microsoft.com/office/drawing/2014/main" id="{813D7C0A-2175-3911-6838-83AAF6085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138" y="1258653"/>
            <a:ext cx="3630387" cy="259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>
            <a:spLocks noGrp="1"/>
          </p:cNvSpPr>
          <p:nvPr>
            <p:ph type="title"/>
          </p:nvPr>
        </p:nvSpPr>
        <p:spPr>
          <a:xfrm>
            <a:off x="457200" y="24146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Poster Presentation</a:t>
            </a:r>
            <a:endParaRPr dirty="0"/>
          </a:p>
        </p:txBody>
      </p:sp>
      <p:sp>
        <p:nvSpPr>
          <p:cNvPr id="226" name="Google Shape;226;p4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905767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 dirty="0"/>
              <a:t>Choose a spokesperson from your group to explain your poster.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 dirty="0"/>
              <a:t>Groups will walk around and listen to each explanation from the spokesperson.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 dirty="0"/>
              <a:t>Groups will leave 3 sticky notes on each poster as feedback.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>
            <a:spLocks noGrp="1"/>
          </p:cNvSpPr>
          <p:nvPr>
            <p:ph type="body" idx="1"/>
          </p:nvPr>
        </p:nvSpPr>
        <p:spPr>
          <a:xfrm>
            <a:off x="457200" y="1098713"/>
            <a:ext cx="8229600" cy="364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Write the name of your own country at the top of each sticky note.</a:t>
            </a:r>
            <a:endParaRPr sz="2200" dirty="0"/>
          </a:p>
          <a:p>
            <a:pPr marL="9144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" sz="2200" b="1" dirty="0"/>
              <a:t>Sticky Note 1</a:t>
            </a:r>
            <a:r>
              <a:rPr lang="en" sz="2200" dirty="0"/>
              <a:t>—List a difference in culture between this poster and your own country.</a:t>
            </a:r>
            <a:endParaRPr sz="2200" dirty="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200" b="1" dirty="0"/>
              <a:t>Sticky Note 2</a:t>
            </a:r>
            <a:r>
              <a:rPr lang="en" sz="2200" dirty="0"/>
              <a:t>—List a similarity in culture between this poster and your own country.</a:t>
            </a:r>
            <a:endParaRPr sz="2200" dirty="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200" b="1" dirty="0"/>
              <a:t>Sticky Note 3</a:t>
            </a:r>
            <a:r>
              <a:rPr lang="en" sz="2200" dirty="0"/>
              <a:t>—List something about the poster the group really liked.</a:t>
            </a:r>
            <a:endParaRPr sz="2200" dirty="0"/>
          </a:p>
        </p:txBody>
      </p:sp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A4007690-6BC5-8030-CBED-37A8465F47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14536" y="3563730"/>
            <a:ext cx="2540000" cy="1435100"/>
          </a:xfrm>
          <a:prstGeom prst="rect">
            <a:avLst/>
          </a:prstGeom>
        </p:spPr>
      </p:pic>
      <p:sp>
        <p:nvSpPr>
          <p:cNvPr id="3" name="Google Shape;225;p46">
            <a:extLst>
              <a:ext uri="{FF2B5EF4-FFF2-40B4-BE49-F238E27FC236}">
                <a16:creationId xmlns:a16="http://schemas.microsoft.com/office/drawing/2014/main" id="{2F038646-8E5C-86EB-F93D-372A70CD6784}"/>
              </a:ext>
            </a:extLst>
          </p:cNvPr>
          <p:cNvSpPr txBox="1">
            <a:spLocks/>
          </p:cNvSpPr>
          <p:nvPr/>
        </p:nvSpPr>
        <p:spPr>
          <a:xfrm>
            <a:off x="457200" y="24146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Poster Feedback: 3 Sticky Notes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>
            <a:spLocks noGrp="1"/>
          </p:cNvSpPr>
          <p:nvPr>
            <p:ph type="body" idx="1"/>
          </p:nvPr>
        </p:nvSpPr>
        <p:spPr>
          <a:xfrm>
            <a:off x="457200" y="1098713"/>
            <a:ext cx="8382000" cy="364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dirty="0"/>
              <a:t>With your group, use the sticky notes you received during the activity to:</a:t>
            </a:r>
            <a:endParaRPr dirty="0"/>
          </a:p>
          <a:p>
            <a:pPr marL="205730" lvl="0" indent="-205730" algn="l" rtl="0">
              <a:spcBef>
                <a:spcPts val="481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" dirty="0"/>
              <a:t>Compare the similarities of your country and its culture to other countries. Create a list of at least four </a:t>
            </a:r>
            <a:r>
              <a:rPr lang="en"/>
              <a:t>similarities.</a:t>
            </a:r>
            <a:endParaRPr dirty="0"/>
          </a:p>
          <a:p>
            <a:pPr marL="205730" lvl="0" indent="-205730" algn="l" rtl="0">
              <a:spcBef>
                <a:spcPts val="481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" dirty="0"/>
              <a:t>Discuss the uniqueness of your country as compared with others. Create a list of four ways your country is different from other countries.  </a:t>
            </a:r>
            <a:endParaRPr dirty="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" name="Google Shape;225;p46">
            <a:extLst>
              <a:ext uri="{FF2B5EF4-FFF2-40B4-BE49-F238E27FC236}">
                <a16:creationId xmlns:a16="http://schemas.microsoft.com/office/drawing/2014/main" id="{FEE75BFF-53B5-E5FE-7222-C4CF5F2BEA6D}"/>
              </a:ext>
            </a:extLst>
          </p:cNvPr>
          <p:cNvSpPr txBox="1">
            <a:spLocks/>
          </p:cNvSpPr>
          <p:nvPr/>
        </p:nvSpPr>
        <p:spPr>
          <a:xfrm>
            <a:off x="457200" y="24146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Compare and Contrast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dirty="0"/>
              <a:t>Beyond the Zombie Wars</a:t>
            </a:r>
            <a:endParaRPr dirty="0"/>
          </a:p>
        </p:txBody>
      </p:sp>
      <p:sp>
        <p:nvSpPr>
          <p:cNvPr id="129" name="Google Shape;129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Understanding Culture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355854" y="4287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>
            <a:off x="514604" y="1734963"/>
            <a:ext cx="8073584" cy="237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dirty="0"/>
              <a:t>What is culture?</a:t>
            </a:r>
          </a:p>
          <a:p>
            <a:pPr indent="-4572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dirty="0"/>
              <a:t>How does the physical and human environment shape culture?</a:t>
            </a:r>
          </a:p>
          <a:p>
            <a:pPr indent="-45720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dirty="0"/>
              <a:t>What elements of culture are important to preserve?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>
            <a:off x="441452" y="466852"/>
            <a:ext cx="7772400" cy="1021842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1"/>
          </p:nvPr>
        </p:nvSpPr>
        <p:spPr>
          <a:xfrm>
            <a:off x="517651" y="1672898"/>
            <a:ext cx="7846419" cy="33753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ct val="100000"/>
              <a:buChar char="•"/>
            </a:pPr>
            <a:r>
              <a:rPr lang="en" dirty="0"/>
              <a:t>Identify and describe the significance of culture.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ct val="100000"/>
              <a:buChar char="•"/>
            </a:pPr>
            <a:r>
              <a:rPr lang="en" dirty="0"/>
              <a:t>Create a visual representation of a world region that includes key geographical and cultural features of the area.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ct val="100000"/>
              <a:buChar char="•"/>
            </a:pPr>
            <a:r>
              <a:rPr lang="en" dirty="0"/>
              <a:t>Compare and contrast cultural elements between regions of the world.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Definition of Culture</a:t>
            </a:r>
            <a:endParaRPr dirty="0"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775200" cy="264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Culture is a set of beliefs, social practices, traditions, values, customs, or a way of life that is shared by a group of people in a place or time.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 dirty="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 dirty="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C3FA6E-6924-3F1C-6280-9EA9A6BD1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7" y="857250"/>
            <a:ext cx="3381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4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" dirty="0"/>
              <a:t>Think, Pair, Share</a:t>
            </a:r>
            <a:endParaRPr dirty="0"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457199" y="1194816"/>
            <a:ext cx="6589059" cy="3548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100" dirty="0">
                <a:solidFill>
                  <a:schemeClr val="accent4"/>
                </a:solidFill>
              </a:rPr>
              <a:t>Think</a:t>
            </a:r>
            <a:r>
              <a:rPr lang="en" sz="3100" dirty="0"/>
              <a:t> of an example of culture.</a:t>
            </a:r>
            <a:endParaRPr sz="3100" dirty="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 sz="3100" dirty="0"/>
          </a:p>
          <a:p>
            <a:pPr marL="914400" lvl="0" indent="-368935" algn="l" rtl="0">
              <a:spcBef>
                <a:spcPts val="481"/>
              </a:spcBef>
              <a:spcAft>
                <a:spcPts val="0"/>
              </a:spcAft>
              <a:buSzPct val="100000"/>
              <a:buChar char="•"/>
            </a:pPr>
            <a:r>
              <a:rPr lang="en" sz="3100" dirty="0"/>
              <a:t>What traditions, beliefs, or social customs are important to your family?  To your school? To your community? </a:t>
            </a:r>
            <a:endParaRPr sz="3100" dirty="0"/>
          </a:p>
          <a:p>
            <a:pPr marL="45720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 sz="3100" dirty="0"/>
          </a:p>
          <a:p>
            <a:pPr marL="457200" lvl="0" indent="-368935" algn="l" rtl="0">
              <a:spcBef>
                <a:spcPts val="481"/>
              </a:spcBef>
              <a:spcAft>
                <a:spcPts val="0"/>
              </a:spcAft>
              <a:buSzPct val="100000"/>
              <a:buChar char="•"/>
            </a:pPr>
            <a:r>
              <a:rPr lang="en" sz="3100" dirty="0">
                <a:solidFill>
                  <a:schemeClr val="accent6"/>
                </a:solidFill>
              </a:rPr>
              <a:t>Pair</a:t>
            </a:r>
            <a:r>
              <a:rPr lang="en" sz="3100" dirty="0"/>
              <a:t> with an Elbow Partner.</a:t>
            </a:r>
            <a:endParaRPr sz="3100" dirty="0"/>
          </a:p>
          <a:p>
            <a:pPr marL="45720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 sz="3100" dirty="0"/>
          </a:p>
          <a:p>
            <a:pPr marL="457200" lvl="0" indent="-368935" algn="l" rtl="0">
              <a:spcBef>
                <a:spcPts val="481"/>
              </a:spcBef>
              <a:spcAft>
                <a:spcPts val="0"/>
              </a:spcAft>
              <a:buSzPct val="100000"/>
              <a:buChar char="•"/>
            </a:pPr>
            <a:r>
              <a:rPr lang="en" sz="3100" dirty="0">
                <a:solidFill>
                  <a:schemeClr val="accent6"/>
                </a:solidFill>
              </a:rPr>
              <a:t>Share</a:t>
            </a:r>
            <a:r>
              <a:rPr lang="en" sz="3100" dirty="0"/>
              <a:t> your example.</a:t>
            </a:r>
            <a:endParaRPr sz="3100" dirty="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SzPct val="100000"/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3" name="Picture 2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24DC66E8-F2D6-705D-8F3B-7C5F3E5F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877" y="335922"/>
            <a:ext cx="2594535" cy="1205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276259" y="148693"/>
            <a:ext cx="3858042" cy="45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" dirty="0"/>
              <a:t>Examples of Culture</a:t>
            </a:r>
            <a:endParaRPr dirty="0"/>
          </a:p>
        </p:txBody>
      </p:sp>
      <p:pic>
        <p:nvPicPr>
          <p:cNvPr id="160" name="Google Shape;160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7952" y="2383436"/>
            <a:ext cx="2349015" cy="223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8418" y="292871"/>
            <a:ext cx="3260190" cy="21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125" y="846500"/>
            <a:ext cx="2191002" cy="125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2407" y="2776548"/>
            <a:ext cx="2777637" cy="131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2615" y="741181"/>
            <a:ext cx="2141942" cy="15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99142" y="2722719"/>
            <a:ext cx="1818575" cy="152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385464" y="186956"/>
            <a:ext cx="8229600" cy="52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None/>
            </a:pPr>
            <a:r>
              <a:rPr lang="en" dirty="0"/>
              <a:t>Where Do We Find Culture?</a:t>
            </a:r>
            <a:endParaRPr dirty="0"/>
          </a:p>
        </p:txBody>
      </p:sp>
      <p:graphicFrame>
        <p:nvGraphicFramePr>
          <p:cNvPr id="171" name="Google Shape;171;p39"/>
          <p:cNvGraphicFramePr/>
          <p:nvPr>
            <p:extLst>
              <p:ext uri="{D42A27DB-BD31-4B8C-83A1-F6EECF244321}">
                <p14:modId xmlns:p14="http://schemas.microsoft.com/office/powerpoint/2010/main" val="3730710478"/>
              </p:ext>
            </p:extLst>
          </p:nvPr>
        </p:nvGraphicFramePr>
        <p:xfrm>
          <a:off x="281344" y="1009846"/>
          <a:ext cx="8694600" cy="2917500"/>
        </p:xfrm>
        <a:graphic>
          <a:graphicData uri="http://schemas.openxmlformats.org/drawingml/2006/table">
            <a:tbl>
              <a:tblPr firstRow="1" bandRow="1">
                <a:noFill/>
                <a:tableStyleId>{94EB2EA6-43F9-473E-9DF4-9805EE8DE611}</a:tableStyleId>
              </a:tblPr>
              <a:tblGrid>
                <a:gridCol w="13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56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PERSIA GRAPHIC ORGANIZER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61394215"/>
                  </a:ext>
                </a:extLst>
              </a:tr>
              <a:tr h="5450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Political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Economic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Religion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Intellectual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Area/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Geography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 is in charge?  How might government influence the way people live?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do we make a living?  How does that affect the way we live?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does religion influence our lives?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food or clothing  influence this country?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are our traditions and customs?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do we express ourselves in music, art, literature?  What does this say about us?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does the geography, climate, and environment on HOW we live?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276259" y="148693"/>
            <a:ext cx="3858042" cy="45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" dirty="0"/>
              <a:t>Examples of Culture</a:t>
            </a:r>
            <a:endParaRPr dirty="0"/>
          </a:p>
        </p:txBody>
      </p:sp>
      <p:pic>
        <p:nvPicPr>
          <p:cNvPr id="160" name="Google Shape;160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7952" y="2383436"/>
            <a:ext cx="2349015" cy="223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8418" y="292871"/>
            <a:ext cx="3260190" cy="21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125" y="846500"/>
            <a:ext cx="2191002" cy="125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2407" y="2776548"/>
            <a:ext cx="2777637" cy="131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2615" y="741181"/>
            <a:ext cx="2141942" cy="15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99142" y="2722719"/>
            <a:ext cx="1818575" cy="152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2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1439</Words>
  <Application>Microsoft Macintosh PowerPoint</Application>
  <PresentationFormat>On-screen Show (16:9)</PresentationFormat>
  <Paragraphs>129</Paragraphs>
  <Slides>17</Slides>
  <Notes>17</Notes>
  <HiddenSlides>3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Georgia</vt:lpstr>
      <vt:lpstr>Calibri</vt:lpstr>
      <vt:lpstr>Roboto</vt:lpstr>
      <vt:lpstr>Arial</vt:lpstr>
      <vt:lpstr>Constantia</vt:lpstr>
      <vt:lpstr>LEARN theme</vt:lpstr>
      <vt:lpstr>LEARN theme</vt:lpstr>
      <vt:lpstr>PowerPoint Presentation</vt:lpstr>
      <vt:lpstr>Beyond the Zombie Wars</vt:lpstr>
      <vt:lpstr>Essential Questions</vt:lpstr>
      <vt:lpstr>Learning Objectives</vt:lpstr>
      <vt:lpstr>Definition of Culture</vt:lpstr>
      <vt:lpstr>Think, Pair, Share</vt:lpstr>
      <vt:lpstr>Examples of Culture</vt:lpstr>
      <vt:lpstr>Where Do We Find Culture?</vt:lpstr>
      <vt:lpstr>Examples of Culture</vt:lpstr>
      <vt:lpstr>Where do we find culture?</vt:lpstr>
      <vt:lpstr>Beyond the Zombie Wars</vt:lpstr>
      <vt:lpstr>Zombie-Free Zones: Europe &amp; Oceania</vt:lpstr>
      <vt:lpstr>Zombie-Free Zones: Africa</vt:lpstr>
      <vt:lpstr>Zombie-Free Regions: Asia</vt:lpstr>
      <vt:lpstr>Poster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McLeod Porter, Delma</dc:creator>
  <cp:lastModifiedBy>Gracia, Ann M.</cp:lastModifiedBy>
  <cp:revision>5</cp:revision>
  <dcterms:modified xsi:type="dcterms:W3CDTF">2024-07-22T16:44:12Z</dcterms:modified>
</cp:coreProperties>
</file>